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xml" ContentType="application/vnd.openxmlformats-officedocument.presentationml.slideLayout+xml"/>
  <Override PartName="/ppt/slideLayouts/slideLayout2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7.xml" ContentType="application/vnd.openxmlformats-officedocument.presentationml.slideLayout+xml"/>
  <Override PartName="/ppt/slideLayouts/slideLayout27.xml" ContentType="application/vnd.openxmlformats-officedocument.presentationml.slideLayout+xml"/>
  <Override PartName="/ppt/slideLayouts/slideLayout4.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 id="2147483684" r:id="rId2"/>
    <p:sldMasterId id="2147483710" r:id="rId3"/>
    <p:sldMasterId id="2147483660" r:id="rId4"/>
    <p:sldMasterId id="2147483727" r:id="rId5"/>
    <p:sldMasterId id="2147483729" r:id="rId6"/>
    <p:sldMasterId id="2147483731" r:id="rId7"/>
  </p:sldMasterIdLst>
  <p:notesMasterIdLst>
    <p:notesMasterId r:id="rId49"/>
  </p:notesMasterIdLst>
  <p:handoutMasterIdLst>
    <p:handoutMasterId r:id="rId50"/>
  </p:handoutMasterIdLst>
  <p:sldIdLst>
    <p:sldId id="790" r:id="rId8"/>
    <p:sldId id="864" r:id="rId9"/>
    <p:sldId id="960" r:id="rId10"/>
    <p:sldId id="1181" r:id="rId11"/>
    <p:sldId id="1180" r:id="rId12"/>
    <p:sldId id="1096" r:id="rId13"/>
    <p:sldId id="1152" r:id="rId14"/>
    <p:sldId id="1153" r:id="rId15"/>
    <p:sldId id="1154" r:id="rId16"/>
    <p:sldId id="1155" r:id="rId17"/>
    <p:sldId id="1156" r:id="rId18"/>
    <p:sldId id="1157" r:id="rId19"/>
    <p:sldId id="1158" r:id="rId20"/>
    <p:sldId id="1159" r:id="rId21"/>
    <p:sldId id="1160" r:id="rId22"/>
    <p:sldId id="1161" r:id="rId23"/>
    <p:sldId id="1162" r:id="rId24"/>
    <p:sldId id="1163" r:id="rId25"/>
    <p:sldId id="1164" r:id="rId26"/>
    <p:sldId id="1165" r:id="rId27"/>
    <p:sldId id="1166" r:id="rId28"/>
    <p:sldId id="1167" r:id="rId29"/>
    <p:sldId id="1168" r:id="rId30"/>
    <p:sldId id="1169" r:id="rId31"/>
    <p:sldId id="1170" r:id="rId32"/>
    <p:sldId id="1171" r:id="rId33"/>
    <p:sldId id="1172" r:id="rId34"/>
    <p:sldId id="1174" r:id="rId35"/>
    <p:sldId id="1173" r:id="rId36"/>
    <p:sldId id="1175" r:id="rId37"/>
    <p:sldId id="1176" r:id="rId38"/>
    <p:sldId id="1177" r:id="rId39"/>
    <p:sldId id="1178" r:id="rId40"/>
    <p:sldId id="1179" r:id="rId41"/>
    <p:sldId id="1182" r:id="rId42"/>
    <p:sldId id="1186" r:id="rId43"/>
    <p:sldId id="1183" r:id="rId44"/>
    <p:sldId id="1188" r:id="rId45"/>
    <p:sldId id="1184" r:id="rId46"/>
    <p:sldId id="1185" r:id="rId47"/>
    <p:sldId id="263" r:id="rId48"/>
  </p:sldIdLst>
  <p:sldSz cx="9144000" cy="6858000" type="screen4x3"/>
  <p:notesSz cx="6808788" cy="9940925"/>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 userDrawn="1">
          <p15:clr>
            <a:srgbClr val="A4A3A4"/>
          </p15:clr>
        </p15:guide>
        <p15:guide id="2" pos="2631" userDrawn="1">
          <p15:clr>
            <a:srgbClr val="A4A3A4"/>
          </p15:clr>
        </p15:guide>
        <p15:guide id="3" pos="249" userDrawn="1">
          <p15:clr>
            <a:srgbClr val="A4A3A4"/>
          </p15:clr>
        </p15:guide>
        <p15:guide id="4" pos="385" userDrawn="1">
          <p15:clr>
            <a:srgbClr val="A4A3A4"/>
          </p15:clr>
        </p15:guide>
        <p15:guide id="5" pos="4876" userDrawn="1">
          <p15:clr>
            <a:srgbClr val="A4A3A4"/>
          </p15:clr>
        </p15:guide>
        <p15:guide id="6" pos="117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lly Andreyna Ottavi Gutiérrez" initials="CAOG" lastIdx="0" clrIdx="0"/>
  <p:cmAuthor id="2" name="Majoral Oller, Genís" initials="MOG" lastIdx="5" clrIdx="1">
    <p:extLst>
      <p:ext uri="{19B8F6BF-5375-455C-9EA6-DF929625EA0E}">
        <p15:presenceInfo xmlns:p15="http://schemas.microsoft.com/office/powerpoint/2012/main" userId="Majoral Oller, Gení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E9EDF4"/>
    <a:srgbClr val="D0D8E8"/>
    <a:srgbClr val="F17F09"/>
    <a:srgbClr val="5ABD8F"/>
    <a:srgbClr val="E68C72"/>
    <a:srgbClr val="C0504D"/>
    <a:srgbClr val="F09646"/>
    <a:srgbClr val="F634C3"/>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64" autoAdjust="0"/>
    <p:restoredTop sz="94249" autoAdjust="0"/>
  </p:normalViewPr>
  <p:slideViewPr>
    <p:cSldViewPr snapToGrid="0">
      <p:cViewPr varScale="1">
        <p:scale>
          <a:sx n="66" d="100"/>
          <a:sy n="66" d="100"/>
        </p:scale>
        <p:origin x="1420" y="32"/>
      </p:cViewPr>
      <p:guideLst>
        <p:guide orient="horz" pos="164"/>
        <p:guide pos="2631"/>
        <p:guide pos="249"/>
        <p:guide pos="385"/>
        <p:guide pos="4876"/>
        <p:guide pos="117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6" d="100"/>
          <a:sy n="76" d="100"/>
        </p:scale>
        <p:origin x="3300"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8" Type="http://schemas.openxmlformats.org/officeDocument/2006/relationships/customXml" Target="../customXml/item3.xml"/><Relationship Id="rId5" Type="http://schemas.openxmlformats.org/officeDocument/2006/relationships/slideMaster" Target="slideMasters/slideMaster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customXml" Target="../customXml/item1.xml"/><Relationship Id="rId8" Type="http://schemas.openxmlformats.org/officeDocument/2006/relationships/slide" Target="slides/slide1.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 Id="rId57" Type="http://schemas.openxmlformats.org/officeDocument/2006/relationships/customXml" Target="../customXml/item2.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3"/>
            <a:ext cx="2950678" cy="496506"/>
          </a:xfrm>
          <a:prstGeom prst="rect">
            <a:avLst/>
          </a:prstGeom>
        </p:spPr>
        <p:txBody>
          <a:bodyPr vert="horz" lIns="88353" tIns="44176" rIns="88353" bIns="44176" rtlCol="0"/>
          <a:lstStyle>
            <a:lvl1pPr algn="l">
              <a:defRPr sz="1200"/>
            </a:lvl1pPr>
          </a:lstStyle>
          <a:p>
            <a:endParaRPr lang="es-ES" dirty="0"/>
          </a:p>
        </p:txBody>
      </p:sp>
      <p:sp>
        <p:nvSpPr>
          <p:cNvPr id="3" name="2 Marcador de fecha"/>
          <p:cNvSpPr>
            <a:spLocks noGrp="1"/>
          </p:cNvSpPr>
          <p:nvPr>
            <p:ph type="dt" sz="quarter" idx="1"/>
          </p:nvPr>
        </p:nvSpPr>
        <p:spPr>
          <a:xfrm>
            <a:off x="3856590" y="3"/>
            <a:ext cx="2950678" cy="496506"/>
          </a:xfrm>
          <a:prstGeom prst="rect">
            <a:avLst/>
          </a:prstGeom>
        </p:spPr>
        <p:txBody>
          <a:bodyPr vert="horz" lIns="88353" tIns="44176" rIns="88353" bIns="44176" rtlCol="0"/>
          <a:lstStyle>
            <a:lvl1pPr algn="r">
              <a:defRPr sz="1200"/>
            </a:lvl1pPr>
          </a:lstStyle>
          <a:p>
            <a:fld id="{CC5818EE-D2A7-450A-B2A7-3C7C3D64BB62}" type="datetimeFigureOut">
              <a:rPr lang="es-ES" smtClean="0"/>
              <a:pPr/>
              <a:t>25/07/2023</a:t>
            </a:fld>
            <a:endParaRPr lang="es-ES" dirty="0"/>
          </a:p>
        </p:txBody>
      </p:sp>
      <p:sp>
        <p:nvSpPr>
          <p:cNvPr id="4" name="3 Marcador de pie de página"/>
          <p:cNvSpPr>
            <a:spLocks noGrp="1"/>
          </p:cNvSpPr>
          <p:nvPr>
            <p:ph type="ftr" sz="quarter" idx="2"/>
          </p:nvPr>
        </p:nvSpPr>
        <p:spPr>
          <a:xfrm>
            <a:off x="0" y="9442877"/>
            <a:ext cx="2950678" cy="496506"/>
          </a:xfrm>
          <a:prstGeom prst="rect">
            <a:avLst/>
          </a:prstGeom>
        </p:spPr>
        <p:txBody>
          <a:bodyPr vert="horz" lIns="88353" tIns="44176" rIns="88353" bIns="44176" rtlCol="0" anchor="b"/>
          <a:lstStyle>
            <a:lvl1pPr algn="l">
              <a:defRPr sz="1200"/>
            </a:lvl1pPr>
          </a:lstStyle>
          <a:p>
            <a:endParaRPr lang="es-ES" dirty="0"/>
          </a:p>
        </p:txBody>
      </p:sp>
      <p:sp>
        <p:nvSpPr>
          <p:cNvPr id="5" name="4 Marcador de número de diapositiva"/>
          <p:cNvSpPr>
            <a:spLocks noGrp="1"/>
          </p:cNvSpPr>
          <p:nvPr>
            <p:ph type="sldNum" sz="quarter" idx="3"/>
          </p:nvPr>
        </p:nvSpPr>
        <p:spPr>
          <a:xfrm>
            <a:off x="3856590" y="9442877"/>
            <a:ext cx="2950678" cy="496506"/>
          </a:xfrm>
          <a:prstGeom prst="rect">
            <a:avLst/>
          </a:prstGeom>
        </p:spPr>
        <p:txBody>
          <a:bodyPr vert="horz" lIns="88353" tIns="44176" rIns="88353" bIns="44176" rtlCol="0" anchor="b"/>
          <a:lstStyle>
            <a:lvl1pPr algn="r">
              <a:defRPr sz="1200"/>
            </a:lvl1pPr>
          </a:lstStyle>
          <a:p>
            <a:fld id="{75C55384-A26B-4789-B8DA-92AB010C375A}" type="slidenum">
              <a:rPr lang="es-ES" smtClean="0"/>
              <a:pPr/>
              <a:t>‹Nº›</a:t>
            </a:fld>
            <a:endParaRPr lang="es-ES" dirty="0"/>
          </a:p>
        </p:txBody>
      </p:sp>
    </p:spTree>
    <p:extLst>
      <p:ext uri="{BB962C8B-B14F-4D97-AF65-F5344CB8AC3E}">
        <p14:creationId xmlns:p14="http://schemas.microsoft.com/office/powerpoint/2010/main" val="16936352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3" y="2"/>
            <a:ext cx="2950475" cy="497047"/>
          </a:xfrm>
          <a:prstGeom prst="rect">
            <a:avLst/>
          </a:prstGeom>
        </p:spPr>
        <p:txBody>
          <a:bodyPr vert="horz" lIns="95703" tIns="47852" rIns="95703" bIns="47852" rtlCol="0"/>
          <a:lstStyle>
            <a:lvl1pPr algn="l">
              <a:defRPr sz="1400"/>
            </a:lvl1pPr>
          </a:lstStyle>
          <a:p>
            <a:endParaRPr lang="es-ES" dirty="0"/>
          </a:p>
        </p:txBody>
      </p:sp>
      <p:sp>
        <p:nvSpPr>
          <p:cNvPr id="3" name="2 Marcador de fecha"/>
          <p:cNvSpPr>
            <a:spLocks noGrp="1"/>
          </p:cNvSpPr>
          <p:nvPr>
            <p:ph type="dt" idx="1"/>
          </p:nvPr>
        </p:nvSpPr>
        <p:spPr>
          <a:xfrm>
            <a:off x="3856742" y="2"/>
            <a:ext cx="2950475" cy="497047"/>
          </a:xfrm>
          <a:prstGeom prst="rect">
            <a:avLst/>
          </a:prstGeom>
        </p:spPr>
        <p:txBody>
          <a:bodyPr vert="horz" lIns="95703" tIns="47852" rIns="95703" bIns="47852" rtlCol="0"/>
          <a:lstStyle>
            <a:lvl1pPr algn="r">
              <a:defRPr sz="1400"/>
            </a:lvl1pPr>
          </a:lstStyle>
          <a:p>
            <a:fld id="{7214ED88-603B-489E-A5E1-A4601A4EDDC2}" type="datetimeFigureOut">
              <a:rPr lang="es-ES" smtClean="0"/>
              <a:pPr/>
              <a:t>25/07/2023</a:t>
            </a:fld>
            <a:endParaRPr lang="es-ES" dirty="0"/>
          </a:p>
        </p:txBody>
      </p:sp>
      <p:sp>
        <p:nvSpPr>
          <p:cNvPr id="4" name="3 Marcador de imagen de diapositiva"/>
          <p:cNvSpPr>
            <a:spLocks noGrp="1" noRot="1" noChangeAspect="1"/>
          </p:cNvSpPr>
          <p:nvPr>
            <p:ph type="sldImg" idx="2"/>
          </p:nvPr>
        </p:nvSpPr>
        <p:spPr>
          <a:xfrm>
            <a:off x="920750" y="747713"/>
            <a:ext cx="4967288" cy="3725862"/>
          </a:xfrm>
          <a:prstGeom prst="rect">
            <a:avLst/>
          </a:prstGeom>
          <a:noFill/>
          <a:ln w="12700">
            <a:solidFill>
              <a:prstClr val="black"/>
            </a:solidFill>
          </a:ln>
        </p:spPr>
        <p:txBody>
          <a:bodyPr vert="horz" lIns="95703" tIns="47852" rIns="95703" bIns="47852" rtlCol="0" anchor="ctr"/>
          <a:lstStyle/>
          <a:p>
            <a:endParaRPr lang="es-ES" dirty="0"/>
          </a:p>
        </p:txBody>
      </p:sp>
      <p:sp>
        <p:nvSpPr>
          <p:cNvPr id="5" name="4 Marcador de notas"/>
          <p:cNvSpPr>
            <a:spLocks noGrp="1"/>
          </p:cNvSpPr>
          <p:nvPr>
            <p:ph type="body" sz="quarter" idx="3"/>
          </p:nvPr>
        </p:nvSpPr>
        <p:spPr>
          <a:xfrm>
            <a:off x="680880" y="4721942"/>
            <a:ext cx="5447030" cy="4473416"/>
          </a:xfrm>
          <a:prstGeom prst="rect">
            <a:avLst/>
          </a:prstGeom>
        </p:spPr>
        <p:txBody>
          <a:bodyPr vert="horz" lIns="95703" tIns="47852" rIns="95703" bIns="47852"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3" y="9442155"/>
            <a:ext cx="2950475" cy="497047"/>
          </a:xfrm>
          <a:prstGeom prst="rect">
            <a:avLst/>
          </a:prstGeom>
        </p:spPr>
        <p:txBody>
          <a:bodyPr vert="horz" lIns="95703" tIns="47852" rIns="95703" bIns="47852" rtlCol="0" anchor="b"/>
          <a:lstStyle>
            <a:lvl1pPr algn="l">
              <a:defRPr sz="1400"/>
            </a:lvl1pPr>
          </a:lstStyle>
          <a:p>
            <a:endParaRPr lang="es-ES" dirty="0"/>
          </a:p>
        </p:txBody>
      </p:sp>
      <p:sp>
        <p:nvSpPr>
          <p:cNvPr id="7" name="6 Marcador de número de diapositiva"/>
          <p:cNvSpPr>
            <a:spLocks noGrp="1"/>
          </p:cNvSpPr>
          <p:nvPr>
            <p:ph type="sldNum" sz="quarter" idx="5"/>
          </p:nvPr>
        </p:nvSpPr>
        <p:spPr>
          <a:xfrm>
            <a:off x="3856742" y="9442155"/>
            <a:ext cx="2950475" cy="497047"/>
          </a:xfrm>
          <a:prstGeom prst="rect">
            <a:avLst/>
          </a:prstGeom>
        </p:spPr>
        <p:txBody>
          <a:bodyPr vert="horz" lIns="95703" tIns="47852" rIns="95703" bIns="47852" rtlCol="0" anchor="b"/>
          <a:lstStyle>
            <a:lvl1pPr algn="r">
              <a:defRPr sz="1400"/>
            </a:lvl1pPr>
          </a:lstStyle>
          <a:p>
            <a:fld id="{3AEFDED8-8EB0-4863-833B-4354FFA0A19C}" type="slidenum">
              <a:rPr lang="es-ES" smtClean="0"/>
              <a:pPr/>
              <a:t>‹Nº›</a:t>
            </a:fld>
            <a:endParaRPr lang="es-ES" dirty="0"/>
          </a:p>
        </p:txBody>
      </p:sp>
    </p:spTree>
    <p:extLst>
      <p:ext uri="{BB962C8B-B14F-4D97-AF65-F5344CB8AC3E}">
        <p14:creationId xmlns:p14="http://schemas.microsoft.com/office/powerpoint/2010/main" val="9777502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5:notes"/>
          <p:cNvSpPr>
            <a:spLocks noGrp="1" noRot="1" noChangeAspect="1"/>
          </p:cNvSpPr>
          <p:nvPr>
            <p:ph type="sldImg" idx="2"/>
          </p:nvPr>
        </p:nvSpPr>
        <p:spPr>
          <a:xfrm>
            <a:off x="922338" y="749300"/>
            <a:ext cx="4964112"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1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None/>
            </a:pPr>
            <a:endParaRPr/>
          </a:p>
        </p:txBody>
      </p:sp>
      <p:sp>
        <p:nvSpPr>
          <p:cNvPr id="194" name="Google Shape;194;p1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ca-E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‹Nº›</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S_Text">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4699" y="1134319"/>
            <a:ext cx="8201685" cy="4991843"/>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7"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521802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os columnas">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‹Nº›</a:t>
            </a:fld>
            <a:endParaRPr lang="tr-TR" dirty="0"/>
          </a:p>
        </p:txBody>
      </p:sp>
      <p:sp>
        <p:nvSpPr>
          <p:cNvPr id="4" name="2 Marcador de contenido"/>
          <p:cNvSpPr>
            <a:spLocks noGrp="1"/>
          </p:cNvSpPr>
          <p:nvPr>
            <p:ph idx="1"/>
          </p:nvPr>
        </p:nvSpPr>
        <p:spPr>
          <a:xfrm>
            <a:off x="454699" y="1134319"/>
            <a:ext cx="8201685" cy="4991843"/>
          </a:xfrm>
        </p:spPr>
        <p:txBody>
          <a:bodyPr numCol="2">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744280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a columna">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‹Nº›</a:t>
            </a:fld>
            <a:endParaRPr lang="tr-TR" dirty="0"/>
          </a:p>
        </p:txBody>
      </p:sp>
      <p:sp>
        <p:nvSpPr>
          <p:cNvPr id="4" name="2 Marcador de contenido"/>
          <p:cNvSpPr>
            <a:spLocks noGrp="1"/>
          </p:cNvSpPr>
          <p:nvPr>
            <p:ph idx="1"/>
          </p:nvPr>
        </p:nvSpPr>
        <p:spPr>
          <a:xfrm>
            <a:off x="454700" y="1134319"/>
            <a:ext cx="4134886" cy="4991843"/>
          </a:xfrm>
        </p:spPr>
        <p:txBody>
          <a:bodyPr numCol="1">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385041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S_Tasques">
    <p:spTree>
      <p:nvGrpSpPr>
        <p:cNvPr id="1" name=""/>
        <p:cNvGrpSpPr/>
        <p:nvPr/>
      </p:nvGrpSpPr>
      <p:grpSpPr>
        <a:xfrm>
          <a:off x="0" y="0"/>
          <a:ext cx="0" cy="0"/>
          <a:chOff x="0" y="0"/>
          <a:chExt cx="0" cy="0"/>
        </a:xfrm>
      </p:grpSpPr>
      <p:sp>
        <p:nvSpPr>
          <p:cNvPr id="6" name="CuadroTexto 5"/>
          <p:cNvSpPr txBox="1"/>
          <p:nvPr userDrawn="1"/>
        </p:nvSpPr>
        <p:spPr>
          <a:xfrm>
            <a:off x="454699" y="1075537"/>
            <a:ext cx="5401352" cy="523220"/>
          </a:xfrm>
          <a:prstGeom prst="rect">
            <a:avLst/>
          </a:prstGeom>
          <a:noFill/>
        </p:spPr>
        <p:txBody>
          <a:bodyPr wrap="square" rtlCol="0">
            <a:spAutoFit/>
          </a:bodyPr>
          <a:lstStyle/>
          <a:p>
            <a:r>
              <a:rPr lang="ca-ES" sz="2800" b="1" noProof="0" dirty="0">
                <a:latin typeface="Source Sans Pro"/>
                <a:cs typeface="Source Sans Pro"/>
              </a:rPr>
              <a:t>Planificació properes tasques</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
        <p:nvSpPr>
          <p:cNvPr id="3" name="Marcador de texto 2"/>
          <p:cNvSpPr>
            <a:spLocks noGrp="1"/>
          </p:cNvSpPr>
          <p:nvPr>
            <p:ph type="body" sz="quarter" idx="13"/>
          </p:nvPr>
        </p:nvSpPr>
        <p:spPr>
          <a:xfrm>
            <a:off x="566738" y="1782763"/>
            <a:ext cx="8089900" cy="4270375"/>
          </a:xfrm>
        </p:spPr>
        <p:txBody>
          <a:bodyPr>
            <a:normAutofit/>
          </a:bodyPr>
          <a:lstStyle>
            <a:lvl1pPr>
              <a:defRPr sz="1600">
                <a:latin typeface="Source Sans Pro" charset="0"/>
                <a:ea typeface="Source Sans Pro" charset="0"/>
                <a:cs typeface="Source Sans Pro" charset="0"/>
              </a:defRPr>
            </a:lvl1pPr>
            <a:lvl2pPr>
              <a:defRPr sz="1600">
                <a:latin typeface="Source Sans Pro" charset="0"/>
                <a:ea typeface="Source Sans Pro" charset="0"/>
                <a:cs typeface="Source Sans Pro" charset="0"/>
              </a:defRPr>
            </a:lvl2pPr>
            <a:lvl3pPr>
              <a:defRPr sz="1600">
                <a:latin typeface="Source Sans Pro" charset="0"/>
                <a:ea typeface="Source Sans Pro" charset="0"/>
                <a:cs typeface="Source Sans Pro" charset="0"/>
              </a:defRPr>
            </a:lvl3pPr>
            <a:lvl4pPr>
              <a:defRPr sz="1600">
                <a:latin typeface="Source Sans Pro" charset="0"/>
                <a:ea typeface="Source Sans Pro" charset="0"/>
                <a:cs typeface="Source Sans Pro" charset="0"/>
              </a:defRPr>
            </a:lvl4pPr>
            <a:lvl5pPr>
              <a:defRPr sz="1600">
                <a:latin typeface="Source Sans Pro" charset="0"/>
                <a:ea typeface="Source Sans Pro" charset="0"/>
                <a:cs typeface="Source Sans Pro" charset="0"/>
              </a:defRPr>
            </a:lvl5pPr>
          </a:lstStyle>
          <a:p>
            <a:pPr lvl="0"/>
            <a:r>
              <a:rPr lang="es-ES_tradnl"/>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Tree>
    <p:extLst>
      <p:ext uri="{BB962C8B-B14F-4D97-AF65-F5344CB8AC3E}">
        <p14:creationId xmlns:p14="http://schemas.microsoft.com/office/powerpoint/2010/main" val="1906302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S_Planificació">
    <p:spTree>
      <p:nvGrpSpPr>
        <p:cNvPr id="1" name=""/>
        <p:cNvGrpSpPr/>
        <p:nvPr/>
      </p:nvGrpSpPr>
      <p:grpSpPr>
        <a:xfrm>
          <a:off x="0" y="0"/>
          <a:ext cx="0" cy="0"/>
          <a:chOff x="0" y="0"/>
          <a:chExt cx="0" cy="0"/>
        </a:xfrm>
      </p:grpSpPr>
      <p:sp>
        <p:nvSpPr>
          <p:cNvPr id="6" name="CuadroTexto 5"/>
          <p:cNvSpPr txBox="1"/>
          <p:nvPr userDrawn="1"/>
        </p:nvSpPr>
        <p:spPr>
          <a:xfrm>
            <a:off x="454699" y="1075537"/>
            <a:ext cx="5170597" cy="523220"/>
          </a:xfrm>
          <a:prstGeom prst="rect">
            <a:avLst/>
          </a:prstGeom>
          <a:noFill/>
        </p:spPr>
        <p:txBody>
          <a:bodyPr wrap="square" rtlCol="0">
            <a:spAutoFit/>
          </a:bodyPr>
          <a:lstStyle/>
          <a:p>
            <a:r>
              <a:rPr lang="ca-ES" sz="2800" b="1" noProof="0" dirty="0">
                <a:latin typeface="Source Sans Pro"/>
                <a:cs typeface="Source Sans Pro"/>
              </a:rPr>
              <a:t>Planificació</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8131652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8" name="7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9" name="8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4" name="3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5" name="4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2_Títol">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endParaRPr lang="ca-ES" noProof="0" dirty="0"/>
          </a:p>
        </p:txBody>
      </p:sp>
      <p:sp>
        <p:nvSpPr>
          <p:cNvPr id="5" name="4 Marcador de pie de página"/>
          <p:cNvSpPr>
            <a:spLocks noGrp="1"/>
          </p:cNvSpPr>
          <p:nvPr>
            <p:ph type="ftr" sz="quarter" idx="11"/>
          </p:nvPr>
        </p:nvSpPr>
        <p:spPr/>
        <p:txBody>
          <a:bodyPr/>
          <a:lstStyle/>
          <a:p>
            <a:endParaRPr lang="ca-ES" noProof="0" dirty="0"/>
          </a:p>
        </p:txBody>
      </p:sp>
      <p:sp>
        <p:nvSpPr>
          <p:cNvPr id="6" name="5 Marcador de número de diapositiva"/>
          <p:cNvSpPr>
            <a:spLocks noGrp="1"/>
          </p:cNvSpPr>
          <p:nvPr>
            <p:ph type="sldNum" sz="quarter" idx="12"/>
          </p:nvPr>
        </p:nvSpPr>
        <p:spPr>
          <a:xfrm>
            <a:off x="6414689" y="6356349"/>
            <a:ext cx="2133600" cy="365125"/>
          </a:xfrm>
        </p:spPr>
        <p:txBody>
          <a:bodyPr/>
          <a:lstStyle/>
          <a:p>
            <a:fld id="{5336F0B7-EF37-4B31-BA1E-D2B9204CDF2B}" type="slidenum">
              <a:rPr lang="ca-ES" noProof="0" smtClean="0"/>
              <a:pPr/>
              <a:t>‹Nº›</a:t>
            </a:fld>
            <a:endParaRPr lang="ca-ES" noProof="0" dirty="0"/>
          </a:p>
        </p:txBody>
      </p:sp>
      <p:sp>
        <p:nvSpPr>
          <p:cNvPr id="7" name="1 Título"/>
          <p:cNvSpPr>
            <a:spLocks noGrp="1"/>
          </p:cNvSpPr>
          <p:nvPr>
            <p:ph type="ctrTitle"/>
          </p:nvPr>
        </p:nvSpPr>
        <p:spPr>
          <a:xfrm>
            <a:off x="4294208" y="2269325"/>
            <a:ext cx="4152417" cy="1470025"/>
          </a:xfrm>
        </p:spPr>
        <p:txBody>
          <a:bodyPr>
            <a:normAutofit/>
          </a:bodyPr>
          <a:lstStyle>
            <a:lvl1pPr algn="l">
              <a:defRPr sz="2600" b="1">
                <a:solidFill>
                  <a:schemeClr val="tx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8" name="2 Subtítulo"/>
          <p:cNvSpPr>
            <a:spLocks noGrp="1"/>
          </p:cNvSpPr>
          <p:nvPr>
            <p:ph type="subTitle" idx="1"/>
          </p:nvPr>
        </p:nvSpPr>
        <p:spPr>
          <a:xfrm>
            <a:off x="4294207" y="4097442"/>
            <a:ext cx="4152417" cy="684836"/>
          </a:xfrm>
        </p:spPr>
        <p:txBody>
          <a:bodyPr>
            <a:noAutofit/>
          </a:bodyPr>
          <a:lstStyle>
            <a:lvl1pPr marL="0" indent="0" algn="l">
              <a:buNone/>
              <a:defRPr sz="2200">
                <a:solidFill>
                  <a:schemeClr val="tx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
        <p:nvSpPr>
          <p:cNvPr id="13" name="Marcador de texto 12"/>
          <p:cNvSpPr>
            <a:spLocks noGrp="1"/>
          </p:cNvSpPr>
          <p:nvPr>
            <p:ph type="body" sz="quarter" idx="13"/>
          </p:nvPr>
        </p:nvSpPr>
        <p:spPr>
          <a:xfrm>
            <a:off x="4294207" y="1558467"/>
            <a:ext cx="4152417" cy="352766"/>
          </a:xfrm>
        </p:spPr>
        <p:txBody>
          <a:bodyPr>
            <a:normAutofit/>
          </a:bodyPr>
          <a:lstStyle>
            <a:lvl1pPr marL="0" indent="0">
              <a:buNone/>
              <a:defRPr sz="1200" b="1">
                <a:solidFill>
                  <a:srgbClr val="F17F09"/>
                </a:solidFill>
                <a:latin typeface="Source Sans Pro" charset="0"/>
                <a:ea typeface="Source Sans Pro" charset="0"/>
                <a:cs typeface="Source Sans Pro" charset="0"/>
              </a:defRPr>
            </a:lvl1pPr>
            <a:lvl3pPr marL="914400" indent="0">
              <a:buNone/>
              <a:defRPr/>
            </a:lvl3pPr>
            <a:lvl5pPr marL="1828800" indent="0">
              <a:buNone/>
              <a:defRPr/>
            </a:lvl5pPr>
          </a:lstStyle>
          <a:p>
            <a:pPr lvl="0"/>
            <a:endParaRPr lang="ca-ES" noProof="0" dirty="0"/>
          </a:p>
        </p:txBody>
      </p:sp>
      <p:sp>
        <p:nvSpPr>
          <p:cNvPr id="15" name="Marcador de texto 14"/>
          <p:cNvSpPr>
            <a:spLocks noGrp="1"/>
          </p:cNvSpPr>
          <p:nvPr>
            <p:ph type="body" sz="quarter" idx="14"/>
          </p:nvPr>
        </p:nvSpPr>
        <p:spPr>
          <a:xfrm>
            <a:off x="4294188" y="1911350"/>
            <a:ext cx="4152900" cy="241300"/>
          </a:xfrm>
        </p:spPr>
        <p:txBody>
          <a:bodyPr>
            <a:noAutofit/>
          </a:bodyPr>
          <a:lstStyle>
            <a:lvl1pPr marL="0" indent="0">
              <a:buNone/>
              <a:defRPr sz="1200">
                <a:solidFill>
                  <a:srgbClr val="F17F09"/>
                </a:solidFill>
                <a:latin typeface="Source Sans Pro" charset="0"/>
                <a:ea typeface="Source Sans Pro" charset="0"/>
                <a:cs typeface="Source Sans Pro" charset="0"/>
              </a:defRPr>
            </a:lvl1pPr>
            <a:lvl5pPr marL="1828800" indent="0">
              <a:buFont typeface="Arial" charset="0"/>
              <a:buNone/>
              <a:defRPr/>
            </a:lvl5pPr>
          </a:lstStyle>
          <a:p>
            <a:pPr lvl="0"/>
            <a:endParaRPr lang="ca-ES"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oba_DosColumnas">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
        <p:nvSpPr>
          <p:cNvPr id="6" name="Marcador de texto 5"/>
          <p:cNvSpPr>
            <a:spLocks noGrp="1"/>
          </p:cNvSpPr>
          <p:nvPr>
            <p:ph type="body" sz="quarter" idx="22"/>
          </p:nvPr>
        </p:nvSpPr>
        <p:spPr>
          <a:xfrm>
            <a:off x="454699" y="1196975"/>
            <a:ext cx="8201939" cy="5006975"/>
          </a:xfrm>
        </p:spPr>
        <p:txBody>
          <a:bodyPr numCol="2">
            <a:normAutofit/>
          </a:bodyPr>
          <a:lstStyle>
            <a:lvl1pPr>
              <a:defRPr sz="1400">
                <a:latin typeface="Source Sans Pro"/>
              </a:defRPr>
            </a:lvl1pPr>
            <a:lvl2pPr>
              <a:defRPr sz="1400">
                <a:latin typeface="Source Sans Pro"/>
              </a:defRPr>
            </a:lvl2pPr>
            <a:lvl3pPr>
              <a:defRPr sz="1400">
                <a:latin typeface="Source Sans Pro"/>
              </a:defRPr>
            </a:lvl3pPr>
            <a:lvl4pPr>
              <a:defRPr sz="1400">
                <a:latin typeface="Source Sans Pro"/>
              </a:defRPr>
            </a:lvl4pPr>
            <a:lvl5pPr>
              <a:defRPr sz="1400">
                <a:latin typeface="Source Sans Pro"/>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‹Nº›</a:t>
            </a:fld>
            <a:endParaRPr lang="es-E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‹Nº›</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extLst>
      <p:ext uri="{BB962C8B-B14F-4D97-AF65-F5344CB8AC3E}">
        <p14:creationId xmlns:p14="http://schemas.microsoft.com/office/powerpoint/2010/main" val="32464771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‹Nº›</a:t>
            </a:fld>
            <a:endParaRPr lang="es-ES"/>
          </a:p>
        </p:txBody>
      </p:sp>
    </p:spTree>
    <p:extLst>
      <p:ext uri="{BB962C8B-B14F-4D97-AF65-F5344CB8AC3E}">
        <p14:creationId xmlns:p14="http://schemas.microsoft.com/office/powerpoint/2010/main" val="1807310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NTRAPORTADA_Blanc" type="blank">
  <p:cSld name="CONTRAPORTADA_Blanc">
    <p:spTree>
      <p:nvGrpSpPr>
        <p:cNvPr id="1" name="Shape 119"/>
        <p:cNvGrpSpPr/>
        <p:nvPr/>
      </p:nvGrpSpPr>
      <p:grpSpPr>
        <a:xfrm>
          <a:off x="0" y="0"/>
          <a:ext cx="0" cy="0"/>
          <a:chOff x="0" y="0"/>
          <a:chExt cx="0" cy="0"/>
        </a:xfrm>
      </p:grpSpPr>
      <p:sp>
        <p:nvSpPr>
          <p:cNvPr id="120" name="Google Shape;120;p2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2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2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ca-ES"/>
              <a:t>‹Nº›</a:t>
            </a:fld>
            <a:endParaRPr/>
          </a:p>
        </p:txBody>
      </p:sp>
    </p:spTree>
    <p:extLst>
      <p:ext uri="{BB962C8B-B14F-4D97-AF65-F5344CB8AC3E}">
        <p14:creationId xmlns:p14="http://schemas.microsoft.com/office/powerpoint/2010/main" val="419499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PORTADA2_Blanc">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a:xfrm>
            <a:off x="6397755" y="6356349"/>
            <a:ext cx="2133600" cy="365125"/>
          </a:xfrm>
        </p:spPr>
        <p:txBody>
          <a:bodyPr/>
          <a:lstStyle/>
          <a:p>
            <a:fld id="{5336F0B7-EF37-4B31-BA1E-D2B9204CDF2B}" type="slidenum">
              <a:rPr lang="es-ES" smtClean="0"/>
              <a:pPr/>
              <a:t>‹Nº›</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‹Nº›</a:t>
            </a:fld>
            <a:endParaRPr lang="es-ES"/>
          </a:p>
        </p:txBody>
      </p:sp>
    </p:spTree>
    <p:extLst>
      <p:ext uri="{BB962C8B-B14F-4D97-AF65-F5344CB8AC3E}">
        <p14:creationId xmlns:p14="http://schemas.microsoft.com/office/powerpoint/2010/main" val="751254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S_Fitxa_ca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523220"/>
          </a:xfrm>
          <a:prstGeom prst="rect">
            <a:avLst/>
          </a:prstGeom>
          <a:noFill/>
        </p:spPr>
        <p:txBody>
          <a:bodyPr wrap="square" rtlCol="0">
            <a:spAutoFit/>
          </a:bodyPr>
          <a:lstStyle/>
          <a:p>
            <a:r>
              <a:rPr lang="ca-ES" sz="2800" b="1" noProof="0" dirty="0">
                <a:latin typeface="Source Sans Pro"/>
                <a:cs typeface="Source Sans Pro"/>
              </a:rPr>
              <a:t>Fitxa del projecte</a:t>
            </a:r>
          </a:p>
        </p:txBody>
      </p:sp>
      <p:graphicFrame>
        <p:nvGraphicFramePr>
          <p:cNvPr id="8" name="Tabla 7"/>
          <p:cNvGraphicFramePr>
            <a:graphicFrameLocks noGrp="1"/>
          </p:cNvGraphicFramePr>
          <p:nvPr userDrawn="1">
            <p:extLst>
              <p:ext uri="{D42A27DB-BD31-4B8C-83A1-F6EECF244321}">
                <p14:modId xmlns:p14="http://schemas.microsoft.com/office/powerpoint/2010/main" val="1977648522"/>
              </p:ext>
            </p:extLst>
          </p:nvPr>
        </p:nvGraphicFramePr>
        <p:xfrm>
          <a:off x="454699" y="2084530"/>
          <a:ext cx="8201686" cy="3375818"/>
        </p:xfrm>
        <a:graphic>
          <a:graphicData uri="http://schemas.openxmlformats.org/drawingml/2006/table">
            <a:tbl>
              <a:tblPr firstRow="1" bandRow="1">
                <a:tableStyleId>{10A1B5D5-9B99-4C35-A422-299274C87663}</a:tableStyleId>
              </a:tblPr>
              <a:tblGrid>
                <a:gridCol w="1761717">
                  <a:extLst>
                    <a:ext uri="{9D8B030D-6E8A-4147-A177-3AD203B41FA5}">
                      <a16:colId xmlns:a16="http://schemas.microsoft.com/office/drawing/2014/main" val="20000"/>
                    </a:ext>
                  </a:extLst>
                </a:gridCol>
                <a:gridCol w="6439969">
                  <a:extLst>
                    <a:ext uri="{9D8B030D-6E8A-4147-A177-3AD203B41FA5}">
                      <a16:colId xmlns:a16="http://schemas.microsoft.com/office/drawing/2014/main" val="20001"/>
                    </a:ext>
                  </a:extLst>
                </a:gridCol>
              </a:tblGrid>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Títol</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Data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Referència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Autors</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Client</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Contractació</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743062">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Persones de contacte</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Arxiu</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9" name="Marcador de texto 8"/>
          <p:cNvSpPr>
            <a:spLocks noGrp="1"/>
          </p:cNvSpPr>
          <p:nvPr>
            <p:ph type="body" sz="quarter" idx="13"/>
          </p:nvPr>
        </p:nvSpPr>
        <p:spPr>
          <a:xfrm>
            <a:off x="2221771" y="208485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0" name="Marcador de texto 8"/>
          <p:cNvSpPr>
            <a:spLocks noGrp="1"/>
          </p:cNvSpPr>
          <p:nvPr>
            <p:ph type="body" sz="quarter" idx="14"/>
          </p:nvPr>
        </p:nvSpPr>
        <p:spPr>
          <a:xfrm>
            <a:off x="2221771" y="246208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1" name="Marcador de texto 8"/>
          <p:cNvSpPr>
            <a:spLocks noGrp="1"/>
          </p:cNvSpPr>
          <p:nvPr>
            <p:ph type="body" sz="quarter" idx="15"/>
          </p:nvPr>
        </p:nvSpPr>
        <p:spPr>
          <a:xfrm>
            <a:off x="2221771" y="284741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2" name="Marcador de texto 8"/>
          <p:cNvSpPr>
            <a:spLocks noGrp="1"/>
          </p:cNvSpPr>
          <p:nvPr>
            <p:ph type="body" sz="quarter" idx="16"/>
          </p:nvPr>
        </p:nvSpPr>
        <p:spPr>
          <a:xfrm>
            <a:off x="2221771" y="322430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3" name="Marcador de texto 8"/>
          <p:cNvSpPr>
            <a:spLocks noGrp="1"/>
          </p:cNvSpPr>
          <p:nvPr>
            <p:ph type="body" sz="quarter" idx="17"/>
          </p:nvPr>
        </p:nvSpPr>
        <p:spPr>
          <a:xfrm>
            <a:off x="2221771" y="3597474"/>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4" name="Marcador de texto 8"/>
          <p:cNvSpPr>
            <a:spLocks noGrp="1"/>
          </p:cNvSpPr>
          <p:nvPr>
            <p:ph type="body" sz="quarter" idx="18"/>
          </p:nvPr>
        </p:nvSpPr>
        <p:spPr>
          <a:xfrm>
            <a:off x="2221771" y="3977143"/>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5" name="Marcador de texto 8"/>
          <p:cNvSpPr>
            <a:spLocks noGrp="1"/>
          </p:cNvSpPr>
          <p:nvPr>
            <p:ph type="body" sz="quarter" idx="19"/>
          </p:nvPr>
        </p:nvSpPr>
        <p:spPr>
          <a:xfrm>
            <a:off x="2221771" y="4367345"/>
            <a:ext cx="6434614" cy="694804"/>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6" name="Marcador de texto 8"/>
          <p:cNvSpPr>
            <a:spLocks noGrp="1"/>
          </p:cNvSpPr>
          <p:nvPr>
            <p:ph type="body" sz="quarter" idx="20"/>
          </p:nvPr>
        </p:nvSpPr>
        <p:spPr>
          <a:xfrm>
            <a:off x="2221771" y="509607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2097657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S_Contingu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487313"/>
          </a:xfrm>
          <a:prstGeom prst="rect">
            <a:avLst/>
          </a:prstGeom>
          <a:noFill/>
        </p:spPr>
        <p:txBody>
          <a:bodyPr wrap="square" rtlCol="0">
            <a:spAutoFit/>
          </a:bodyPr>
          <a:lstStyle/>
          <a:p>
            <a:pPr>
              <a:lnSpc>
                <a:spcPct val="90000"/>
              </a:lnSpc>
            </a:pPr>
            <a:r>
              <a:rPr lang="ca-ES" sz="2800" b="1" noProof="0" dirty="0">
                <a:latin typeface="Source Sans Pro"/>
                <a:cs typeface="Source Sans Pro"/>
              </a:rPr>
              <a:t>Contingut</a:t>
            </a:r>
          </a:p>
        </p:txBody>
      </p:sp>
      <p:sp>
        <p:nvSpPr>
          <p:cNvPr id="9" name="Marcador de texto 8"/>
          <p:cNvSpPr>
            <a:spLocks noGrp="1"/>
          </p:cNvSpPr>
          <p:nvPr>
            <p:ph type="body" sz="quarter" idx="13"/>
          </p:nvPr>
        </p:nvSpPr>
        <p:spPr>
          <a:xfrm>
            <a:off x="454699" y="1990724"/>
            <a:ext cx="8201686" cy="3761893"/>
          </a:xfrm>
        </p:spPr>
        <p:txBody>
          <a:bodyPr>
            <a:normAutofit/>
          </a:bodyPr>
          <a:lstStyle>
            <a:lvl1pPr marL="514350" indent="-514350">
              <a:buFont typeface="+mj-lt"/>
              <a:buAutoNum type="arabicPeriod"/>
              <a:defRPr sz="1600" b="1">
                <a:latin typeface="Source Sans Pro" charset="0"/>
                <a:ea typeface="Source Sans Pro" charset="0"/>
                <a:cs typeface="Source Sans Pro" charset="0"/>
              </a:defRPr>
            </a:lvl1pPr>
            <a:lvl2pPr marL="971550" indent="-514350">
              <a:buFont typeface="+mj-lt"/>
              <a:buAutoNum type="arabicPeriod"/>
              <a:defRPr sz="1600" b="1" baseline="0">
                <a:latin typeface="Source Sans Pro" charset="0"/>
                <a:ea typeface="Source Sans Pro" charset="0"/>
                <a:cs typeface="Source Sans Pro" charset="0"/>
              </a:defRPr>
            </a:lvl2pPr>
            <a:lvl3pPr marL="1371600" indent="-457200">
              <a:buFont typeface="+mj-lt"/>
              <a:buAutoNum type="arabicPeriod"/>
              <a:defRPr sz="1600">
                <a:latin typeface="Source Sans Pro" charset="0"/>
                <a:ea typeface="Source Sans Pro" charset="0"/>
                <a:cs typeface="Source Sans Pro" charset="0"/>
              </a:defRPr>
            </a:lvl3pPr>
            <a:lvl4pPr marL="1828800" indent="-457200">
              <a:buFont typeface="+mj-lt"/>
              <a:buAutoNum type="arabicPeriod"/>
              <a:defRPr sz="1600">
                <a:latin typeface="Source Sans Pro" charset="0"/>
                <a:ea typeface="Source Sans Pro" charset="0"/>
                <a:cs typeface="Source Sans Pro" charset="0"/>
              </a:defRPr>
            </a:lvl4pPr>
            <a:lvl5pPr marL="2286000" indent="-457200">
              <a:buFont typeface="+mj-lt"/>
              <a:buAutoNum type="arabicPeriod"/>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1"/>
            <a:r>
              <a:rPr lang="ca-ES" noProof="0" dirty="0" err="1"/>
              <a:t>Segundo</a:t>
            </a:r>
            <a:r>
              <a:rPr lang="ca-ES" noProof="0" dirty="0"/>
              <a:t> </a:t>
            </a:r>
            <a:r>
              <a:rPr lang="ca-ES" noProof="0" dirty="0" err="1"/>
              <a:t>nivel</a:t>
            </a:r>
            <a:endParaRPr lang="ca-ES" noProof="0" dirty="0"/>
          </a:p>
          <a:p>
            <a:pPr lvl="2"/>
            <a:r>
              <a:rPr lang="ca-ES" noProof="0" dirty="0"/>
              <a:t>Tercer </a:t>
            </a:r>
            <a:r>
              <a:rPr lang="ca-ES" noProof="0" dirty="0" err="1"/>
              <a:t>nivel</a:t>
            </a:r>
            <a:endParaRPr lang="ca-ES" noProof="0" dirty="0"/>
          </a:p>
          <a:p>
            <a:pPr lvl="3"/>
            <a:r>
              <a:rPr lang="ca-ES" noProof="0" dirty="0" err="1"/>
              <a:t>Cuarto</a:t>
            </a:r>
            <a:r>
              <a:rPr lang="ca-ES" noProof="0" dirty="0"/>
              <a:t> </a:t>
            </a:r>
            <a:r>
              <a:rPr lang="ca-ES" noProof="0" dirty="0" err="1"/>
              <a:t>nivel</a:t>
            </a:r>
            <a:endParaRPr lang="ca-ES" noProof="0" dirty="0"/>
          </a:p>
          <a:p>
            <a:pPr lvl="4"/>
            <a:r>
              <a:rPr lang="ca-ES" noProof="0" dirty="0"/>
              <a:t>Quinto </a:t>
            </a:r>
            <a:r>
              <a:rPr lang="ca-ES" noProof="0" dirty="0" err="1"/>
              <a:t>nivel</a:t>
            </a:r>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spTree>
    <p:extLst>
      <p:ext uri="{BB962C8B-B14F-4D97-AF65-F5344CB8AC3E}">
        <p14:creationId xmlns:p14="http://schemas.microsoft.com/office/powerpoint/2010/main" val="17172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S_TítolCapítol">
    <p:spTree>
      <p:nvGrpSpPr>
        <p:cNvPr id="1" name=""/>
        <p:cNvGrpSpPr/>
        <p:nvPr/>
      </p:nvGrpSpPr>
      <p:grpSpPr>
        <a:xfrm>
          <a:off x="0" y="0"/>
          <a:ext cx="0" cy="0"/>
          <a:chOff x="0" y="0"/>
          <a:chExt cx="0" cy="0"/>
        </a:xfrm>
      </p:grpSpPr>
      <p:pic>
        <p:nvPicPr>
          <p:cNvPr id="11" name="Imagen 10" descr="fons_ilustraci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41" y="0"/>
            <a:ext cx="9144000" cy="6859936"/>
          </a:xfrm>
          <a:prstGeom prst="rect">
            <a:avLst/>
          </a:prstGeom>
        </p:spPr>
      </p:pic>
      <p:sp>
        <p:nvSpPr>
          <p:cNvPr id="2" name="1 Título"/>
          <p:cNvSpPr>
            <a:spLocks noGrp="1"/>
          </p:cNvSpPr>
          <p:nvPr>
            <p:ph type="title"/>
          </p:nvPr>
        </p:nvSpPr>
        <p:spPr>
          <a:xfrm>
            <a:off x="457201" y="1028700"/>
            <a:ext cx="5631084" cy="571500"/>
          </a:xfrm>
        </p:spPr>
        <p:txBody>
          <a:bodyPr anchor="t">
            <a:normAutofit/>
          </a:bodyPr>
          <a:lstStyle>
            <a:lvl1pPr marL="514350" indent="-514350" algn="l">
              <a:buFont typeface="+mj-lt"/>
              <a:buAutoNum type="arabicPeriod"/>
              <a:defRPr sz="2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7200" y="3761771"/>
            <a:ext cx="7535333" cy="2364391"/>
          </a:xfrm>
        </p:spPr>
        <p:txBody>
          <a:bodyPr>
            <a:normAutofit/>
          </a:bodyPr>
          <a:lstStyle>
            <a:lvl1pPr marL="0" indent="0">
              <a:buNone/>
              <a:defRPr sz="14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6670" y="3187241"/>
            <a:ext cx="5631615" cy="48545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‹Nº›</a:t>
            </a:fld>
            <a:endParaRPr lang="ca-ES" noProof="0" dirty="0"/>
          </a:p>
        </p:txBody>
      </p:sp>
      <p:pic>
        <p:nvPicPr>
          <p:cNvPr id="14" name="Imagen 13" descr="logo_cenit_petit.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S_TítolSub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5229" y="1028700"/>
            <a:ext cx="8201156" cy="383411"/>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2060294"/>
            <a:ext cx="8201686" cy="4065869"/>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4699" y="1412111"/>
            <a:ext cx="8201686" cy="64818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870376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S_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4699" y="1028700"/>
            <a:ext cx="8201685" cy="614905"/>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1643605"/>
            <a:ext cx="8201686" cy="4482558"/>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‹Nº›</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7161673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theme" Target="../theme/theme4.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image" Target="../media/image5.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5.xml"/><Relationship Id="rId1" Type="http://schemas.openxmlformats.org/officeDocument/2006/relationships/slideLayout" Target="../slideLayouts/slideLayout25.xml"/><Relationship Id="rId5" Type="http://schemas.openxmlformats.org/officeDocument/2006/relationships/image" Target="../media/image1.jpeg"/><Relationship Id="rId4" Type="http://schemas.microsoft.com/office/2007/relationships/hdphoto" Target="../media/hdphoto1.wdp"/></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6.xml"/><Relationship Id="rId1" Type="http://schemas.openxmlformats.org/officeDocument/2006/relationships/slideLayout" Target="../slideLayouts/slideLayout26.xml"/><Relationship Id="rId6" Type="http://schemas.openxmlformats.org/officeDocument/2006/relationships/image" Target="../media/image3.jpeg"/><Relationship Id="rId5" Type="http://schemas.openxmlformats.org/officeDocument/2006/relationships/image" Target="../media/image4.jpeg"/><Relationship Id="rId4" Type="http://schemas.microsoft.com/office/2007/relationships/hdphoto" Target="../media/hdphoto1.wdp"/></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7.xml"/><Relationship Id="rId1" Type="http://schemas.openxmlformats.org/officeDocument/2006/relationships/slideLayout" Target="../slideLayouts/slideLayout27.xml"/><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‹Nº›</a:t>
            </a:fld>
            <a:endParaRPr lang="es-ES" dirty="0"/>
          </a:p>
        </p:txBody>
      </p:sp>
    </p:spTree>
  </p:cSld>
  <p:clrMap bg1="lt1" tx1="dk1" bg2="lt2" tx2="dk2" accent1="accent1" accent2="accent2" accent3="accent3" accent4="accent4" accent5="accent5" accent6="accent6" hlink="hlink" folHlink="folHlink"/>
  <p:sldLayoutIdLst>
    <p:sldLayoutId id="2147483702"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397755" y="6257205"/>
            <a:ext cx="2133600" cy="412155"/>
          </a:xfrm>
          <a:prstGeom prst="rect">
            <a:avLst/>
          </a:prstGeom>
        </p:spPr>
        <p:txBody>
          <a:bodyPr vert="horz" lIns="91440" tIns="45720" rIns="91440" bIns="45720" rtlCol="0" anchor="ctr"/>
          <a:lstStyle>
            <a:lvl1pPr algn="r">
              <a:defRPr sz="1200" b="0">
                <a:solidFill>
                  <a:schemeClr val="bg1"/>
                </a:solidFill>
              </a:defRPr>
            </a:lvl1pPr>
          </a:lstStyle>
          <a:p>
            <a:fld id="{5336F0B7-EF37-4B31-BA1E-D2B9204CDF2B}" type="slidenum">
              <a:rPr lang="es-ES" smtClean="0"/>
              <a:pPr/>
              <a:t>‹Nº›</a:t>
            </a:fld>
            <a:endParaRPr lang="es-ES" dirty="0"/>
          </a:p>
        </p:txBody>
      </p:sp>
      <p:pic>
        <p:nvPicPr>
          <p:cNvPr id="7" name="Imagen 6" descr="portadella.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
            <a:ext cx="9144000" cy="6859935"/>
          </a:xfrm>
          <a:prstGeom prst="rect">
            <a:avLst/>
          </a:prstGeom>
        </p:spPr>
      </p:pic>
      <p:pic>
        <p:nvPicPr>
          <p:cNvPr id="8" name="Imagen 7" descr="logo_cenit.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69416" y="460572"/>
            <a:ext cx="2127629" cy="1290039"/>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91"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‹Nº›</a:t>
            </a:fld>
            <a:endParaRPr lang="es-ES"/>
          </a:p>
        </p:txBody>
      </p:sp>
      <p:pic>
        <p:nvPicPr>
          <p:cNvPr id="7" name="Imagen 6" descr="plantilla_fons_contra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1468000867"/>
      </p:ext>
    </p:extLst>
  </p:cSld>
  <p:clrMap bg1="lt1" tx1="dk1" bg2="lt2" tx2="dk2" accent1="accent1" accent2="accent2" accent3="accent3" accent4="accent4" accent5="accent5" accent6="accent6" hlink="hlink" folHlink="folHlink"/>
  <p:sldLayoutIdLst>
    <p:sldLayoutId id="2147483717"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logo_cenit_petit.jpg"/>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6" name="5 Marcador de número de diapositiva"/>
          <p:cNvSpPr>
            <a:spLocks noGrp="1"/>
          </p:cNvSpPr>
          <p:nvPr>
            <p:ph type="sldNum" sz="quarter" idx="4"/>
          </p:nvPr>
        </p:nvSpPr>
        <p:spPr>
          <a:xfrm>
            <a:off x="6522785" y="6356350"/>
            <a:ext cx="2133600" cy="365125"/>
          </a:xfrm>
          <a:prstGeom prst="rect">
            <a:avLst/>
          </a:prstGeom>
        </p:spPr>
        <p:txBody>
          <a:bodyPr vert="horz" lIns="91440" tIns="45720" rIns="91440" bIns="45720" rtlCol="0" anchor="ctr"/>
          <a:lstStyle>
            <a:lvl1pPr algn="r">
              <a:defRPr lang="es-ES" sz="1200" smtClean="0">
                <a:solidFill>
                  <a:schemeClr val="tx1">
                    <a:tint val="75000"/>
                  </a:schemeClr>
                </a:solidFill>
              </a:defRPr>
            </a:lvl1pPr>
          </a:lstStyle>
          <a:p>
            <a:fld id="{5336F0B7-EF37-4B31-BA1E-D2B9204CDF2B}" type="slidenum">
              <a:rPr lang="tr-TR" smtClean="0"/>
              <a:pPr/>
              <a:t>‹Nº›</a:t>
            </a:fld>
            <a:endParaRPr lang="tr-TR" dirty="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662" r:id="rId3"/>
    <p:sldLayoutId id="2147483705" r:id="rId4"/>
    <p:sldLayoutId id="2147483707" r:id="rId5"/>
    <p:sldLayoutId id="2147483706" r:id="rId6"/>
    <p:sldLayoutId id="2147483721" r:id="rId7"/>
    <p:sldLayoutId id="2147483722" r:id="rId8"/>
    <p:sldLayoutId id="2147483708" r:id="rId9"/>
    <p:sldLayoutId id="2147483709" r:id="rId10"/>
    <p:sldLayoutId id="2147483661"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‹Nº›</a:t>
            </a:fld>
            <a:endParaRPr lang="es-ES" dirty="0"/>
          </a:p>
        </p:txBody>
      </p:sp>
    </p:spTree>
    <p:extLst>
      <p:ext uri="{BB962C8B-B14F-4D97-AF65-F5344CB8AC3E}">
        <p14:creationId xmlns:p14="http://schemas.microsoft.com/office/powerpoint/2010/main" val="3783904208"/>
      </p:ext>
    </p:extLst>
  </p:cSld>
  <p:clrMap bg1="lt1" tx1="dk1" bg2="lt2" tx2="dk2" accent1="accent1" accent2="accent2" accent3="accent3" accent4="accent4" accent5="accent5" accent6="accent6" hlink="hlink" folHlink="folHlink"/>
  <p:sldLayoutIdLst>
    <p:sldLayoutId id="2147483728"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‹Nº›</a:t>
            </a:fld>
            <a:endParaRPr lang="es-ES"/>
          </a:p>
        </p:txBody>
      </p:sp>
      <p:pic>
        <p:nvPicPr>
          <p:cNvPr id="7" name="Imagen 6" descr="plantilla_fons_contra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2198605943"/>
      </p:ext>
    </p:extLst>
  </p:cSld>
  <p:clrMap bg1="lt1" tx1="dk1" bg2="lt2" tx2="dk2" accent1="accent1" accent2="accent2" accent3="accent3" accent4="accent4" accent5="accent5" accent6="accent6" hlink="hlink" folHlink="folHlink"/>
  <p:sldLayoutIdLst>
    <p:sldLayoutId id="214748373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0"/>
        <p:cNvGrpSpPr/>
        <p:nvPr/>
      </p:nvGrpSpPr>
      <p:grpSpPr>
        <a:xfrm>
          <a:off x="0" y="0"/>
          <a:ext cx="0" cy="0"/>
          <a:chOff x="0" y="0"/>
          <a:chExt cx="0" cy="0"/>
        </a:xfrm>
      </p:grpSpPr>
      <p:sp>
        <p:nvSpPr>
          <p:cNvPr id="111" name="Google Shape;111;p25"/>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2" name="Google Shape;112;p25"/>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2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4" name="Google Shape;114;p2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5" name="Google Shape;115;p25"/>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ca-ES"/>
              <a:t>‹Nº›</a:t>
            </a:fld>
            <a:endParaRPr/>
          </a:p>
        </p:txBody>
      </p:sp>
      <p:pic>
        <p:nvPicPr>
          <p:cNvPr id="116" name="Google Shape;116;p25" descr="plantilla_fons_contraportada.jpg"/>
          <p:cNvPicPr preferRelativeResize="0"/>
          <p:nvPr/>
        </p:nvPicPr>
        <p:blipFill rotWithShape="1">
          <a:blip r:embed="rId3">
            <a:alphaModFix/>
          </a:blip>
          <a:srcRect/>
          <a:stretch/>
        </p:blipFill>
        <p:spPr>
          <a:xfrm rot="10800000">
            <a:off x="-11920" y="-10878"/>
            <a:ext cx="9155919" cy="6868877"/>
          </a:xfrm>
          <a:prstGeom prst="rect">
            <a:avLst/>
          </a:prstGeom>
          <a:noFill/>
          <a:ln>
            <a:noFill/>
          </a:ln>
        </p:spPr>
      </p:pic>
      <p:pic>
        <p:nvPicPr>
          <p:cNvPr id="117" name="Google Shape;117;p25" descr="logo_cenit.jpg"/>
          <p:cNvPicPr preferRelativeResize="0"/>
          <p:nvPr/>
        </p:nvPicPr>
        <p:blipFill rotWithShape="1">
          <a:blip r:embed="rId4">
            <a:alphaModFix/>
          </a:blip>
          <a:srcRect/>
          <a:stretch/>
        </p:blipFill>
        <p:spPr>
          <a:xfrm>
            <a:off x="3508186" y="2715329"/>
            <a:ext cx="2127629" cy="1290039"/>
          </a:xfrm>
          <a:prstGeom prst="rect">
            <a:avLst/>
          </a:prstGeom>
          <a:noFill/>
          <a:ln>
            <a:noFill/>
          </a:ln>
        </p:spPr>
      </p:pic>
      <p:sp>
        <p:nvSpPr>
          <p:cNvPr id="118" name="Google Shape;118;p25"/>
          <p:cNvSpPr txBox="1"/>
          <p:nvPr/>
        </p:nvSpPr>
        <p:spPr>
          <a:xfrm>
            <a:off x="494507" y="5147193"/>
            <a:ext cx="4383085" cy="102977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240"/>
              </a:spcBef>
              <a:spcAft>
                <a:spcPts val="0"/>
              </a:spcAft>
              <a:buClr>
                <a:schemeClr val="dk1"/>
              </a:buClr>
              <a:buSzPts val="1200"/>
              <a:buFont typeface="Arial"/>
              <a:buNone/>
            </a:pPr>
            <a:r>
              <a:rPr lang="ca-ES" sz="1200" b="1" i="0" u="none" strike="noStrike" cap="none">
                <a:solidFill>
                  <a:schemeClr val="dk1"/>
                </a:solidFill>
                <a:latin typeface="Arial"/>
                <a:ea typeface="Arial"/>
                <a:cs typeface="Arial"/>
                <a:sym typeface="Arial"/>
              </a:rPr>
              <a:t>Centre d’Innovació del Transport (CENIT)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40"/>
              </a:spcBef>
              <a:spcAft>
                <a:spcPts val="0"/>
              </a:spcAft>
              <a:buClr>
                <a:schemeClr val="dk1"/>
              </a:buClr>
              <a:buSzPts val="1200"/>
              <a:buFont typeface="Arial"/>
              <a:buNone/>
            </a:pPr>
            <a:r>
              <a:rPr lang="ca-ES" sz="1200" b="0" i="0" u="none" strike="noStrike" cap="none">
                <a:solidFill>
                  <a:schemeClr val="dk1"/>
                </a:solidFill>
                <a:latin typeface="Arial"/>
                <a:ea typeface="Arial"/>
                <a:cs typeface="Arial"/>
                <a:sym typeface="Arial"/>
              </a:rPr>
              <a:t>C/ Jordi Girona, 1-3, C3, S120, 08034, Barcelona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80"/>
              </a:spcBef>
              <a:spcAft>
                <a:spcPts val="0"/>
              </a:spcAft>
              <a:buClr>
                <a:srgbClr val="F07F0A"/>
              </a:buClr>
              <a:buSzPts val="1400"/>
              <a:buFont typeface="Arial"/>
              <a:buNone/>
            </a:pPr>
            <a:r>
              <a:rPr lang="ca-ES" sz="1400" b="1" i="0" u="none" strike="noStrike" cap="none">
                <a:solidFill>
                  <a:srgbClr val="F07F0A"/>
                </a:solidFill>
                <a:latin typeface="Arial"/>
                <a:ea typeface="Arial"/>
                <a:cs typeface="Arial"/>
                <a:sym typeface="Arial"/>
              </a:rPr>
              <a:t>www.cenit.es </a:t>
            </a:r>
            <a:endParaRPr sz="1400" b="1" i="0" u="none" strike="noStrike" cap="none">
              <a:solidFill>
                <a:srgbClr val="F07F0A"/>
              </a:solidFill>
              <a:latin typeface="Arial"/>
              <a:ea typeface="Arial"/>
              <a:cs typeface="Arial"/>
              <a:sym typeface="Arial"/>
            </a:endParaRPr>
          </a:p>
        </p:txBody>
      </p:sp>
    </p:spTree>
    <p:extLst>
      <p:ext uri="{BB962C8B-B14F-4D97-AF65-F5344CB8AC3E}">
        <p14:creationId xmlns:p14="http://schemas.microsoft.com/office/powerpoint/2010/main" val="1727236035"/>
      </p:ext>
    </p:extLst>
  </p:cSld>
  <p:clrMap bg1="lt1" tx1="dk1" bg2="dk2" tx2="lt2" accent1="accent1" accent2="accent2" accent3="accent3" accent4="accent4" accent5="accent5" accent6="accent6" hlink="hlink" folHlink="folHlink"/>
  <p:sldLayoutIdLst>
    <p:sldLayoutId id="214748373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26.jp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40.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44.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46.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50.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52.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hyperlink" Target="https://youtu.be/-1QfPYn2g_c" TargetMode="External"/><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image" Target="../media/image56.png"/><Relationship Id="rId5" Type="http://schemas.openxmlformats.org/officeDocument/2006/relationships/hyperlink" Target="https://www.youtube.com/embed/Dvtm-QRAXXk" TargetMode="Externa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58.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0.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hyperlink" Target="mailto:sergi.sauri@upc.edu" TargetMode="External"/><Relationship Id="rId5" Type="http://schemas.openxmlformats.org/officeDocument/2006/relationships/hyperlink" Target="mailto:genis.majoral@upc.edu" TargetMode="Externa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5" Type="http://schemas.openxmlformats.org/officeDocument/2006/relationships/image" Target="../media/image19.jp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4000"/>
          </a:schemeClr>
        </a:solidFill>
        <a:effectLst/>
      </p:bgPr>
    </p:bg>
    <p:spTree>
      <p:nvGrpSpPr>
        <p:cNvPr id="1" name=""/>
        <p:cNvGrpSpPr/>
        <p:nvPr/>
      </p:nvGrpSpPr>
      <p:grpSpPr>
        <a:xfrm>
          <a:off x="0" y="0"/>
          <a:ext cx="0" cy="0"/>
          <a:chOff x="0" y="0"/>
          <a:chExt cx="0" cy="0"/>
        </a:xfrm>
      </p:grpSpPr>
      <p:sp>
        <p:nvSpPr>
          <p:cNvPr id="4" name="Rectangle 3"/>
          <p:cNvSpPr/>
          <p:nvPr/>
        </p:nvSpPr>
        <p:spPr>
          <a:xfrm>
            <a:off x="96253" y="86627"/>
            <a:ext cx="2858703" cy="2271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Marcador de número de diapositiva 1"/>
          <p:cNvSpPr>
            <a:spLocks noGrp="1"/>
          </p:cNvSpPr>
          <p:nvPr>
            <p:ph type="sldNum" sz="quarter" idx="12"/>
          </p:nvPr>
        </p:nvSpPr>
        <p:spPr/>
        <p:txBody>
          <a:bodyPr/>
          <a:lstStyle/>
          <a:p>
            <a:fld id="{5336F0B7-EF37-4B31-BA1E-D2B9204CDF2B}" type="slidenum">
              <a:rPr lang="ca-ES" noProof="0" smtClean="0"/>
              <a:pPr/>
              <a:t>1</a:t>
            </a:fld>
            <a:endParaRPr lang="ca-ES" noProof="0" dirty="0"/>
          </a:p>
        </p:txBody>
      </p:sp>
      <p:sp>
        <p:nvSpPr>
          <p:cNvPr id="3" name="Título 2"/>
          <p:cNvSpPr>
            <a:spLocks noGrp="1"/>
          </p:cNvSpPr>
          <p:nvPr>
            <p:ph type="ctrTitle"/>
          </p:nvPr>
        </p:nvSpPr>
        <p:spPr>
          <a:xfrm>
            <a:off x="3454930" y="2735008"/>
            <a:ext cx="5599097" cy="1470025"/>
          </a:xfrm>
        </p:spPr>
        <p:txBody>
          <a:bodyPr>
            <a:normAutofit/>
          </a:bodyPr>
          <a:lstStyle/>
          <a:p>
            <a:r>
              <a:rPr lang="en-GB" sz="2800" dirty="0">
                <a:solidFill>
                  <a:srgbClr val="000000"/>
                </a:solidFill>
                <a:effectLst/>
                <a:latin typeface="Source Sans Pro" panose="020B0503030403020204" pitchFamily="34" charset="0"/>
                <a:ea typeface="Source Sans Pro" panose="020B0503030403020204" pitchFamily="34" charset="0"/>
              </a:rPr>
              <a:t>Data collection and management for traffic management</a:t>
            </a:r>
            <a:endParaRPr lang="es-ES" sz="4000" dirty="0">
              <a:latin typeface="Source Sans Pro" panose="020B0503030403020204" pitchFamily="34" charset="0"/>
              <a:ea typeface="Source Sans Pro" panose="020B0503030403020204" pitchFamily="34" charset="0"/>
            </a:endParaRPr>
          </a:p>
        </p:txBody>
      </p:sp>
      <p:grpSp>
        <p:nvGrpSpPr>
          <p:cNvPr id="5" name="Google Shape;132;p1"/>
          <p:cNvGrpSpPr/>
          <p:nvPr/>
        </p:nvGrpSpPr>
        <p:grpSpPr>
          <a:xfrm>
            <a:off x="367645" y="348773"/>
            <a:ext cx="2119405" cy="2009416"/>
            <a:chOff x="247139" y="275234"/>
            <a:chExt cx="2590328" cy="2455903"/>
          </a:xfrm>
          <a:solidFill>
            <a:schemeClr val="bg1"/>
          </a:solidFill>
        </p:grpSpPr>
        <p:sp>
          <p:nvSpPr>
            <p:cNvPr id="7" name="Google Shape;133;p1"/>
            <p:cNvSpPr/>
            <p:nvPr/>
          </p:nvSpPr>
          <p:spPr>
            <a:xfrm>
              <a:off x="247139" y="1999775"/>
              <a:ext cx="1987800" cy="345282"/>
            </a:xfrm>
            <a:prstGeom prst="rect">
              <a:avLst/>
            </a:prstGeom>
            <a:grp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ca-ES" sz="1000" b="0" i="0" u="none" strike="noStrike" cap="none">
                  <a:solidFill>
                    <a:srgbClr val="A5A5A5"/>
                  </a:solidFill>
                  <a:latin typeface="Arial"/>
                  <a:ea typeface="Arial"/>
                  <a:cs typeface="Arial"/>
                  <a:sym typeface="Arial"/>
                </a:rPr>
                <a:t>A research group of:</a:t>
              </a:r>
              <a:endParaRPr sz="1000" b="0" i="0" u="none" strike="noStrike" cap="none">
                <a:solidFill>
                  <a:srgbClr val="000000"/>
                </a:solidFill>
                <a:latin typeface="Arial"/>
                <a:ea typeface="Arial"/>
                <a:cs typeface="Arial"/>
                <a:sym typeface="Arial"/>
              </a:endParaRPr>
            </a:p>
          </p:txBody>
        </p:sp>
        <p:pic>
          <p:nvPicPr>
            <p:cNvPr id="8" name="Google Shape;134;p1"/>
            <p:cNvPicPr preferRelativeResize="0"/>
            <p:nvPr/>
          </p:nvPicPr>
          <p:blipFill rotWithShape="1">
            <a:blip r:embed="rId2">
              <a:alphaModFix/>
            </a:blip>
            <a:srcRect/>
            <a:stretch/>
          </p:blipFill>
          <p:spPr>
            <a:xfrm>
              <a:off x="400219" y="2366010"/>
              <a:ext cx="835461" cy="365127"/>
            </a:xfrm>
            <a:prstGeom prst="rect">
              <a:avLst/>
            </a:prstGeom>
            <a:grpFill/>
            <a:ln>
              <a:noFill/>
            </a:ln>
          </p:spPr>
        </p:pic>
        <p:pic>
          <p:nvPicPr>
            <p:cNvPr id="9" name="Google Shape;135;p1"/>
            <p:cNvPicPr preferRelativeResize="0"/>
            <p:nvPr/>
          </p:nvPicPr>
          <p:blipFill rotWithShape="1">
            <a:blip r:embed="rId3">
              <a:alphaModFix/>
            </a:blip>
            <a:srcRect/>
            <a:stretch/>
          </p:blipFill>
          <p:spPr>
            <a:xfrm>
              <a:off x="247139" y="275234"/>
              <a:ext cx="2590328" cy="1585425"/>
            </a:xfrm>
            <a:prstGeom prst="rect">
              <a:avLst/>
            </a:prstGeom>
            <a:grpFill/>
            <a:ln>
              <a:noFill/>
            </a:ln>
          </p:spPr>
        </p:pic>
      </p:grpSp>
      <p:pic>
        <p:nvPicPr>
          <p:cNvPr id="10" name="image4.png"/>
          <p:cNvPicPr/>
          <p:nvPr/>
        </p:nvPicPr>
        <p:blipFill>
          <a:blip r:embed="rId4"/>
          <a:srcRect/>
          <a:stretch>
            <a:fillRect/>
          </a:stretch>
        </p:blipFill>
        <p:spPr>
          <a:xfrm>
            <a:off x="2592370" y="6213890"/>
            <a:ext cx="6461657" cy="499110"/>
          </a:xfrm>
          <a:prstGeom prst="rect">
            <a:avLst/>
          </a:prstGeom>
        </p:spPr>
      </p:pic>
      <p:sp>
        <p:nvSpPr>
          <p:cNvPr id="13" name="Google Shape;129;p1"/>
          <p:cNvSpPr txBox="1">
            <a:spLocks/>
          </p:cNvSpPr>
          <p:nvPr/>
        </p:nvSpPr>
        <p:spPr>
          <a:xfrm>
            <a:off x="3615101" y="1393397"/>
            <a:ext cx="4152417" cy="35276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1"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lang="en-US" sz="1600" kern="0" dirty="0"/>
              <a:t>26</a:t>
            </a:r>
            <a:r>
              <a:rPr kumimoji="0" lang="en-US" sz="1600" b="1" i="0" u="none" strike="noStrike" kern="0" cap="none" spc="0" normalizeH="0" baseline="0" noProof="0" dirty="0" err="1">
                <a:ln>
                  <a:noFill/>
                </a:ln>
                <a:solidFill>
                  <a:srgbClr val="F17F09"/>
                </a:solidFill>
                <a:effectLst/>
                <a:uLnTx/>
                <a:uFillTx/>
                <a:latin typeface="Arial"/>
                <a:cs typeface="Arial"/>
                <a:sym typeface="Arial"/>
              </a:rPr>
              <a:t>th</a:t>
            </a:r>
            <a:r>
              <a:rPr kumimoji="0" lang="en-US" sz="1600" b="1" i="0" u="none" strike="noStrike" kern="0" cap="none" spc="0" normalizeH="0" baseline="0" noProof="0" dirty="0">
                <a:ln>
                  <a:noFill/>
                </a:ln>
                <a:solidFill>
                  <a:srgbClr val="F17F09"/>
                </a:solidFill>
                <a:effectLst/>
                <a:uLnTx/>
                <a:uFillTx/>
                <a:latin typeface="Arial"/>
                <a:cs typeface="Arial"/>
                <a:sym typeface="Arial"/>
              </a:rPr>
              <a:t> of July 2023</a:t>
            </a:r>
          </a:p>
        </p:txBody>
      </p:sp>
      <p:sp>
        <p:nvSpPr>
          <p:cNvPr id="14" name="Google Shape;130;p1"/>
          <p:cNvSpPr txBox="1">
            <a:spLocks/>
          </p:cNvSpPr>
          <p:nvPr/>
        </p:nvSpPr>
        <p:spPr>
          <a:xfrm>
            <a:off x="3614617" y="1838818"/>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kumimoji="0" lang="en-US" sz="1600" b="0" i="0" u="none" strike="noStrike" kern="0" cap="none" spc="0" normalizeH="0" baseline="0" noProof="0" dirty="0">
                <a:ln>
                  <a:noFill/>
                </a:ln>
                <a:solidFill>
                  <a:srgbClr val="F17F09"/>
                </a:solidFill>
                <a:effectLst/>
                <a:uLnTx/>
                <a:uFillTx/>
                <a:latin typeface="Arial"/>
                <a:cs typeface="Arial"/>
                <a:sym typeface="Arial"/>
              </a:rPr>
              <a:t>SMART Ankara Sustainable Urban Mobility Plan Contract No. NEAR/ANK/2021/EA-RP/0124</a:t>
            </a:r>
            <a:endParaRPr kumimoji="0" lang="en-US" sz="1600" b="0" i="0" u="none" strike="noStrike" kern="0" cap="none" spc="0" normalizeH="0" baseline="0" noProof="0" dirty="0">
              <a:ln>
                <a:noFill/>
              </a:ln>
              <a:solidFill>
                <a:srgbClr val="FF0000"/>
              </a:solidFill>
              <a:effectLst/>
              <a:uLnTx/>
              <a:uFillTx/>
              <a:latin typeface="Arial"/>
              <a:cs typeface="Arial"/>
              <a:sym typeface="Arial"/>
            </a:endParaRPr>
          </a:p>
        </p:txBody>
      </p:sp>
      <p:pic>
        <p:nvPicPr>
          <p:cNvPr id="15" name="image1.png" descr="A picture containing company name&#10;&#10;Description automatically generated"/>
          <p:cNvPicPr/>
          <p:nvPr/>
        </p:nvPicPr>
        <p:blipFill>
          <a:blip r:embed="rId5"/>
          <a:srcRect/>
          <a:stretch>
            <a:fillRect/>
          </a:stretch>
        </p:blipFill>
        <p:spPr>
          <a:xfrm>
            <a:off x="5001996" y="4250380"/>
            <a:ext cx="1611630" cy="946150"/>
          </a:xfrm>
          <a:prstGeom prst="rect">
            <a:avLst/>
          </a:prstGeom>
        </p:spPr>
      </p:pic>
      <p:sp>
        <p:nvSpPr>
          <p:cNvPr id="6" name="Google Shape;130;p1">
            <a:extLst>
              <a:ext uri="{FF2B5EF4-FFF2-40B4-BE49-F238E27FC236}">
                <a16:creationId xmlns:a16="http://schemas.microsoft.com/office/drawing/2014/main" id="{C040EFEB-5FEE-4620-350C-1C13C217E501}"/>
              </a:ext>
            </a:extLst>
          </p:cNvPr>
          <p:cNvSpPr txBox="1">
            <a:spLocks/>
          </p:cNvSpPr>
          <p:nvPr/>
        </p:nvSpPr>
        <p:spPr>
          <a:xfrm>
            <a:off x="3614617" y="5241877"/>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F17F09"/>
              </a:buClr>
              <a:buSzPts val="1200"/>
              <a:buFont typeface="Arial"/>
              <a:buNone/>
              <a:tabLst/>
              <a:defRPr/>
            </a:pPr>
            <a:r>
              <a:rPr kumimoji="0" lang="en-US" sz="1600" b="1" i="0" u="none" strike="noStrike" kern="0" cap="none" spc="0" normalizeH="0" baseline="0" noProof="0" dirty="0">
                <a:ln>
                  <a:noFill/>
                </a:ln>
                <a:solidFill>
                  <a:srgbClr val="F17F09"/>
                </a:solidFill>
                <a:effectLst/>
                <a:uLnTx/>
                <a:uFillTx/>
                <a:latin typeface="Arial"/>
                <a:cs typeface="Arial"/>
                <a:sym typeface="Arial"/>
              </a:rPr>
              <a:t>Paco </a:t>
            </a:r>
            <a:r>
              <a:rPr kumimoji="0" lang="en-US" sz="1600" b="1" i="0" u="none" strike="noStrike" kern="0" cap="none" spc="0" normalizeH="0" baseline="0" noProof="0" dirty="0" err="1">
                <a:ln>
                  <a:noFill/>
                </a:ln>
                <a:solidFill>
                  <a:srgbClr val="F17F09"/>
                </a:solidFill>
                <a:effectLst/>
                <a:uLnTx/>
                <a:uFillTx/>
                <a:latin typeface="Arial"/>
                <a:cs typeface="Arial"/>
                <a:sym typeface="Arial"/>
              </a:rPr>
              <a:t>Gasparín</a:t>
            </a:r>
            <a:endParaRPr kumimoji="0" lang="en-US" sz="1600" b="1" i="0" u="none" strike="noStrike" kern="0" cap="none" spc="0" normalizeH="0" baseline="0" noProof="0" dirty="0">
              <a:ln>
                <a:noFill/>
              </a:ln>
              <a:solidFill>
                <a:srgbClr val="F17F09"/>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
                <a:srgbClr val="F17F09"/>
              </a:buClr>
              <a:buSzPts val="1200"/>
              <a:buFont typeface="Arial"/>
              <a:buNone/>
              <a:tabLst/>
              <a:defRPr/>
            </a:pPr>
            <a:r>
              <a:rPr lang="en-US" sz="1600" b="1" kern="0" dirty="0" err="1"/>
              <a:t>Sergi</a:t>
            </a:r>
            <a:r>
              <a:rPr lang="en-US" sz="1600" b="1" kern="0" dirty="0"/>
              <a:t> </a:t>
            </a:r>
            <a:r>
              <a:rPr lang="en-US" sz="1600" b="1" kern="0" dirty="0" err="1"/>
              <a:t>Saurí</a:t>
            </a:r>
            <a:endParaRPr kumimoji="0" lang="en-US" sz="1600" b="1" i="0" u="none" strike="noStrike" kern="0" cap="none" spc="0" normalizeH="0" baseline="0" noProof="0" dirty="0">
              <a:ln>
                <a:noFill/>
              </a:ln>
              <a:solidFill>
                <a:srgbClr val="FF0000"/>
              </a:solidFill>
              <a:effectLst/>
              <a:uLnTx/>
              <a:uFillTx/>
              <a:latin typeface="Arial"/>
              <a:cs typeface="Arial"/>
              <a:sym typeface="Arial"/>
            </a:endParaRPr>
          </a:p>
        </p:txBody>
      </p:sp>
      <p:sp>
        <p:nvSpPr>
          <p:cNvPr id="11" name="Rectangle 1">
            <a:extLst>
              <a:ext uri="{FF2B5EF4-FFF2-40B4-BE49-F238E27FC236}">
                <a16:creationId xmlns:a16="http://schemas.microsoft.com/office/drawing/2014/main" id="{324BE720-0B13-4BF7-90BF-E27A9596EBF8}"/>
              </a:ext>
            </a:extLst>
          </p:cNvPr>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p:txBody>
      </p:sp>
      <p:sp>
        <p:nvSpPr>
          <p:cNvPr id="12" name="Rectangle 2">
            <a:extLst>
              <a:ext uri="{FF2B5EF4-FFF2-40B4-BE49-F238E27FC236}">
                <a16:creationId xmlns:a16="http://schemas.microsoft.com/office/drawing/2014/main" id="{ADAEBEFE-6A8B-47DE-86B7-E6A8204EDF3E}"/>
              </a:ext>
            </a:extLst>
          </p:cNvPr>
          <p:cNvSpPr>
            <a:spLocks noChangeArrowheads="1"/>
          </p:cNvSpPr>
          <p:nvPr/>
        </p:nvSpPr>
        <p:spPr bwMode="auto">
          <a:xfrm>
            <a:off x="152400" y="15240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19069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1. Variables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769638"/>
            <a:ext cx="8201686" cy="708519"/>
          </a:xfrm>
        </p:spPr>
        <p:txBody>
          <a:bodyPr>
            <a:normAutofit/>
          </a:bodyPr>
          <a:lstStyle/>
          <a:p>
            <a:pPr algn="just"/>
            <a:r>
              <a:rPr lang="en-US" sz="1800" dirty="0"/>
              <a:t>Intensity, speed and density are related from the fundamental traffic relationship:</a:t>
            </a:r>
            <a:endParaRPr lang="es-ES" sz="1800" dirty="0"/>
          </a:p>
        </p:txBody>
      </p:sp>
      <p:sp>
        <p:nvSpPr>
          <p:cNvPr id="5" name="Contenidor de text 4">
            <a:extLst>
              <a:ext uri="{FF2B5EF4-FFF2-40B4-BE49-F238E27FC236}">
                <a16:creationId xmlns:a16="http://schemas.microsoft.com/office/drawing/2014/main" id="{489BBE51-711E-392E-0B53-7EE44EB0C2FB}"/>
              </a:ext>
            </a:extLst>
          </p:cNvPr>
          <p:cNvSpPr>
            <a:spLocks noGrp="1"/>
          </p:cNvSpPr>
          <p:nvPr>
            <p:ph type="body" sz="quarter" idx="13"/>
          </p:nvPr>
        </p:nvSpPr>
        <p:spPr>
          <a:xfrm>
            <a:off x="454699" y="1412111"/>
            <a:ext cx="8201686" cy="329937"/>
          </a:xfrm>
        </p:spPr>
        <p:txBody>
          <a:bodyPr/>
          <a:lstStyle/>
          <a:p>
            <a:r>
              <a:rPr lang="es-ES" dirty="0"/>
              <a:t>Fundamental </a:t>
            </a:r>
            <a:r>
              <a:rPr lang="es-ES" dirty="0" err="1"/>
              <a:t>traffic</a:t>
            </a:r>
            <a:r>
              <a:rPr lang="es-ES" dirty="0"/>
              <a:t> </a:t>
            </a:r>
            <a:r>
              <a:rPr lang="es-ES" dirty="0" err="1"/>
              <a:t>diagram</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10</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
        <p:nvSpPr>
          <p:cNvPr id="6" name="Marcador de contenido 2">
            <a:extLst>
              <a:ext uri="{FF2B5EF4-FFF2-40B4-BE49-F238E27FC236}">
                <a16:creationId xmlns:a16="http://schemas.microsoft.com/office/drawing/2014/main" id="{1DBD7FA1-7C51-492A-650B-F898530CEE3F}"/>
              </a:ext>
            </a:extLst>
          </p:cNvPr>
          <p:cNvSpPr txBox="1">
            <a:spLocks/>
          </p:cNvSpPr>
          <p:nvPr/>
        </p:nvSpPr>
        <p:spPr>
          <a:xfrm>
            <a:off x="454699" y="4227917"/>
            <a:ext cx="8201686" cy="2128433"/>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4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dirty="0"/>
              <a:t>The maximum value of the intensity represents the </a:t>
            </a:r>
            <a:r>
              <a:rPr lang="en-US" b="1" dirty="0"/>
              <a:t>capacity of the road, and the corresponding density is known as the critical density.</a:t>
            </a:r>
            <a:r>
              <a:rPr lang="en-US" dirty="0"/>
              <a:t>  The range of values in which the intensity increases as the density increases is representative of a more or less fluid traffic in which if there is a small disturbance that momentarily increases the density, it tends to dissipate and return to the previous situation; the traffic is then said to be </a:t>
            </a:r>
            <a:r>
              <a:rPr lang="en-US" b="1" dirty="0"/>
              <a:t>stable</a:t>
            </a:r>
            <a:r>
              <a:rPr lang="en-US" dirty="0"/>
              <a:t>. In contrast, when the intensity decreases as the density increases, it is a sign of an </a:t>
            </a:r>
            <a:r>
              <a:rPr lang="en-US" b="1" dirty="0"/>
              <a:t>unstable</a:t>
            </a:r>
            <a:r>
              <a:rPr lang="en-US" dirty="0"/>
              <a:t> traffic in which there are constant stops and starts.</a:t>
            </a:r>
            <a:endParaRPr lang="es-ES" dirty="0"/>
          </a:p>
        </p:txBody>
      </p:sp>
      <p:pic>
        <p:nvPicPr>
          <p:cNvPr id="10" name="Imatge 9">
            <a:extLst>
              <a:ext uri="{FF2B5EF4-FFF2-40B4-BE49-F238E27FC236}">
                <a16:creationId xmlns:a16="http://schemas.microsoft.com/office/drawing/2014/main" id="{B7FBBF2B-A049-9038-AB85-BACE09975EC3}"/>
              </a:ext>
            </a:extLst>
          </p:cNvPr>
          <p:cNvPicPr>
            <a:picLocks noChangeAspect="1"/>
          </p:cNvPicPr>
          <p:nvPr/>
        </p:nvPicPr>
        <p:blipFill>
          <a:blip r:embed="rId4"/>
          <a:stretch>
            <a:fillRect/>
          </a:stretch>
        </p:blipFill>
        <p:spPr>
          <a:xfrm>
            <a:off x="4781887" y="2095056"/>
            <a:ext cx="3688400" cy="2182557"/>
          </a:xfrm>
          <a:prstGeom prst="rect">
            <a:avLst/>
          </a:prstGeom>
        </p:spPr>
      </p:pic>
      <p:sp>
        <p:nvSpPr>
          <p:cNvPr id="12" name="object 10">
            <a:extLst>
              <a:ext uri="{FF2B5EF4-FFF2-40B4-BE49-F238E27FC236}">
                <a16:creationId xmlns:a16="http://schemas.microsoft.com/office/drawing/2014/main" id="{F8742A83-5293-6876-0DEA-C9F56A1AE220}"/>
              </a:ext>
            </a:extLst>
          </p:cNvPr>
          <p:cNvSpPr txBox="1"/>
          <p:nvPr/>
        </p:nvSpPr>
        <p:spPr>
          <a:xfrm>
            <a:off x="673713" y="2636492"/>
            <a:ext cx="3301365" cy="1177245"/>
          </a:xfrm>
          <a:prstGeom prst="rect">
            <a:avLst/>
          </a:prstGeom>
          <a:ln w="28575">
            <a:solidFill>
              <a:srgbClr val="002B45"/>
            </a:solidFill>
          </a:ln>
        </p:spPr>
        <p:txBody>
          <a:bodyPr vert="horz" wrap="square" lIns="0" tIns="0" rIns="0" bIns="0" rtlCol="0">
            <a:spAutoFit/>
          </a:bodyPr>
          <a:lstStyle/>
          <a:p>
            <a:pPr>
              <a:lnSpc>
                <a:spcPct val="100000"/>
              </a:lnSpc>
            </a:pPr>
            <a:endParaRPr sz="1200" dirty="0">
              <a:latin typeface="Times New Roman"/>
              <a:cs typeface="Times New Roman"/>
            </a:endParaRPr>
          </a:p>
          <a:p>
            <a:pPr>
              <a:lnSpc>
                <a:spcPct val="100000"/>
              </a:lnSpc>
            </a:pPr>
            <a:endParaRPr sz="1200" dirty="0">
              <a:latin typeface="Times New Roman"/>
              <a:cs typeface="Times New Roman"/>
            </a:endParaRPr>
          </a:p>
          <a:p>
            <a:pPr>
              <a:lnSpc>
                <a:spcPct val="100000"/>
              </a:lnSpc>
            </a:pPr>
            <a:endParaRPr sz="1650" dirty="0">
              <a:latin typeface="Times New Roman"/>
              <a:cs typeface="Times New Roman"/>
            </a:endParaRPr>
          </a:p>
          <a:p>
            <a:pPr marL="172720" marR="192405">
              <a:lnSpc>
                <a:spcPct val="100000"/>
              </a:lnSpc>
              <a:spcBef>
                <a:spcPts val="5"/>
              </a:spcBef>
            </a:pPr>
            <a:r>
              <a:rPr sz="1200" i="1" spc="-15" dirty="0">
                <a:latin typeface="Source Sans Pro" panose="020B0503030403020204" pitchFamily="34" charset="0"/>
                <a:ea typeface="Source Sans Pro" panose="020B0503030403020204" pitchFamily="34" charset="0"/>
                <a:cs typeface="Calibri"/>
              </a:rPr>
              <a:t>Vme</a:t>
            </a:r>
            <a:r>
              <a:rPr sz="1200" i="1" spc="-10" dirty="0">
                <a:latin typeface="Source Sans Pro" panose="020B0503030403020204" pitchFamily="34" charset="0"/>
                <a:ea typeface="Source Sans Pro" panose="020B0503030403020204" pitchFamily="34" charset="0"/>
                <a:cs typeface="Calibri"/>
              </a:rPr>
              <a:t> </a:t>
            </a:r>
            <a:r>
              <a:rPr sz="1200" i="1" dirty="0">
                <a:latin typeface="Source Sans Pro" panose="020B0503030403020204" pitchFamily="34" charset="0"/>
                <a:ea typeface="Source Sans Pro" panose="020B0503030403020204" pitchFamily="34" charset="0"/>
                <a:cs typeface="Calibri"/>
              </a:rPr>
              <a:t>es</a:t>
            </a:r>
            <a:r>
              <a:rPr sz="1200" i="1" spc="5" dirty="0">
                <a:latin typeface="Source Sans Pro" panose="020B0503030403020204" pitchFamily="34" charset="0"/>
                <a:ea typeface="Source Sans Pro" panose="020B0503030403020204" pitchFamily="34" charset="0"/>
                <a:cs typeface="Calibri"/>
              </a:rPr>
              <a:t> </a:t>
            </a:r>
            <a:r>
              <a:rPr sz="1200" i="1" dirty="0">
                <a:latin typeface="Source Sans Pro" panose="020B0503030403020204" pitchFamily="34" charset="0"/>
                <a:ea typeface="Source Sans Pro" panose="020B0503030403020204" pitchFamily="34" charset="0"/>
                <a:cs typeface="Calibri"/>
              </a:rPr>
              <a:t>la </a:t>
            </a:r>
            <a:r>
              <a:rPr sz="1200" i="1" spc="-5" dirty="0">
                <a:latin typeface="Source Sans Pro" panose="020B0503030403020204" pitchFamily="34" charset="0"/>
                <a:ea typeface="Source Sans Pro" panose="020B0503030403020204" pitchFamily="34" charset="0"/>
                <a:cs typeface="Calibri"/>
              </a:rPr>
              <a:t>velocidad</a:t>
            </a:r>
            <a:r>
              <a:rPr sz="1200" i="1" spc="-15"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media espacial (velocidad </a:t>
            </a:r>
            <a:r>
              <a:rPr sz="1200" i="1"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media</a:t>
            </a:r>
            <a:r>
              <a:rPr sz="1200" i="1" spc="-1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de</a:t>
            </a:r>
            <a:r>
              <a:rPr sz="1200" i="1" spc="5"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todos</a:t>
            </a:r>
            <a:r>
              <a:rPr sz="1200" i="1" spc="-1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los</a:t>
            </a:r>
            <a:r>
              <a:rPr sz="1200" i="1" spc="-1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vehículos</a:t>
            </a:r>
            <a:r>
              <a:rPr sz="1200" i="1" spc="-1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que</a:t>
            </a:r>
            <a:r>
              <a:rPr sz="1200" i="1" spc="5" dirty="0">
                <a:latin typeface="Source Sans Pro" panose="020B0503030403020204" pitchFamily="34" charset="0"/>
                <a:ea typeface="Source Sans Pro" panose="020B0503030403020204" pitchFamily="34" charset="0"/>
                <a:cs typeface="Calibri"/>
              </a:rPr>
              <a:t> </a:t>
            </a:r>
            <a:r>
              <a:rPr sz="1200" i="1" dirty="0">
                <a:latin typeface="Source Sans Pro" panose="020B0503030403020204" pitchFamily="34" charset="0"/>
                <a:ea typeface="Source Sans Pro" panose="020B0503030403020204" pitchFamily="34" charset="0"/>
                <a:cs typeface="Calibri"/>
              </a:rPr>
              <a:t>en </a:t>
            </a:r>
            <a:r>
              <a:rPr sz="1200" i="1" spc="-5" dirty="0">
                <a:latin typeface="Source Sans Pro" panose="020B0503030403020204" pitchFamily="34" charset="0"/>
                <a:ea typeface="Source Sans Pro" panose="020B0503030403020204" pitchFamily="34" charset="0"/>
                <a:cs typeface="Calibri"/>
              </a:rPr>
              <a:t>un </a:t>
            </a:r>
            <a:r>
              <a:rPr sz="1200" i="1" spc="-10" dirty="0">
                <a:latin typeface="Source Sans Pro" panose="020B0503030403020204" pitchFamily="34" charset="0"/>
                <a:ea typeface="Source Sans Pro" panose="020B0503030403020204" pitchFamily="34" charset="0"/>
                <a:cs typeface="Calibri"/>
              </a:rPr>
              <a:t>instante </a:t>
            </a:r>
            <a:r>
              <a:rPr sz="1200" i="1" spc="-26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determinado</a:t>
            </a:r>
            <a:r>
              <a:rPr sz="1200" i="1" spc="-1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están</a:t>
            </a:r>
            <a:r>
              <a:rPr sz="1200" i="1" spc="-3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dentro</a:t>
            </a:r>
            <a:r>
              <a:rPr sz="1200" i="1" spc="-1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de</a:t>
            </a:r>
            <a:r>
              <a:rPr sz="1200" i="1" spc="5"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un</a:t>
            </a:r>
            <a:r>
              <a:rPr sz="1200" i="1" spc="-1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tramo</a:t>
            </a:r>
            <a:r>
              <a:rPr sz="1200" i="1" spc="-10"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de</a:t>
            </a:r>
            <a:r>
              <a:rPr sz="1200" i="1" spc="5" dirty="0">
                <a:latin typeface="Source Sans Pro" panose="020B0503030403020204" pitchFamily="34" charset="0"/>
                <a:ea typeface="Source Sans Pro" panose="020B0503030403020204" pitchFamily="34" charset="0"/>
                <a:cs typeface="Calibri"/>
              </a:rPr>
              <a:t> </a:t>
            </a:r>
            <a:r>
              <a:rPr sz="1200" i="1" spc="-5" dirty="0">
                <a:latin typeface="Source Sans Pro" panose="020B0503030403020204" pitchFamily="34" charset="0"/>
                <a:ea typeface="Source Sans Pro" panose="020B0503030403020204" pitchFamily="34" charset="0"/>
                <a:cs typeface="Calibri"/>
              </a:rPr>
              <a:t>vía)</a:t>
            </a:r>
            <a:endParaRPr sz="1200" dirty="0">
              <a:latin typeface="Source Sans Pro" panose="020B0503030403020204" pitchFamily="34" charset="0"/>
              <a:ea typeface="Source Sans Pro" panose="020B0503030403020204" pitchFamily="34" charset="0"/>
              <a:cs typeface="Calibri"/>
            </a:endParaRPr>
          </a:p>
        </p:txBody>
      </p:sp>
      <p:pic>
        <p:nvPicPr>
          <p:cNvPr id="13" name="object 9">
            <a:extLst>
              <a:ext uri="{FF2B5EF4-FFF2-40B4-BE49-F238E27FC236}">
                <a16:creationId xmlns:a16="http://schemas.microsoft.com/office/drawing/2014/main" id="{B5247BF7-1C56-5A63-E48B-A9F4A0186B64}"/>
              </a:ext>
            </a:extLst>
          </p:cNvPr>
          <p:cNvPicPr/>
          <p:nvPr/>
        </p:nvPicPr>
        <p:blipFill>
          <a:blip r:embed="rId5" cstate="print"/>
          <a:stretch>
            <a:fillRect/>
          </a:stretch>
        </p:blipFill>
        <p:spPr>
          <a:xfrm>
            <a:off x="1800842" y="2859134"/>
            <a:ext cx="1047105" cy="199643"/>
          </a:xfrm>
          <a:prstGeom prst="rect">
            <a:avLst/>
          </a:prstGeom>
        </p:spPr>
      </p:pic>
    </p:spTree>
    <p:extLst>
      <p:ext uri="{BB962C8B-B14F-4D97-AF65-F5344CB8AC3E}">
        <p14:creationId xmlns:p14="http://schemas.microsoft.com/office/powerpoint/2010/main" val="2076024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1. Variables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769637"/>
            <a:ext cx="8201686" cy="2458279"/>
          </a:xfrm>
        </p:spPr>
        <p:txBody>
          <a:bodyPr>
            <a:normAutofit/>
          </a:bodyPr>
          <a:lstStyle/>
          <a:p>
            <a:pPr algn="just"/>
            <a:r>
              <a:rPr lang="en-US" dirty="0"/>
              <a:t>The classification of the type of vehicle circulating on the road is a piece of information that is usually acquired with different precisions depending on the purpose.</a:t>
            </a:r>
          </a:p>
          <a:p>
            <a:pPr algn="just"/>
            <a:r>
              <a:rPr lang="en-US" dirty="0"/>
              <a:t>The most rudimentary equipment can make a simple distinction between light and heavy vehicles based on an estimation of length, and this data is often used to make a forecast of road surfacing campaigns.</a:t>
            </a:r>
          </a:p>
          <a:p>
            <a:pPr algn="just"/>
            <a:r>
              <a:rPr lang="en-US" dirty="0"/>
              <a:t>More advanced equipment can detect multiple vehicle categories based on country classification tables. This data is commonly used in toll systems.</a:t>
            </a:r>
            <a:endParaRPr lang="es-ES" dirty="0"/>
          </a:p>
        </p:txBody>
      </p:sp>
      <p:sp>
        <p:nvSpPr>
          <p:cNvPr id="5" name="Contenidor de text 4">
            <a:extLst>
              <a:ext uri="{FF2B5EF4-FFF2-40B4-BE49-F238E27FC236}">
                <a16:creationId xmlns:a16="http://schemas.microsoft.com/office/drawing/2014/main" id="{489BBE51-711E-392E-0B53-7EE44EB0C2FB}"/>
              </a:ext>
            </a:extLst>
          </p:cNvPr>
          <p:cNvSpPr>
            <a:spLocks noGrp="1"/>
          </p:cNvSpPr>
          <p:nvPr>
            <p:ph type="body" sz="quarter" idx="13"/>
          </p:nvPr>
        </p:nvSpPr>
        <p:spPr>
          <a:xfrm>
            <a:off x="454699" y="1412111"/>
            <a:ext cx="8201686" cy="329937"/>
          </a:xfrm>
        </p:spPr>
        <p:txBody>
          <a:bodyPr/>
          <a:lstStyle/>
          <a:p>
            <a:r>
              <a:rPr lang="es-ES" dirty="0" err="1"/>
              <a:t>Classification</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11</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1" name="Imatge 10">
            <a:extLst>
              <a:ext uri="{FF2B5EF4-FFF2-40B4-BE49-F238E27FC236}">
                <a16:creationId xmlns:a16="http://schemas.microsoft.com/office/drawing/2014/main" id="{B99050D7-20BC-716F-6E90-EFB54079C681}"/>
              </a:ext>
            </a:extLst>
          </p:cNvPr>
          <p:cNvPicPr>
            <a:picLocks noChangeAspect="1"/>
          </p:cNvPicPr>
          <p:nvPr/>
        </p:nvPicPr>
        <p:blipFill>
          <a:blip r:embed="rId4"/>
          <a:stretch>
            <a:fillRect/>
          </a:stretch>
        </p:blipFill>
        <p:spPr>
          <a:xfrm>
            <a:off x="1051983" y="3914937"/>
            <a:ext cx="2941168" cy="2160000"/>
          </a:xfrm>
          <a:prstGeom prst="rect">
            <a:avLst/>
          </a:prstGeom>
        </p:spPr>
      </p:pic>
      <p:sp>
        <p:nvSpPr>
          <p:cNvPr id="14" name="object 10">
            <a:extLst>
              <a:ext uri="{FF2B5EF4-FFF2-40B4-BE49-F238E27FC236}">
                <a16:creationId xmlns:a16="http://schemas.microsoft.com/office/drawing/2014/main" id="{745B3BAD-6429-3C9F-01C9-3156C262E16A}"/>
              </a:ext>
            </a:extLst>
          </p:cNvPr>
          <p:cNvSpPr txBox="1"/>
          <p:nvPr/>
        </p:nvSpPr>
        <p:spPr>
          <a:xfrm>
            <a:off x="4115495" y="4608008"/>
            <a:ext cx="4540890" cy="755976"/>
          </a:xfrm>
          <a:prstGeom prst="rect">
            <a:avLst/>
          </a:prstGeom>
          <a:ln w="28575">
            <a:solidFill>
              <a:srgbClr val="002B45"/>
            </a:solidFill>
          </a:ln>
        </p:spPr>
        <p:txBody>
          <a:bodyPr vert="horz" wrap="square" lIns="0" tIns="108585" rIns="0" bIns="0" rtlCol="0">
            <a:spAutoFit/>
          </a:bodyPr>
          <a:lstStyle/>
          <a:p>
            <a:pPr marL="125730" marR="122555">
              <a:lnSpc>
                <a:spcPct val="100000"/>
              </a:lnSpc>
              <a:spcBef>
                <a:spcPts val="855"/>
              </a:spcBef>
            </a:pPr>
            <a:r>
              <a:rPr lang="en-US" sz="1400" spc="-5" dirty="0">
                <a:latin typeface="Source Sans Pro" panose="020B0503030403020204" pitchFamily="34" charset="0"/>
                <a:ea typeface="Source Sans Pro" panose="020B0503030403020204" pitchFamily="34" charset="0"/>
                <a:cs typeface="Calibri"/>
              </a:rPr>
              <a:t>The FHWA 13 (Federal Highways Administration) system is a commonly used example in the United States for vehicle classification.</a:t>
            </a:r>
          </a:p>
        </p:txBody>
      </p:sp>
    </p:spTree>
    <p:extLst>
      <p:ext uri="{BB962C8B-B14F-4D97-AF65-F5344CB8AC3E}">
        <p14:creationId xmlns:p14="http://schemas.microsoft.com/office/powerpoint/2010/main" val="1723089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769637"/>
            <a:ext cx="8201686" cy="4631168"/>
          </a:xfrm>
        </p:spPr>
        <p:txBody>
          <a:bodyPr>
            <a:noAutofit/>
          </a:bodyPr>
          <a:lstStyle/>
          <a:p>
            <a:pPr algn="just"/>
            <a:r>
              <a:rPr lang="en-US" dirty="0"/>
              <a:t>The types of sensor used for data acquisition are classified as intrusive and non-intrusive. </a:t>
            </a:r>
            <a:r>
              <a:rPr lang="en-US" b="1" dirty="0"/>
              <a:t>Intrusive</a:t>
            </a:r>
            <a:r>
              <a:rPr lang="en-US" dirty="0"/>
              <a:t> sensors are generally cheaper in terms of installation, however, they have a number of drawbacks:</a:t>
            </a:r>
          </a:p>
          <a:p>
            <a:pPr marL="742950" lvl="1" indent="-285750" algn="just">
              <a:buFont typeface="Arial" panose="020B0604020202020204" pitchFamily="34" charset="0"/>
              <a:buChar char="•"/>
            </a:pPr>
            <a:r>
              <a:rPr lang="en-US" dirty="0"/>
              <a:t>Traffic disruption during installation and repair.</a:t>
            </a:r>
          </a:p>
          <a:p>
            <a:pPr marL="742950" lvl="1" indent="-285750" algn="just">
              <a:buFont typeface="Arial" panose="020B0604020202020204" pitchFamily="34" charset="0"/>
              <a:buChar char="•"/>
            </a:pPr>
            <a:r>
              <a:rPr lang="en-US" dirty="0"/>
              <a:t>Errors can occur if road conditions are unsuitable.</a:t>
            </a:r>
          </a:p>
          <a:p>
            <a:pPr marL="742950" lvl="1" indent="-285750" algn="just">
              <a:buFont typeface="Arial" panose="020B0604020202020204" pitchFamily="34" charset="0"/>
              <a:buChar char="•"/>
            </a:pPr>
            <a:r>
              <a:rPr lang="en-US" dirty="0"/>
              <a:t>Resurfacing of motorways may require re-installation.</a:t>
            </a:r>
          </a:p>
          <a:p>
            <a:pPr algn="just"/>
            <a:endParaRPr lang="en-US" dirty="0"/>
          </a:p>
          <a:p>
            <a:pPr algn="just"/>
            <a:r>
              <a:rPr lang="en-US" b="1" dirty="0"/>
              <a:t>NON-intrusive</a:t>
            </a:r>
            <a:r>
              <a:rPr lang="en-US" dirty="0"/>
              <a:t> sensors do not directly interfere with traffic during operation, as they are placed on or at the side of the carriageway. As a disadvantage, they are generally more expensive, both the sensors themselves and the installation of the sensors. The non-intrusive detectors currently used are mainly of two types:</a:t>
            </a:r>
          </a:p>
          <a:p>
            <a:pPr marL="742950" lvl="1" indent="-285750" algn="just">
              <a:buFont typeface="Arial" panose="020B0604020202020204" pitchFamily="34" charset="0"/>
              <a:buChar char="•"/>
            </a:pPr>
            <a:r>
              <a:rPr lang="en-US" b="1" dirty="0"/>
              <a:t>Active sensors: </a:t>
            </a:r>
            <a:r>
              <a:rPr lang="en-US" dirty="0"/>
              <a:t>those that emit a signal and capture the response reflected on the vehicle. These include microwave radar, laser radar and ultrasonic sensors.</a:t>
            </a:r>
          </a:p>
          <a:p>
            <a:pPr marL="742950" lvl="1" indent="-285750" algn="just">
              <a:buFont typeface="Arial" panose="020B0604020202020204" pitchFamily="34" charset="0"/>
              <a:buChar char="•"/>
            </a:pPr>
            <a:r>
              <a:rPr lang="en-US" b="1" dirty="0"/>
              <a:t>Passive sensors: </a:t>
            </a:r>
            <a:r>
              <a:rPr lang="en-US" dirty="0"/>
              <a:t>this type of sensor captures variations produced, in certain parameters, by the passage of a vehicle. Passive sensors are for example video cameras.</a:t>
            </a:r>
            <a:endParaRPr lang="es-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12</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732698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2.1 INTRUSIVE procurement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2944975"/>
          </a:xfrm>
        </p:spPr>
        <p:txBody>
          <a:bodyPr>
            <a:normAutofit/>
          </a:bodyPr>
          <a:lstStyle/>
          <a:p>
            <a:pPr algn="just"/>
            <a:r>
              <a:rPr lang="en-US" dirty="0"/>
              <a:t>Magnetic loops are the most widespread sensors on Spanish roads as they are a cheap and highly developed technology, with a simple operation that is not affected by environmental conditions.</a:t>
            </a:r>
          </a:p>
          <a:p>
            <a:pPr algn="just"/>
            <a:r>
              <a:rPr lang="en-US" dirty="0"/>
              <a:t>As with the rest of the intrusive sensors, their disadvantage is the need for installation and repair works. In addition, they are prone to failures and malfunctions in practice, so new technologies are increasingly being sought to replace them. Their operation is based on </a:t>
            </a:r>
            <a:r>
              <a:rPr lang="en-US" b="1" dirty="0"/>
              <a:t>the variation of the impedance</a:t>
            </a:r>
            <a:r>
              <a:rPr lang="en-US" dirty="0"/>
              <a:t> recorded in the loop as a vehicle passes over it.</a:t>
            </a:r>
          </a:p>
          <a:p>
            <a:pPr algn="just"/>
            <a:r>
              <a:rPr lang="en-US" dirty="0"/>
              <a:t>This technology can detect variables such </a:t>
            </a:r>
            <a:r>
              <a:rPr lang="en-US" b="1" dirty="0"/>
              <a:t>as INTENSITY, OCCUPANCY, SPEED or determine the CLASSIFICATION</a:t>
            </a:r>
            <a:r>
              <a:rPr lang="en-US" dirty="0"/>
              <a:t> of the vehicle using a single or double configuration.</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err="1"/>
              <a:t>Electromagnetic</a:t>
            </a:r>
            <a:r>
              <a:rPr lang="es-ES" dirty="0"/>
              <a:t> </a:t>
            </a:r>
            <a:r>
              <a:rPr lang="es-ES" dirty="0" err="1"/>
              <a:t>loops</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13</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0" name="Imatge 9">
            <a:extLst>
              <a:ext uri="{FF2B5EF4-FFF2-40B4-BE49-F238E27FC236}">
                <a16:creationId xmlns:a16="http://schemas.microsoft.com/office/drawing/2014/main" id="{178952B1-B9A8-B8A6-AD61-D030E9473A5B}"/>
              </a:ext>
            </a:extLst>
          </p:cNvPr>
          <p:cNvPicPr>
            <a:picLocks noChangeAspect="1"/>
          </p:cNvPicPr>
          <p:nvPr/>
        </p:nvPicPr>
        <p:blipFill>
          <a:blip r:embed="rId4"/>
          <a:stretch>
            <a:fillRect/>
          </a:stretch>
        </p:blipFill>
        <p:spPr>
          <a:xfrm>
            <a:off x="1453755" y="4534131"/>
            <a:ext cx="2844000" cy="1894168"/>
          </a:xfrm>
          <a:prstGeom prst="rect">
            <a:avLst/>
          </a:prstGeom>
        </p:spPr>
      </p:pic>
      <p:pic>
        <p:nvPicPr>
          <p:cNvPr id="11" name="Imatge 10">
            <a:extLst>
              <a:ext uri="{FF2B5EF4-FFF2-40B4-BE49-F238E27FC236}">
                <a16:creationId xmlns:a16="http://schemas.microsoft.com/office/drawing/2014/main" id="{31B54EAD-11F2-E64A-ADC3-652820AE86BE}"/>
              </a:ext>
            </a:extLst>
          </p:cNvPr>
          <p:cNvPicPr>
            <a:picLocks noChangeAspect="1"/>
          </p:cNvPicPr>
          <p:nvPr/>
        </p:nvPicPr>
        <p:blipFill>
          <a:blip r:embed="rId5"/>
          <a:stretch>
            <a:fillRect/>
          </a:stretch>
        </p:blipFill>
        <p:spPr>
          <a:xfrm>
            <a:off x="4834022" y="4534131"/>
            <a:ext cx="3377525" cy="1800000"/>
          </a:xfrm>
          <a:prstGeom prst="rect">
            <a:avLst/>
          </a:prstGeom>
        </p:spPr>
      </p:pic>
    </p:spTree>
    <p:extLst>
      <p:ext uri="{BB962C8B-B14F-4D97-AF65-F5344CB8AC3E}">
        <p14:creationId xmlns:p14="http://schemas.microsoft.com/office/powerpoint/2010/main" val="857258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2.1 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2189181"/>
          </a:xfrm>
        </p:spPr>
        <p:txBody>
          <a:bodyPr>
            <a:normAutofit/>
          </a:bodyPr>
          <a:lstStyle/>
          <a:p>
            <a:pPr algn="just"/>
            <a:r>
              <a:rPr lang="en-US" dirty="0"/>
              <a:t>This type of detector is very useful in temporary or short-term installations, as the rubber tubes are easily placed on the road and the meter is powered by a battery. The most frequent faults that occur are electrical failures of the meter and breakages of the rubber tubes, which have to withstand the impact of vehicle wheels.</a:t>
            </a:r>
          </a:p>
          <a:p>
            <a:pPr algn="just"/>
            <a:r>
              <a:rPr lang="en-US" dirty="0"/>
              <a:t>With this technology it is possible to obtain different variables such as the INTENSITY, the SPEED (using the double tube referred to above) and the CLASSIFICATION (based on the number and spacing between axles) of the vehicle (light/heavy).</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err="1"/>
              <a:t>Pneumatic</a:t>
            </a:r>
            <a:r>
              <a:rPr lang="es-ES" dirty="0"/>
              <a:t> </a:t>
            </a:r>
            <a:r>
              <a:rPr lang="es-ES" dirty="0" err="1"/>
              <a:t>tube</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14</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6" name="object 6">
            <a:extLst>
              <a:ext uri="{FF2B5EF4-FFF2-40B4-BE49-F238E27FC236}">
                <a16:creationId xmlns:a16="http://schemas.microsoft.com/office/drawing/2014/main" id="{302C0225-C019-6E13-7102-9AAF17F91E3E}"/>
              </a:ext>
            </a:extLst>
          </p:cNvPr>
          <p:cNvPicPr/>
          <p:nvPr/>
        </p:nvPicPr>
        <p:blipFill>
          <a:blip r:embed="rId4" cstate="print"/>
          <a:stretch>
            <a:fillRect/>
          </a:stretch>
        </p:blipFill>
        <p:spPr>
          <a:xfrm>
            <a:off x="545259" y="4157317"/>
            <a:ext cx="2919984" cy="2011680"/>
          </a:xfrm>
          <a:prstGeom prst="rect">
            <a:avLst/>
          </a:prstGeom>
        </p:spPr>
      </p:pic>
      <p:pic>
        <p:nvPicPr>
          <p:cNvPr id="12" name="object 7">
            <a:extLst>
              <a:ext uri="{FF2B5EF4-FFF2-40B4-BE49-F238E27FC236}">
                <a16:creationId xmlns:a16="http://schemas.microsoft.com/office/drawing/2014/main" id="{F5D1D55A-D923-B275-FB88-1805CE2DFE36}"/>
              </a:ext>
            </a:extLst>
          </p:cNvPr>
          <p:cNvPicPr/>
          <p:nvPr/>
        </p:nvPicPr>
        <p:blipFill>
          <a:blip r:embed="rId5" cstate="print"/>
          <a:stretch>
            <a:fillRect/>
          </a:stretch>
        </p:blipFill>
        <p:spPr>
          <a:xfrm>
            <a:off x="5044106" y="4157317"/>
            <a:ext cx="3590544" cy="2011680"/>
          </a:xfrm>
          <a:prstGeom prst="rect">
            <a:avLst/>
          </a:prstGeom>
        </p:spPr>
      </p:pic>
      <p:sp>
        <p:nvSpPr>
          <p:cNvPr id="13" name="Rectangle 1">
            <a:extLst>
              <a:ext uri="{FF2B5EF4-FFF2-40B4-BE49-F238E27FC236}">
                <a16:creationId xmlns:a16="http://schemas.microsoft.com/office/drawing/2014/main" id="{8E7DE512-F4D1-3F9E-C24E-3EFEFF15D52B}"/>
              </a:ext>
            </a:extLst>
          </p:cNvPr>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ca-ES" altLang="ca-E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a-ES" altLang="ca-ES" sz="1800" b="0" i="0" u="none" strike="noStrike" cap="none" normalizeH="0" baseline="0">
              <a:ln>
                <a:noFill/>
              </a:ln>
              <a:solidFill>
                <a:schemeClr val="tx1"/>
              </a:solidFill>
              <a:effectLst/>
              <a:latin typeface="Arial" panose="020B0604020202020204" pitchFamily="34" charset="0"/>
            </a:endParaRPr>
          </a:p>
        </p:txBody>
      </p:sp>
      <p:sp>
        <p:nvSpPr>
          <p:cNvPr id="14" name="Rectangle 2">
            <a:extLst>
              <a:ext uri="{FF2B5EF4-FFF2-40B4-BE49-F238E27FC236}">
                <a16:creationId xmlns:a16="http://schemas.microsoft.com/office/drawing/2014/main" id="{0EDCE09E-624E-13AF-FC4D-A3D1C1A2043E}"/>
              </a:ext>
            </a:extLst>
          </p:cNvPr>
          <p:cNvSpPr>
            <a:spLocks noChangeArrowheads="1"/>
          </p:cNvSpPr>
          <p:nvPr/>
        </p:nvSpPr>
        <p:spPr bwMode="auto">
          <a:xfrm>
            <a:off x="152400" y="15240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ca-ES" altLang="ca-E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a-ES" altLang="ca-E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44397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2.1 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3116833"/>
          </a:xfrm>
        </p:spPr>
        <p:txBody>
          <a:bodyPr>
            <a:noAutofit/>
          </a:bodyPr>
          <a:lstStyle/>
          <a:p>
            <a:pPr algn="just"/>
            <a:r>
              <a:rPr lang="en-US" dirty="0"/>
              <a:t>The detection is based on the pressure generated by the vehicle passing over them. They detect the passage of the vehicle based on the electrical charge generated in the piezoelectric material when it is stepped on by a wheel and deforms. They are placed on the road surface and are therefore suitable for mobile measurements. Like rubber tubes, they require amplifiers in the detector to amplify the electrical signal generated. They offer advantages over rubber tubes in that they are more resistant and, being thinner, have less effect on driving.</a:t>
            </a:r>
          </a:p>
          <a:p>
            <a:pPr algn="just"/>
            <a:r>
              <a:rPr lang="en-US" dirty="0"/>
              <a:t>With this technology it is possible to obtain different variables such as INTENSITY, SPEED, </a:t>
            </a:r>
            <a:r>
              <a:rPr lang="en-US" b="1" dirty="0"/>
              <a:t>vehicle WEIGHT </a:t>
            </a:r>
            <a:r>
              <a:rPr lang="en-US" dirty="0"/>
              <a:t>and vehicle CLASSIFICATION (light/heavy). Some systems combine </a:t>
            </a:r>
            <a:r>
              <a:rPr lang="en-US" dirty="0" err="1"/>
              <a:t>piezoelectrics</a:t>
            </a:r>
            <a:r>
              <a:rPr lang="en-US" dirty="0"/>
              <a:t> with rubbers (i.e. Diamond Traffic) but the main use of this type of sensors is vehicle weighing.</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err="1"/>
              <a:t>Piezoelectric</a:t>
            </a:r>
            <a:r>
              <a:rPr lang="es-ES" dirty="0"/>
              <a:t> sensor</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15</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0" name="Imatge 9">
            <a:extLst>
              <a:ext uri="{FF2B5EF4-FFF2-40B4-BE49-F238E27FC236}">
                <a16:creationId xmlns:a16="http://schemas.microsoft.com/office/drawing/2014/main" id="{ED069BB9-9D62-41C6-4E6C-6B99843EC8F0}"/>
              </a:ext>
            </a:extLst>
          </p:cNvPr>
          <p:cNvPicPr>
            <a:picLocks noChangeAspect="1"/>
          </p:cNvPicPr>
          <p:nvPr/>
        </p:nvPicPr>
        <p:blipFill>
          <a:blip r:embed="rId4"/>
          <a:stretch>
            <a:fillRect/>
          </a:stretch>
        </p:blipFill>
        <p:spPr>
          <a:xfrm>
            <a:off x="559059" y="4611756"/>
            <a:ext cx="3542083" cy="1347333"/>
          </a:xfrm>
          <a:prstGeom prst="rect">
            <a:avLst/>
          </a:prstGeom>
        </p:spPr>
      </p:pic>
      <p:pic>
        <p:nvPicPr>
          <p:cNvPr id="11" name="Imatge 10">
            <a:extLst>
              <a:ext uri="{FF2B5EF4-FFF2-40B4-BE49-F238E27FC236}">
                <a16:creationId xmlns:a16="http://schemas.microsoft.com/office/drawing/2014/main" id="{ED4E3EBE-4AFD-8065-B86E-C0E833A214F6}"/>
              </a:ext>
            </a:extLst>
          </p:cNvPr>
          <p:cNvPicPr>
            <a:picLocks noChangeAspect="1"/>
          </p:cNvPicPr>
          <p:nvPr/>
        </p:nvPicPr>
        <p:blipFill>
          <a:blip r:embed="rId5"/>
          <a:stretch>
            <a:fillRect/>
          </a:stretch>
        </p:blipFill>
        <p:spPr>
          <a:xfrm>
            <a:off x="4268861" y="4611756"/>
            <a:ext cx="4491884" cy="1404000"/>
          </a:xfrm>
          <a:prstGeom prst="rect">
            <a:avLst/>
          </a:prstGeom>
        </p:spPr>
      </p:pic>
    </p:spTree>
    <p:extLst>
      <p:ext uri="{BB962C8B-B14F-4D97-AF65-F5344CB8AC3E}">
        <p14:creationId xmlns:p14="http://schemas.microsoft.com/office/powerpoint/2010/main" val="2609225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2.1 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2215685"/>
          </a:xfrm>
        </p:spPr>
        <p:txBody>
          <a:bodyPr>
            <a:noAutofit/>
          </a:bodyPr>
          <a:lstStyle/>
          <a:p>
            <a:pPr algn="just"/>
            <a:r>
              <a:rPr lang="en-US" dirty="0"/>
              <a:t>They base detection on the pressure exerted by the vehicle passing over the sensor. When a vehicle passes over the detector, the optical transmittance decreases. This variation is interpreted by an opto-electronic interface which determines the presence of a vehicle and even the type of vehicle involved.</a:t>
            </a:r>
          </a:p>
          <a:p>
            <a:pPr algn="just"/>
            <a:r>
              <a:rPr lang="en-US" dirty="0"/>
              <a:t>The main parameter of these sensors is </a:t>
            </a:r>
            <a:r>
              <a:rPr lang="en-US" b="1" dirty="0"/>
              <a:t>sensitivity</a:t>
            </a:r>
            <a:r>
              <a:rPr lang="en-US" dirty="0"/>
              <a:t>. It can detect anything from objects weighing a few grams to heavy vehicles. These sensors can measure variables such as </a:t>
            </a:r>
            <a:r>
              <a:rPr lang="en-US" b="1" dirty="0"/>
              <a:t>INTENSITY, vehicle weight and CLASSIFICATION </a:t>
            </a:r>
            <a:r>
              <a:rPr lang="en-US" dirty="0"/>
              <a:t>(based on number and axle spacing). They are frequently used in toll systems.</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err="1"/>
              <a:t>Fibre</a:t>
            </a:r>
            <a:r>
              <a:rPr lang="es-ES" dirty="0"/>
              <a:t> </a:t>
            </a:r>
            <a:r>
              <a:rPr lang="es-ES" dirty="0" err="1"/>
              <a:t>optic</a:t>
            </a:r>
            <a:r>
              <a:rPr lang="es-ES" dirty="0"/>
              <a:t> sensor</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16</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2" name="Imatge 11">
            <a:extLst>
              <a:ext uri="{FF2B5EF4-FFF2-40B4-BE49-F238E27FC236}">
                <a16:creationId xmlns:a16="http://schemas.microsoft.com/office/drawing/2014/main" id="{A186BA60-CBCE-FF21-CF6B-BFF3C4D61B22}"/>
              </a:ext>
            </a:extLst>
          </p:cNvPr>
          <p:cNvPicPr>
            <a:picLocks noChangeAspect="1"/>
          </p:cNvPicPr>
          <p:nvPr/>
        </p:nvPicPr>
        <p:blipFill>
          <a:blip r:embed="rId4"/>
          <a:stretch>
            <a:fillRect/>
          </a:stretch>
        </p:blipFill>
        <p:spPr>
          <a:xfrm>
            <a:off x="773687" y="4138530"/>
            <a:ext cx="3960000" cy="2054115"/>
          </a:xfrm>
          <a:prstGeom prst="rect">
            <a:avLst/>
          </a:prstGeom>
        </p:spPr>
      </p:pic>
      <p:pic>
        <p:nvPicPr>
          <p:cNvPr id="13" name="Imatge 12">
            <a:extLst>
              <a:ext uri="{FF2B5EF4-FFF2-40B4-BE49-F238E27FC236}">
                <a16:creationId xmlns:a16="http://schemas.microsoft.com/office/drawing/2014/main" id="{798A46BF-61CC-4D68-9F9F-803EF657E9B6}"/>
              </a:ext>
            </a:extLst>
          </p:cNvPr>
          <p:cNvPicPr>
            <a:picLocks noChangeAspect="1"/>
          </p:cNvPicPr>
          <p:nvPr/>
        </p:nvPicPr>
        <p:blipFill>
          <a:blip r:embed="rId5"/>
          <a:stretch>
            <a:fillRect/>
          </a:stretch>
        </p:blipFill>
        <p:spPr>
          <a:xfrm>
            <a:off x="5092385" y="3920725"/>
            <a:ext cx="3564000" cy="2376000"/>
          </a:xfrm>
          <a:prstGeom prst="rect">
            <a:avLst/>
          </a:prstGeom>
        </p:spPr>
      </p:pic>
    </p:spTree>
    <p:extLst>
      <p:ext uri="{BB962C8B-B14F-4D97-AF65-F5344CB8AC3E}">
        <p14:creationId xmlns:p14="http://schemas.microsoft.com/office/powerpoint/2010/main" val="2907455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2.1 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2030155"/>
          </a:xfrm>
        </p:spPr>
        <p:txBody>
          <a:bodyPr>
            <a:noAutofit/>
          </a:bodyPr>
          <a:lstStyle/>
          <a:p>
            <a:pPr algn="just"/>
            <a:r>
              <a:rPr lang="en-US" dirty="0"/>
              <a:t>Unlike coils, magnetic sensors are passive elements that detect the presence of a ferromagnetic metal (by extension the presence of a vehicle) through the disturbance it causes in the earth's magnetic field. This disturbance is known as a magnetic anomaly.</a:t>
            </a:r>
          </a:p>
          <a:p>
            <a:pPr algn="just"/>
            <a:r>
              <a:rPr lang="en-US" dirty="0"/>
              <a:t>This type of sensor can collect INTENSITY, SPEED and CLASSIFICATION data according to configuration on the ground. A Gateway is required in a nearby area to receive the data they generate wirelessly.</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err="1"/>
              <a:t>Geomagnetic</a:t>
            </a:r>
            <a:r>
              <a:rPr lang="es-ES" dirty="0"/>
              <a:t> sensor</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17</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6" name="Imatge 5">
            <a:extLst>
              <a:ext uri="{FF2B5EF4-FFF2-40B4-BE49-F238E27FC236}">
                <a16:creationId xmlns:a16="http://schemas.microsoft.com/office/drawing/2014/main" id="{D66351E6-6BB2-E3C2-02FC-F8DCD06E286D}"/>
              </a:ext>
            </a:extLst>
          </p:cNvPr>
          <p:cNvPicPr>
            <a:picLocks noChangeAspect="1"/>
          </p:cNvPicPr>
          <p:nvPr/>
        </p:nvPicPr>
        <p:blipFill>
          <a:blip r:embed="rId4"/>
          <a:stretch>
            <a:fillRect/>
          </a:stretch>
        </p:blipFill>
        <p:spPr>
          <a:xfrm>
            <a:off x="454699" y="4118430"/>
            <a:ext cx="2520000" cy="1710870"/>
          </a:xfrm>
          <a:prstGeom prst="rect">
            <a:avLst/>
          </a:prstGeom>
        </p:spPr>
      </p:pic>
      <p:pic>
        <p:nvPicPr>
          <p:cNvPr id="10" name="Imatge 9">
            <a:extLst>
              <a:ext uri="{FF2B5EF4-FFF2-40B4-BE49-F238E27FC236}">
                <a16:creationId xmlns:a16="http://schemas.microsoft.com/office/drawing/2014/main" id="{CB0801D5-2156-72D4-C513-17FE707DBD83}"/>
              </a:ext>
            </a:extLst>
          </p:cNvPr>
          <p:cNvPicPr>
            <a:picLocks noChangeAspect="1"/>
          </p:cNvPicPr>
          <p:nvPr/>
        </p:nvPicPr>
        <p:blipFill>
          <a:blip r:embed="rId5"/>
          <a:stretch>
            <a:fillRect/>
          </a:stretch>
        </p:blipFill>
        <p:spPr>
          <a:xfrm>
            <a:off x="3242687" y="3985647"/>
            <a:ext cx="3564000" cy="2129405"/>
          </a:xfrm>
          <a:prstGeom prst="rect">
            <a:avLst/>
          </a:prstGeom>
        </p:spPr>
      </p:pic>
      <p:pic>
        <p:nvPicPr>
          <p:cNvPr id="11" name="Imatge 10">
            <a:extLst>
              <a:ext uri="{FF2B5EF4-FFF2-40B4-BE49-F238E27FC236}">
                <a16:creationId xmlns:a16="http://schemas.microsoft.com/office/drawing/2014/main" id="{DB00DC22-0F92-BC06-BAAE-B257F8A0B4D1}"/>
              </a:ext>
            </a:extLst>
          </p:cNvPr>
          <p:cNvPicPr>
            <a:picLocks noChangeAspect="1"/>
          </p:cNvPicPr>
          <p:nvPr/>
        </p:nvPicPr>
        <p:blipFill>
          <a:blip r:embed="rId6"/>
          <a:stretch>
            <a:fillRect/>
          </a:stretch>
        </p:blipFill>
        <p:spPr>
          <a:xfrm>
            <a:off x="7296857" y="3985647"/>
            <a:ext cx="1123635" cy="1980000"/>
          </a:xfrm>
          <a:prstGeom prst="rect">
            <a:avLst/>
          </a:prstGeom>
        </p:spPr>
      </p:pic>
    </p:spTree>
    <p:extLst>
      <p:ext uri="{BB962C8B-B14F-4D97-AF65-F5344CB8AC3E}">
        <p14:creationId xmlns:p14="http://schemas.microsoft.com/office/powerpoint/2010/main" val="3027648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2.2 NON-INTRUSIVE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2281946"/>
          </a:xfrm>
        </p:spPr>
        <p:txBody>
          <a:bodyPr>
            <a:noAutofit/>
          </a:bodyPr>
          <a:lstStyle/>
          <a:p>
            <a:pPr algn="just"/>
            <a:r>
              <a:rPr lang="en-US" dirty="0"/>
              <a:t>Vehicle detection by RADAR is achieved through the emission of a microwave signal (between 1 and 30 GHz, typically 10.525 GHz). The microwaves are reflected by objects and the radar calculates the time elapsed between the emission of the signal and the reception of the reflected signal.</a:t>
            </a:r>
          </a:p>
          <a:p>
            <a:pPr algn="just"/>
            <a:endParaRPr lang="en-US" dirty="0"/>
          </a:p>
          <a:p>
            <a:pPr algn="just"/>
            <a:r>
              <a:rPr lang="en-US" dirty="0"/>
              <a:t>This travel time is the basic variable from which information about the vehicle is extracted. As a main feature, information (INTENSITY, SPEED and RATING) can be extracted from multiple lanes with a single sensor (up to 22 lanes in </a:t>
            </a:r>
            <a:r>
              <a:rPr lang="en-US" dirty="0" err="1"/>
              <a:t>Wavetronics</a:t>
            </a:r>
            <a:r>
              <a:rPr lang="en-US" dirty="0"/>
              <a:t> for example).</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err="1"/>
              <a:t>Microwave</a:t>
            </a:r>
            <a:r>
              <a:rPr lang="es-ES" dirty="0"/>
              <a:t> radar</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18</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2" name="Imatge 11">
            <a:extLst>
              <a:ext uri="{FF2B5EF4-FFF2-40B4-BE49-F238E27FC236}">
                <a16:creationId xmlns:a16="http://schemas.microsoft.com/office/drawing/2014/main" id="{7B8880C6-9946-8851-322F-0DFE4B7DAB4B}"/>
              </a:ext>
            </a:extLst>
          </p:cNvPr>
          <p:cNvPicPr>
            <a:picLocks noChangeAspect="1"/>
          </p:cNvPicPr>
          <p:nvPr/>
        </p:nvPicPr>
        <p:blipFill>
          <a:blip r:embed="rId4"/>
          <a:stretch>
            <a:fillRect/>
          </a:stretch>
        </p:blipFill>
        <p:spPr>
          <a:xfrm>
            <a:off x="597157" y="4442757"/>
            <a:ext cx="4136894" cy="1620000"/>
          </a:xfrm>
          <a:prstGeom prst="rect">
            <a:avLst/>
          </a:prstGeom>
        </p:spPr>
      </p:pic>
      <p:pic>
        <p:nvPicPr>
          <p:cNvPr id="13" name="Imatge 12">
            <a:extLst>
              <a:ext uri="{FF2B5EF4-FFF2-40B4-BE49-F238E27FC236}">
                <a16:creationId xmlns:a16="http://schemas.microsoft.com/office/drawing/2014/main" id="{34C416E3-1094-97F4-CFA9-7A785E98F0BD}"/>
              </a:ext>
            </a:extLst>
          </p:cNvPr>
          <p:cNvPicPr>
            <a:picLocks noChangeAspect="1"/>
          </p:cNvPicPr>
          <p:nvPr/>
        </p:nvPicPr>
        <p:blipFill>
          <a:blip r:embed="rId5"/>
          <a:stretch>
            <a:fillRect/>
          </a:stretch>
        </p:blipFill>
        <p:spPr>
          <a:xfrm>
            <a:off x="4946843" y="4503164"/>
            <a:ext cx="3600000" cy="1529155"/>
          </a:xfrm>
          <a:prstGeom prst="rect">
            <a:avLst/>
          </a:prstGeom>
        </p:spPr>
      </p:pic>
    </p:spTree>
    <p:extLst>
      <p:ext uri="{BB962C8B-B14F-4D97-AF65-F5344CB8AC3E}">
        <p14:creationId xmlns:p14="http://schemas.microsoft.com/office/powerpoint/2010/main" val="1831625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2.2 NON-INTRUSIVE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2281946"/>
          </a:xfrm>
        </p:spPr>
        <p:txBody>
          <a:bodyPr>
            <a:noAutofit/>
          </a:bodyPr>
          <a:lstStyle/>
          <a:p>
            <a:pPr algn="just"/>
            <a:r>
              <a:rPr lang="en-US" dirty="0"/>
              <a:t>Vehicle detection by laser radar, also known as LIDAR, is performed by emitting a laser light pulse (in the near infrared) to measure the distance to a given object. To calculate this distance, the time taken for the light pulse to travel from the LIDAR to the vehicle and back is measured.</a:t>
            </a:r>
          </a:p>
          <a:p>
            <a:pPr algn="just"/>
            <a:r>
              <a:rPr lang="en-US" dirty="0"/>
              <a:t>Its traditional use has been to </a:t>
            </a:r>
            <a:r>
              <a:rPr lang="en-US" b="1" dirty="0"/>
              <a:t>classify vehicles based on their length and volume</a:t>
            </a:r>
            <a:r>
              <a:rPr lang="en-US" dirty="0"/>
              <a:t>. Modern LIDAR sensors offer 2D and even 3D images increasing the reliability of vehicle classification. It is commonly used in toll systems or where high accuracy in vehicle classification is required.</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a:t>Laser </a:t>
            </a:r>
            <a:r>
              <a:rPr lang="es-ES" dirty="0" err="1"/>
              <a:t>sensors</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19</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6" name="Imatge 5">
            <a:extLst>
              <a:ext uri="{FF2B5EF4-FFF2-40B4-BE49-F238E27FC236}">
                <a16:creationId xmlns:a16="http://schemas.microsoft.com/office/drawing/2014/main" id="{B7ABC752-5442-F28C-BDC4-6ECE380CE5A3}"/>
              </a:ext>
            </a:extLst>
          </p:cNvPr>
          <p:cNvPicPr>
            <a:picLocks noChangeAspect="1"/>
          </p:cNvPicPr>
          <p:nvPr/>
        </p:nvPicPr>
        <p:blipFill>
          <a:blip r:embed="rId4"/>
          <a:stretch>
            <a:fillRect/>
          </a:stretch>
        </p:blipFill>
        <p:spPr>
          <a:xfrm>
            <a:off x="597157" y="4018474"/>
            <a:ext cx="3168330" cy="2160000"/>
          </a:xfrm>
          <a:prstGeom prst="rect">
            <a:avLst/>
          </a:prstGeom>
        </p:spPr>
      </p:pic>
      <p:pic>
        <p:nvPicPr>
          <p:cNvPr id="10" name="Imatge 9">
            <a:extLst>
              <a:ext uri="{FF2B5EF4-FFF2-40B4-BE49-F238E27FC236}">
                <a16:creationId xmlns:a16="http://schemas.microsoft.com/office/drawing/2014/main" id="{68D44878-3483-514B-0313-3625D45D04FA}"/>
              </a:ext>
            </a:extLst>
          </p:cNvPr>
          <p:cNvPicPr>
            <a:picLocks noChangeAspect="1"/>
          </p:cNvPicPr>
          <p:nvPr/>
        </p:nvPicPr>
        <p:blipFill>
          <a:blip r:embed="rId5"/>
          <a:stretch>
            <a:fillRect/>
          </a:stretch>
        </p:blipFill>
        <p:spPr>
          <a:xfrm>
            <a:off x="4216743" y="3703665"/>
            <a:ext cx="1255885" cy="1048603"/>
          </a:xfrm>
          <a:prstGeom prst="rect">
            <a:avLst/>
          </a:prstGeom>
        </p:spPr>
      </p:pic>
      <p:pic>
        <p:nvPicPr>
          <p:cNvPr id="11" name="Imatge 10">
            <a:extLst>
              <a:ext uri="{FF2B5EF4-FFF2-40B4-BE49-F238E27FC236}">
                <a16:creationId xmlns:a16="http://schemas.microsoft.com/office/drawing/2014/main" id="{121082FE-BBC9-BE4A-7679-6F7D55738B4A}"/>
              </a:ext>
            </a:extLst>
          </p:cNvPr>
          <p:cNvPicPr>
            <a:picLocks noChangeAspect="1"/>
          </p:cNvPicPr>
          <p:nvPr/>
        </p:nvPicPr>
        <p:blipFill>
          <a:blip r:embed="rId6"/>
          <a:stretch>
            <a:fillRect/>
          </a:stretch>
        </p:blipFill>
        <p:spPr>
          <a:xfrm>
            <a:off x="5207585" y="4707786"/>
            <a:ext cx="3240000" cy="1581854"/>
          </a:xfrm>
          <a:prstGeom prst="rect">
            <a:avLst/>
          </a:prstGeom>
        </p:spPr>
      </p:pic>
    </p:spTree>
    <p:extLst>
      <p:ext uri="{BB962C8B-B14F-4D97-AF65-F5344CB8AC3E}">
        <p14:creationId xmlns:p14="http://schemas.microsoft.com/office/powerpoint/2010/main" val="4034221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en-US" sz="2000" dirty="0"/>
              <a:t>Agenda</a:t>
            </a:r>
            <a:endParaRPr lang="en-GB" sz="2000"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a:t>
            </a:fld>
            <a:endParaRPr lang="ca-ES" noProof="0" dirty="0"/>
          </a:p>
        </p:txBody>
      </p:sp>
      <p:grpSp>
        <p:nvGrpSpPr>
          <p:cNvPr id="6" name="Group 5">
            <a:extLst>
              <a:ext uri="{FF2B5EF4-FFF2-40B4-BE49-F238E27FC236}">
                <a16:creationId xmlns:a16="http://schemas.microsoft.com/office/drawing/2014/main" id="{744D8059-0308-0806-C552-0D68EB689B04}"/>
              </a:ext>
            </a:extLst>
          </p:cNvPr>
          <p:cNvGrpSpPr/>
          <p:nvPr/>
        </p:nvGrpSpPr>
        <p:grpSpPr>
          <a:xfrm>
            <a:off x="308925" y="6400805"/>
            <a:ext cx="5124466" cy="365922"/>
            <a:chOff x="277404" y="6222365"/>
            <a:chExt cx="7557511" cy="539657"/>
          </a:xfrm>
        </p:grpSpPr>
        <p:pic>
          <p:nvPicPr>
            <p:cNvPr id="3" name="image4.png">
              <a:extLst>
                <a:ext uri="{FF2B5EF4-FFF2-40B4-BE49-F238E27FC236}">
                  <a16:creationId xmlns:a16="http://schemas.microsoft.com/office/drawing/2014/main" id="{DA9E5632-36B4-D27C-6D9D-12986441A912}"/>
                </a:ext>
              </a:extLst>
            </p:cNvPr>
            <p:cNvPicPr/>
            <p:nvPr/>
          </p:nvPicPr>
          <p:blipFill>
            <a:blip r:embed="rId2"/>
            <a:srcRect/>
            <a:stretch>
              <a:fillRect/>
            </a:stretch>
          </p:blipFill>
          <p:spPr>
            <a:xfrm>
              <a:off x="1373258" y="6222365"/>
              <a:ext cx="6461657" cy="499110"/>
            </a:xfrm>
            <a:prstGeom prst="rect">
              <a:avLst/>
            </a:prstGeom>
          </p:spPr>
        </p:pic>
        <p:pic>
          <p:nvPicPr>
            <p:cNvPr id="5" name="image1.png" descr="A picture containing company name&#10;&#10;Description automatically generated">
              <a:extLst>
                <a:ext uri="{FF2B5EF4-FFF2-40B4-BE49-F238E27FC236}">
                  <a16:creationId xmlns:a16="http://schemas.microsoft.com/office/drawing/2014/main" id="{ED7B774F-1530-A5C1-62C9-9CCCFAABF093}"/>
                </a:ext>
              </a:extLst>
            </p:cNvPr>
            <p:cNvPicPr/>
            <p:nvPr/>
          </p:nvPicPr>
          <p:blipFill>
            <a:blip r:embed="rId3"/>
            <a:srcRect/>
            <a:stretch>
              <a:fillRect/>
            </a:stretch>
          </p:blipFill>
          <p:spPr>
            <a:xfrm>
              <a:off x="277404" y="6262913"/>
              <a:ext cx="850163" cy="499109"/>
            </a:xfrm>
            <a:prstGeom prst="rect">
              <a:avLst/>
            </a:prstGeom>
          </p:spPr>
        </p:pic>
      </p:grpSp>
      <p:graphicFrame>
        <p:nvGraphicFramePr>
          <p:cNvPr id="7" name="Taula 6">
            <a:extLst>
              <a:ext uri="{FF2B5EF4-FFF2-40B4-BE49-F238E27FC236}">
                <a16:creationId xmlns:a16="http://schemas.microsoft.com/office/drawing/2014/main" id="{FAE7F739-5BF3-0846-358A-6C0C6DCCA658}"/>
              </a:ext>
            </a:extLst>
          </p:cNvPr>
          <p:cNvGraphicFramePr>
            <a:graphicFrameLocks noGrp="1"/>
          </p:cNvGraphicFramePr>
          <p:nvPr>
            <p:extLst>
              <p:ext uri="{D42A27DB-BD31-4B8C-83A1-F6EECF244321}">
                <p14:modId xmlns:p14="http://schemas.microsoft.com/office/powerpoint/2010/main" val="2408254366"/>
              </p:ext>
            </p:extLst>
          </p:nvPr>
        </p:nvGraphicFramePr>
        <p:xfrm>
          <a:off x="454699" y="1714024"/>
          <a:ext cx="8298776" cy="4174871"/>
        </p:xfrm>
        <a:graphic>
          <a:graphicData uri="http://schemas.openxmlformats.org/drawingml/2006/table">
            <a:tbl>
              <a:tblPr firstRow="1" firstCol="1" bandRow="1">
                <a:tableStyleId>{5C22544A-7EE6-4342-B048-85BDC9FD1C3A}</a:tableStyleId>
              </a:tblPr>
              <a:tblGrid>
                <a:gridCol w="1377650">
                  <a:extLst>
                    <a:ext uri="{9D8B030D-6E8A-4147-A177-3AD203B41FA5}">
                      <a16:colId xmlns:a16="http://schemas.microsoft.com/office/drawing/2014/main" val="468044428"/>
                    </a:ext>
                  </a:extLst>
                </a:gridCol>
                <a:gridCol w="6921126">
                  <a:extLst>
                    <a:ext uri="{9D8B030D-6E8A-4147-A177-3AD203B41FA5}">
                      <a16:colId xmlns:a16="http://schemas.microsoft.com/office/drawing/2014/main" val="4177223117"/>
                    </a:ext>
                  </a:extLst>
                </a:gridCol>
              </a:tblGrid>
              <a:tr h="213995">
                <a:tc>
                  <a:txBody>
                    <a:bodyPr/>
                    <a:lstStyle/>
                    <a:p>
                      <a:pPr marL="182880" algn="ctr">
                        <a:lnSpc>
                          <a:spcPct val="115000"/>
                        </a:lnSpc>
                        <a:spcBef>
                          <a:spcPts val="600"/>
                        </a:spcBef>
                        <a:spcAft>
                          <a:spcPts val="0"/>
                        </a:spcAft>
                      </a:pPr>
                      <a:r>
                        <a:rPr lang="en-GB" sz="1800" dirty="0">
                          <a:effectLst/>
                          <a:latin typeface="Source Sans Pro" panose="020B0503030403020204" pitchFamily="34" charset="0"/>
                          <a:ea typeface="Source Sans Pro" panose="020B0503030403020204" pitchFamily="34" charset="0"/>
                        </a:rPr>
                        <a:t>Time</a:t>
                      </a:r>
                      <a:endParaRPr lang="es-ES" sz="16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en-GB" sz="1800" dirty="0">
                          <a:effectLst/>
                          <a:latin typeface="Source Sans Pro" panose="020B0503030403020204" pitchFamily="34" charset="0"/>
                          <a:ea typeface="Source Sans Pro" panose="020B0503030403020204" pitchFamily="34" charset="0"/>
                        </a:rPr>
                        <a:t>Title/activity</a:t>
                      </a:r>
                      <a:endParaRPr lang="es-ES" sz="16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0193192"/>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09:30-10:00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Arrival and registration</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65268718"/>
                  </a:ext>
                </a:extLst>
              </a:tr>
              <a:tr h="323850">
                <a:tc>
                  <a:txBody>
                    <a:bodyPr/>
                    <a:lstStyle/>
                    <a:p>
                      <a:pPr marL="182880" algn="l">
                        <a:lnSpc>
                          <a:spcPct val="115000"/>
                        </a:lnSpc>
                        <a:spcBef>
                          <a:spcPts val="600"/>
                        </a:spcBef>
                        <a:spcAft>
                          <a:spcPts val="1000"/>
                        </a:spcAft>
                      </a:pPr>
                      <a:r>
                        <a:rPr lang="en-GB" sz="14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10:00-10:05</a:t>
                      </a:r>
                      <a:endParaRPr lang="ca-ES" sz="12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chemeClr val="accent1"/>
                    </a:solidFill>
                  </a:tcP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Introduction to agenda and the training</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rgbClr val="E9EDF4"/>
                    </a:solidFill>
                  </a:tcPr>
                </a:tc>
                <a:extLst>
                  <a:ext uri="{0D108BD9-81ED-4DB2-BD59-A6C34878D82A}">
                    <a16:rowId xmlns:a16="http://schemas.microsoft.com/office/drawing/2014/main" val="3981958453"/>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10:05-11:00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Principals of traffic management. The role of ITS on improving urban mobility</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81361266"/>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11.00-11:20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chemeClr val="accent6"/>
                    </a:solidFill>
                  </a:tcP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Data collection and management for traffic management</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chemeClr val="accent6"/>
                    </a:solidFill>
                  </a:tcPr>
                </a:tc>
                <a:extLst>
                  <a:ext uri="{0D108BD9-81ED-4DB2-BD59-A6C34878D82A}">
                    <a16:rowId xmlns:a16="http://schemas.microsoft.com/office/drawing/2014/main" val="1224670916"/>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11.20-11:30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B050"/>
                          </a:solidFill>
                          <a:effectLst/>
                          <a:latin typeface="Source Sans Pro" panose="020B0503030403020204" pitchFamily="34" charset="0"/>
                          <a:ea typeface="Source Sans Pro" panose="020B0503030403020204" pitchFamily="34" charset="0"/>
                          <a:cs typeface="Times New Roman" panose="02020603050405020304" pitchFamily="18" charset="0"/>
                        </a:rPr>
                        <a:t>Break</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3986023"/>
                  </a:ext>
                </a:extLst>
              </a:tr>
              <a:tr h="323850">
                <a:tc>
                  <a:txBody>
                    <a:bodyPr/>
                    <a:lstStyle/>
                    <a:p>
                      <a:pPr marL="182880" algn="l">
                        <a:lnSpc>
                          <a:spcPct val="115000"/>
                        </a:lnSpc>
                        <a:spcBef>
                          <a:spcPts val="600"/>
                        </a:spcBef>
                        <a:spcAft>
                          <a:spcPts val="1000"/>
                        </a:spcAft>
                      </a:pPr>
                      <a:r>
                        <a:rPr lang="en-GB" sz="14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11:30-12:30</a:t>
                      </a:r>
                      <a:endParaRPr lang="ca-ES" sz="12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chemeClr val="accent1"/>
                    </a:solidFill>
                  </a:tcP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ITS solutions for improving traffic in cities</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solidFill>
                      <a:srgbClr val="E9EDF4"/>
                    </a:solidFill>
                  </a:tcPr>
                </a:tc>
                <a:extLst>
                  <a:ext uri="{0D108BD9-81ED-4DB2-BD59-A6C34878D82A}">
                    <a16:rowId xmlns:a16="http://schemas.microsoft.com/office/drawing/2014/main" val="2415912385"/>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12:30-13:30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dirty="0">
                          <a:solidFill>
                            <a:srgbClr val="00B050"/>
                          </a:solidFill>
                          <a:effectLst/>
                          <a:latin typeface="Source Sans Pro" panose="020B0503030403020204" pitchFamily="34" charset="0"/>
                          <a:ea typeface="Source Sans Pro" panose="020B0503030403020204" pitchFamily="34" charset="0"/>
                          <a:cs typeface="Times New Roman" panose="02020603050405020304" pitchFamily="18" charset="0"/>
                        </a:rPr>
                        <a:t>Lunch</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97360864"/>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13:30-14:00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Exercise to motivate the topics: what new ITS solutions can be adopted in Ankara?  </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062081"/>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14:00-14:45</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The implementation of a technological project</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64221441"/>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14:45-15:00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B050"/>
                          </a:solidFill>
                          <a:effectLst/>
                          <a:latin typeface="Source Sans Pro" panose="020B0503030403020204" pitchFamily="34" charset="0"/>
                          <a:ea typeface="Source Sans Pro" panose="020B0503030403020204" pitchFamily="34" charset="0"/>
                          <a:cs typeface="Times New Roman" panose="02020603050405020304" pitchFamily="18" charset="0"/>
                        </a:rPr>
                        <a:t>Break</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84246611"/>
                  </a:ext>
                </a:extLst>
              </a:tr>
              <a:tr h="323850">
                <a:tc>
                  <a:txBody>
                    <a:bodyPr/>
                    <a:lstStyle/>
                    <a:p>
                      <a:pPr marL="182880" algn="l">
                        <a:lnSpc>
                          <a:spcPct val="115000"/>
                        </a:lnSpc>
                        <a:spcBef>
                          <a:spcPts val="600"/>
                        </a:spcBef>
                        <a:spcAft>
                          <a:spcPts val="1000"/>
                        </a:spcAft>
                      </a:pPr>
                      <a:r>
                        <a:rPr lang="en-GB" sz="14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15:00-15:50</a:t>
                      </a:r>
                      <a:endParaRPr lang="ca-ES" sz="12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Workshop on implementing an ITS project in Ankara </a:t>
                      </a:r>
                      <a:endParaRPr lang="ca-ES" sz="120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69870334"/>
                  </a:ext>
                </a:extLst>
              </a:tr>
              <a:tr h="323850">
                <a:tc>
                  <a:txBody>
                    <a:bodyPr/>
                    <a:lstStyle/>
                    <a:p>
                      <a:pPr marL="182880" algn="l">
                        <a:lnSpc>
                          <a:spcPct val="115000"/>
                        </a:lnSpc>
                        <a:spcBef>
                          <a:spcPts val="600"/>
                        </a:spcBef>
                        <a:spcAft>
                          <a:spcPts val="1000"/>
                        </a:spcAft>
                      </a:pPr>
                      <a:r>
                        <a:rPr lang="en-GB" sz="14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15:50-16:00</a:t>
                      </a:r>
                      <a:endParaRPr lang="ca-ES" sz="1200" dirty="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1000"/>
                        </a:spcAft>
                      </a:pPr>
                      <a:r>
                        <a:rPr lang="en-GB" sz="14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rPr>
                        <a:t>Questions and Closing Remarks</a:t>
                      </a:r>
                      <a:endParaRPr lang="ca-ES" sz="1200" dirty="0">
                        <a:solidFill>
                          <a:srgbClr val="000000"/>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40067041"/>
                  </a:ext>
                </a:extLst>
              </a:tr>
            </a:tbl>
          </a:graphicData>
        </a:graphic>
      </p:graphicFrame>
    </p:spTree>
    <p:extLst>
      <p:ext uri="{BB962C8B-B14F-4D97-AF65-F5344CB8AC3E}">
        <p14:creationId xmlns:p14="http://schemas.microsoft.com/office/powerpoint/2010/main" val="1035813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2.2 NON-INTRUSIVE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2281946"/>
          </a:xfrm>
        </p:spPr>
        <p:txBody>
          <a:bodyPr>
            <a:noAutofit/>
          </a:bodyPr>
          <a:lstStyle/>
          <a:p>
            <a:pPr algn="just"/>
            <a:r>
              <a:rPr lang="en-US" dirty="0"/>
              <a:t>Ultrasonic sensors transmit sound waves at a frequency between 25 and 50 kHz, always above the human hearing range. They are currently rarely used on Spanish roads, as there are more reliable options. The main advantage is their low cost. They generate data on INTENSITY and SPEED.</a:t>
            </a:r>
          </a:p>
          <a:p>
            <a:pPr algn="just"/>
            <a:r>
              <a:rPr lang="en-US" dirty="0"/>
              <a:t>A typical installation diagram can be seen in the following figure with an example of installation on the road and on the side of the road.</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err="1"/>
              <a:t>Ultrasonic</a:t>
            </a:r>
            <a:r>
              <a:rPr lang="es-ES" dirty="0"/>
              <a:t> </a:t>
            </a:r>
            <a:r>
              <a:rPr lang="es-ES" dirty="0" err="1"/>
              <a:t>sensors</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20</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2" name="Imatge 11">
            <a:extLst>
              <a:ext uri="{FF2B5EF4-FFF2-40B4-BE49-F238E27FC236}">
                <a16:creationId xmlns:a16="http://schemas.microsoft.com/office/drawing/2014/main" id="{1A5A2C55-D319-DBAE-B297-C497BDEC4A43}"/>
              </a:ext>
            </a:extLst>
          </p:cNvPr>
          <p:cNvPicPr>
            <a:picLocks noChangeAspect="1"/>
          </p:cNvPicPr>
          <p:nvPr/>
        </p:nvPicPr>
        <p:blipFill>
          <a:blip r:embed="rId4"/>
          <a:stretch>
            <a:fillRect/>
          </a:stretch>
        </p:blipFill>
        <p:spPr>
          <a:xfrm>
            <a:off x="597157" y="3898469"/>
            <a:ext cx="3950550" cy="1798476"/>
          </a:xfrm>
          <a:prstGeom prst="rect">
            <a:avLst/>
          </a:prstGeom>
        </p:spPr>
      </p:pic>
      <p:pic>
        <p:nvPicPr>
          <p:cNvPr id="13" name="Imatge 12">
            <a:extLst>
              <a:ext uri="{FF2B5EF4-FFF2-40B4-BE49-F238E27FC236}">
                <a16:creationId xmlns:a16="http://schemas.microsoft.com/office/drawing/2014/main" id="{EFD3E888-5E9C-A880-85C8-E3A2CBA1F214}"/>
              </a:ext>
            </a:extLst>
          </p:cNvPr>
          <p:cNvPicPr>
            <a:picLocks noChangeAspect="1"/>
          </p:cNvPicPr>
          <p:nvPr/>
        </p:nvPicPr>
        <p:blipFill>
          <a:blip r:embed="rId5"/>
          <a:stretch>
            <a:fillRect/>
          </a:stretch>
        </p:blipFill>
        <p:spPr>
          <a:xfrm>
            <a:off x="4690165" y="3713805"/>
            <a:ext cx="3920068" cy="2115495"/>
          </a:xfrm>
          <a:prstGeom prst="rect">
            <a:avLst/>
          </a:prstGeom>
        </p:spPr>
      </p:pic>
    </p:spTree>
    <p:extLst>
      <p:ext uri="{BB962C8B-B14F-4D97-AF65-F5344CB8AC3E}">
        <p14:creationId xmlns:p14="http://schemas.microsoft.com/office/powerpoint/2010/main" val="2325715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2.2 NON-INTRUSIVE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2281946"/>
          </a:xfrm>
        </p:spPr>
        <p:txBody>
          <a:bodyPr>
            <a:noAutofit/>
          </a:bodyPr>
          <a:lstStyle/>
          <a:p>
            <a:pPr algn="just"/>
            <a:r>
              <a:rPr lang="en-US" dirty="0"/>
              <a:t>This type of sensor takes advantage of the fact that each Bluetooth device (telephones, handsfree devices, etc.) has a unique MAC address that is assigned to it during manufacture and cannot be modified. These addresses, captured by antennas locally, allow, if we have several sensors, to generate data.</a:t>
            </a:r>
          </a:p>
          <a:p>
            <a:pPr algn="just"/>
            <a:r>
              <a:rPr lang="en-US" dirty="0"/>
              <a:t>The data from the devices is transmitted in real time to a central server where advanced algorithms filter out unwanted detections such as parked vehicles or buses. The data obtained can be used to </a:t>
            </a:r>
            <a:r>
              <a:rPr lang="en-US" b="1" dirty="0"/>
              <a:t>measure travel time and calculate the average speed </a:t>
            </a:r>
            <a:r>
              <a:rPr lang="en-US" dirty="0"/>
              <a:t>of each vehicle on specific stretches, as well as to </a:t>
            </a:r>
            <a:r>
              <a:rPr lang="en-US" b="1" dirty="0"/>
              <a:t>generate OD matrices</a:t>
            </a:r>
            <a:r>
              <a:rPr lang="en-US" dirty="0"/>
              <a:t>.</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a:t>Bluetooth </a:t>
            </a:r>
            <a:r>
              <a:rPr lang="es-ES" dirty="0" err="1"/>
              <a:t>sensors</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21</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6" name="Imatge 5">
            <a:extLst>
              <a:ext uri="{FF2B5EF4-FFF2-40B4-BE49-F238E27FC236}">
                <a16:creationId xmlns:a16="http://schemas.microsoft.com/office/drawing/2014/main" id="{4506AA95-6E3F-D2FF-8F61-45EB550EC48E}"/>
              </a:ext>
            </a:extLst>
          </p:cNvPr>
          <p:cNvPicPr>
            <a:picLocks noChangeAspect="1"/>
          </p:cNvPicPr>
          <p:nvPr/>
        </p:nvPicPr>
        <p:blipFill>
          <a:blip r:embed="rId4"/>
          <a:stretch>
            <a:fillRect/>
          </a:stretch>
        </p:blipFill>
        <p:spPr>
          <a:xfrm>
            <a:off x="1592672" y="4326421"/>
            <a:ext cx="1088712" cy="1800000"/>
          </a:xfrm>
          <a:prstGeom prst="rect">
            <a:avLst/>
          </a:prstGeom>
        </p:spPr>
      </p:pic>
      <p:pic>
        <p:nvPicPr>
          <p:cNvPr id="10" name="Imatge 9">
            <a:extLst>
              <a:ext uri="{FF2B5EF4-FFF2-40B4-BE49-F238E27FC236}">
                <a16:creationId xmlns:a16="http://schemas.microsoft.com/office/drawing/2014/main" id="{BA03E7B2-CF4E-A9B4-22FA-7A89CA721DF4}"/>
              </a:ext>
            </a:extLst>
          </p:cNvPr>
          <p:cNvPicPr>
            <a:picLocks noChangeAspect="1"/>
          </p:cNvPicPr>
          <p:nvPr/>
        </p:nvPicPr>
        <p:blipFill>
          <a:blip r:embed="rId5"/>
          <a:stretch>
            <a:fillRect/>
          </a:stretch>
        </p:blipFill>
        <p:spPr>
          <a:xfrm>
            <a:off x="4297885" y="4059158"/>
            <a:ext cx="3468372" cy="2160000"/>
          </a:xfrm>
          <a:prstGeom prst="rect">
            <a:avLst/>
          </a:prstGeom>
        </p:spPr>
      </p:pic>
    </p:spTree>
    <p:extLst>
      <p:ext uri="{BB962C8B-B14F-4D97-AF65-F5344CB8AC3E}">
        <p14:creationId xmlns:p14="http://schemas.microsoft.com/office/powerpoint/2010/main" val="1704759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2.2 NON-INTRUSIVE acquisition systems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52732"/>
            <a:ext cx="8201686" cy="1576268"/>
          </a:xfrm>
        </p:spPr>
        <p:txBody>
          <a:bodyPr>
            <a:noAutofit/>
          </a:bodyPr>
          <a:lstStyle/>
          <a:p>
            <a:pPr algn="just"/>
            <a:r>
              <a:rPr lang="en-US" dirty="0"/>
              <a:t>Video systems were introduced in motorway management for remote surveillance by a physical operator. However, machine vision techniques are now used to automatically extract different types of information.</a:t>
            </a:r>
          </a:p>
          <a:p>
            <a:pPr algn="just"/>
            <a:r>
              <a:rPr lang="en-US" dirty="0"/>
              <a:t>The scope of application of cameras has increased, and they are used not only for surveillance, but also for vehicle detection and counting and vehicle identification by automatic number plate extraction, among other things.</a:t>
            </a:r>
            <a:endParaRPr lang="es-ES" dirty="0"/>
          </a:p>
        </p:txBody>
      </p:sp>
      <p:sp>
        <p:nvSpPr>
          <p:cNvPr id="5" name="Contenidor de text 4">
            <a:extLst>
              <a:ext uri="{FF2B5EF4-FFF2-40B4-BE49-F238E27FC236}">
                <a16:creationId xmlns:a16="http://schemas.microsoft.com/office/drawing/2014/main" id="{A0A2167D-7255-0659-1BE7-DE7DA81B1590}"/>
              </a:ext>
            </a:extLst>
          </p:cNvPr>
          <p:cNvSpPr>
            <a:spLocks noGrp="1"/>
          </p:cNvSpPr>
          <p:nvPr>
            <p:ph type="body" sz="quarter" idx="13"/>
          </p:nvPr>
        </p:nvSpPr>
        <p:spPr/>
        <p:txBody>
          <a:bodyPr/>
          <a:lstStyle/>
          <a:p>
            <a:r>
              <a:rPr lang="es-ES" dirty="0"/>
              <a:t>Artificial </a:t>
            </a:r>
            <a:r>
              <a:rPr lang="es-ES" dirty="0" err="1"/>
              <a:t>vision</a:t>
            </a:r>
            <a:r>
              <a:rPr lang="es-ES" dirty="0"/>
              <a:t> cameras</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22</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1" name="Imatge 10">
            <a:extLst>
              <a:ext uri="{FF2B5EF4-FFF2-40B4-BE49-F238E27FC236}">
                <a16:creationId xmlns:a16="http://schemas.microsoft.com/office/drawing/2014/main" id="{27C46B8E-0D3A-C30D-E53B-F2DDF950BC3C}"/>
              </a:ext>
            </a:extLst>
          </p:cNvPr>
          <p:cNvPicPr>
            <a:picLocks noChangeAspect="1"/>
          </p:cNvPicPr>
          <p:nvPr/>
        </p:nvPicPr>
        <p:blipFill>
          <a:blip r:embed="rId4"/>
          <a:stretch>
            <a:fillRect/>
          </a:stretch>
        </p:blipFill>
        <p:spPr>
          <a:xfrm>
            <a:off x="597157" y="3605037"/>
            <a:ext cx="5220000" cy="2310073"/>
          </a:xfrm>
          <a:prstGeom prst="rect">
            <a:avLst/>
          </a:prstGeom>
        </p:spPr>
      </p:pic>
      <p:pic>
        <p:nvPicPr>
          <p:cNvPr id="12" name="Imatge 11">
            <a:extLst>
              <a:ext uri="{FF2B5EF4-FFF2-40B4-BE49-F238E27FC236}">
                <a16:creationId xmlns:a16="http://schemas.microsoft.com/office/drawing/2014/main" id="{4490B1A2-44EC-51C3-1349-A6AC0A872950}"/>
              </a:ext>
            </a:extLst>
          </p:cNvPr>
          <p:cNvPicPr>
            <a:picLocks noChangeAspect="1"/>
          </p:cNvPicPr>
          <p:nvPr/>
        </p:nvPicPr>
        <p:blipFill>
          <a:blip r:embed="rId5"/>
          <a:stretch>
            <a:fillRect/>
          </a:stretch>
        </p:blipFill>
        <p:spPr>
          <a:xfrm>
            <a:off x="6138714" y="3342631"/>
            <a:ext cx="2408129" cy="2834886"/>
          </a:xfrm>
          <a:prstGeom prst="rect">
            <a:avLst/>
          </a:prstGeom>
        </p:spPr>
      </p:pic>
    </p:spTree>
    <p:extLst>
      <p:ext uri="{BB962C8B-B14F-4D97-AF65-F5344CB8AC3E}">
        <p14:creationId xmlns:p14="http://schemas.microsoft.com/office/powerpoint/2010/main" val="980903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2.3 Artificial Intelligence</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5229" y="1720209"/>
            <a:ext cx="8201686" cy="4309529"/>
          </a:xfrm>
        </p:spPr>
        <p:txBody>
          <a:bodyPr>
            <a:noAutofit/>
          </a:bodyPr>
          <a:lstStyle/>
          <a:p>
            <a:pPr algn="just"/>
            <a:r>
              <a:rPr lang="en-US" dirty="0"/>
              <a:t>Technological advances in various fields such as machine learning, Big Data and connectivity have made AI's performance, accessibility and cost feasible for adoption. The nature of the mobility and transport sector (network-based) provides a natural framework and a good opportunity to implement and scale AI.</a:t>
            </a:r>
          </a:p>
          <a:p>
            <a:pPr algn="just"/>
            <a:endParaRPr lang="en-US" dirty="0"/>
          </a:p>
          <a:p>
            <a:pPr algn="just"/>
            <a:r>
              <a:rPr lang="en-US" b="1" dirty="0"/>
              <a:t>Machine Learning, ML</a:t>
            </a:r>
          </a:p>
          <a:p>
            <a:pPr algn="just"/>
            <a:r>
              <a:rPr lang="en-US" dirty="0"/>
              <a:t>The computing technique that allows AI systems to automatically learn and improve from experience without the need to be explicitly programmed.</a:t>
            </a:r>
          </a:p>
          <a:p>
            <a:pPr algn="just"/>
            <a:endParaRPr lang="en-US" dirty="0"/>
          </a:p>
          <a:p>
            <a:pPr algn="just"/>
            <a:r>
              <a:rPr lang="en-US" b="1" dirty="0"/>
              <a:t>Deep Learning, DL</a:t>
            </a:r>
          </a:p>
          <a:p>
            <a:pPr algn="just"/>
            <a:r>
              <a:rPr lang="en-US" dirty="0"/>
              <a:t>It is based on the use of artificial neural networks with many hidden layers that implement progressive abstraction processes on the data, learning more and more general attributes at each level. DL-based AI systems can not only learn concepts, but also </a:t>
            </a:r>
            <a:r>
              <a:rPr lang="en-US" dirty="0" err="1"/>
              <a:t>recognise</a:t>
            </a:r>
            <a:r>
              <a:rPr lang="en-US" dirty="0"/>
              <a:t> complex contexts and shapes, such as image recognition and parity recognition, among others.</a:t>
            </a:r>
            <a:endParaRPr lang="es-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23</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121110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2.3 Artificial Intelligence</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9"/>
            <a:ext cx="8201686" cy="4065869"/>
          </a:xfrm>
        </p:spPr>
        <p:txBody>
          <a:bodyPr>
            <a:noAutofit/>
          </a:bodyPr>
          <a:lstStyle/>
          <a:p>
            <a:pPr algn="just"/>
            <a:r>
              <a:rPr lang="en-US" dirty="0"/>
              <a:t>Machine learning (ML) is the older and simpler of the two technologies. It works with an algorithm that the system itself adapts after receiving feedback from a person. In other words, this technology requires feeding the system with structured and </a:t>
            </a:r>
            <a:r>
              <a:rPr lang="en-US" dirty="0" err="1"/>
              <a:t>categorised</a:t>
            </a:r>
            <a:r>
              <a:rPr lang="en-US" dirty="0"/>
              <a:t> data, so that it can deduce how to classify new data of that type. Then, depending on the classification, the system performs certain programmed actions. For example, it identifies whether a dog or a cat appears in the photos and moves the files to different folders.</a:t>
            </a:r>
          </a:p>
          <a:p>
            <a:pPr algn="just"/>
            <a:endParaRPr lang="en-US" dirty="0"/>
          </a:p>
          <a:p>
            <a:pPr algn="just"/>
            <a:r>
              <a:rPr lang="en-US" dirty="0"/>
              <a:t>After the initial application phase, the algorithm is </a:t>
            </a:r>
            <a:r>
              <a:rPr lang="en-US" dirty="0" err="1"/>
              <a:t>optimised</a:t>
            </a:r>
            <a:r>
              <a:rPr lang="en-US" dirty="0"/>
              <a:t> by human feedback, which informs the system of possible </a:t>
            </a:r>
            <a:r>
              <a:rPr lang="en-US" dirty="0" err="1"/>
              <a:t>misclassifications.system</a:t>
            </a:r>
            <a:r>
              <a:rPr lang="en-US" dirty="0"/>
              <a:t> of possible misclassifications and how to assign categories correctly</a:t>
            </a:r>
          </a:p>
          <a:p>
            <a:pPr algn="just"/>
            <a:endParaRPr lang="en-US" dirty="0"/>
          </a:p>
          <a:p>
            <a:pPr algn="just"/>
            <a:r>
              <a:rPr lang="en-US" dirty="0"/>
              <a:t>.</a:t>
            </a:r>
            <a:r>
              <a:rPr lang="en-US" b="1" dirty="0"/>
              <a:t>Deep learning (DL)</a:t>
            </a:r>
            <a:r>
              <a:rPr lang="en-US" dirty="0"/>
              <a:t>, on the other hand, does not require structured data. It works with multilayer neural networks, which mimic the </a:t>
            </a:r>
            <a:r>
              <a:rPr lang="en-US" dirty="0" err="1"/>
              <a:t>behaviour</a:t>
            </a:r>
            <a:r>
              <a:rPr lang="en-US" dirty="0"/>
              <a:t> of the human brain and combine different algorithms, allowing the system to process even unstructured data.</a:t>
            </a:r>
            <a:endParaRPr lang="es-ES"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s-ES" dirty="0"/>
              <a:t>Deep </a:t>
            </a:r>
            <a:r>
              <a:rPr lang="es-ES" dirty="0" err="1"/>
              <a:t>learning</a:t>
            </a:r>
            <a:r>
              <a:rPr lang="es-ES" dirty="0"/>
              <a:t> vs </a:t>
            </a:r>
            <a:r>
              <a:rPr lang="es-ES" dirty="0" err="1"/>
              <a:t>maching</a:t>
            </a:r>
            <a:r>
              <a:rPr lang="es-ES" dirty="0"/>
              <a:t> </a:t>
            </a:r>
            <a:r>
              <a:rPr lang="es-ES" dirty="0" err="1"/>
              <a:t>learning</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24</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9899645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2.3 Artificial Intelligence</a:t>
            </a:r>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25</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4" name="Imatge 13">
            <a:extLst>
              <a:ext uri="{FF2B5EF4-FFF2-40B4-BE49-F238E27FC236}">
                <a16:creationId xmlns:a16="http://schemas.microsoft.com/office/drawing/2014/main" id="{6910D00C-FD88-CBDD-E912-E011E2F20DEC}"/>
              </a:ext>
            </a:extLst>
          </p:cNvPr>
          <p:cNvPicPr>
            <a:picLocks noChangeAspect="1"/>
          </p:cNvPicPr>
          <p:nvPr/>
        </p:nvPicPr>
        <p:blipFill rotWithShape="1">
          <a:blip r:embed="rId4"/>
          <a:srcRect l="9495" r="26173"/>
          <a:stretch/>
        </p:blipFill>
        <p:spPr>
          <a:xfrm>
            <a:off x="597157" y="2155884"/>
            <a:ext cx="2917985" cy="2956816"/>
          </a:xfrm>
          <a:prstGeom prst="rect">
            <a:avLst/>
          </a:prstGeom>
        </p:spPr>
      </p:pic>
      <p:pic>
        <p:nvPicPr>
          <p:cNvPr id="15" name="Imatge 14">
            <a:extLst>
              <a:ext uri="{FF2B5EF4-FFF2-40B4-BE49-F238E27FC236}">
                <a16:creationId xmlns:a16="http://schemas.microsoft.com/office/drawing/2014/main" id="{01EF7DC8-83A5-62CC-554C-2BA90F3B74D4}"/>
              </a:ext>
            </a:extLst>
          </p:cNvPr>
          <p:cNvPicPr>
            <a:picLocks noChangeAspect="1"/>
          </p:cNvPicPr>
          <p:nvPr/>
        </p:nvPicPr>
        <p:blipFill>
          <a:blip r:embed="rId5"/>
          <a:stretch>
            <a:fillRect/>
          </a:stretch>
        </p:blipFill>
        <p:spPr>
          <a:xfrm>
            <a:off x="3819104" y="2273500"/>
            <a:ext cx="5040000" cy="2839200"/>
          </a:xfrm>
          <a:prstGeom prst="rect">
            <a:avLst/>
          </a:prstGeom>
        </p:spPr>
      </p:pic>
    </p:spTree>
    <p:extLst>
      <p:ext uri="{BB962C8B-B14F-4D97-AF65-F5344CB8AC3E}">
        <p14:creationId xmlns:p14="http://schemas.microsoft.com/office/powerpoint/2010/main" val="1367765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2.3 Artificial Intelligence</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9"/>
            <a:ext cx="8201686" cy="1855871"/>
          </a:xfrm>
        </p:spPr>
        <p:txBody>
          <a:bodyPr>
            <a:noAutofit/>
          </a:bodyPr>
          <a:lstStyle/>
          <a:p>
            <a:pPr algn="just"/>
            <a:r>
              <a:rPr lang="en-US" dirty="0"/>
              <a:t>One of the most relevant functionalities of ML is the automatic recognition of patterns such as, for example, tracking or recognition of different objects in an image: cars, motorbikes, bicycles, pedestrians... The field of pattern recognition refers to the automatic discovery of regularities in data using computer algorithms and the use of these regularities to perform actions such as classifying data into different categories and making decisions.</a:t>
            </a:r>
            <a:endParaRPr lang="es-ES"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n-US" dirty="0"/>
              <a:t>Use case: Improved machine vision</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26</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0" name="Imatge 9">
            <a:extLst>
              <a:ext uri="{FF2B5EF4-FFF2-40B4-BE49-F238E27FC236}">
                <a16:creationId xmlns:a16="http://schemas.microsoft.com/office/drawing/2014/main" id="{48526DD6-6764-F2C5-0C47-F37DAB62DCD0}"/>
              </a:ext>
            </a:extLst>
          </p:cNvPr>
          <p:cNvPicPr>
            <a:picLocks noChangeAspect="1"/>
          </p:cNvPicPr>
          <p:nvPr/>
        </p:nvPicPr>
        <p:blipFill>
          <a:blip r:embed="rId4"/>
          <a:stretch>
            <a:fillRect/>
          </a:stretch>
        </p:blipFill>
        <p:spPr>
          <a:xfrm>
            <a:off x="454699" y="3400213"/>
            <a:ext cx="3511600" cy="2213040"/>
          </a:xfrm>
          <a:prstGeom prst="rect">
            <a:avLst/>
          </a:prstGeom>
        </p:spPr>
      </p:pic>
      <p:pic>
        <p:nvPicPr>
          <p:cNvPr id="11" name="Imatge 10">
            <a:extLst>
              <a:ext uri="{FF2B5EF4-FFF2-40B4-BE49-F238E27FC236}">
                <a16:creationId xmlns:a16="http://schemas.microsoft.com/office/drawing/2014/main" id="{167D574B-856E-7A16-4D51-564483495443}"/>
              </a:ext>
            </a:extLst>
          </p:cNvPr>
          <p:cNvPicPr>
            <a:picLocks noChangeAspect="1"/>
          </p:cNvPicPr>
          <p:nvPr/>
        </p:nvPicPr>
        <p:blipFill>
          <a:blip r:embed="rId5"/>
          <a:stretch>
            <a:fillRect/>
          </a:stretch>
        </p:blipFill>
        <p:spPr>
          <a:xfrm>
            <a:off x="4256656" y="3400213"/>
            <a:ext cx="4791871" cy="2664183"/>
          </a:xfrm>
          <a:prstGeom prst="rect">
            <a:avLst/>
          </a:prstGeom>
        </p:spPr>
      </p:pic>
    </p:spTree>
    <p:extLst>
      <p:ext uri="{BB962C8B-B14F-4D97-AF65-F5344CB8AC3E}">
        <p14:creationId xmlns:p14="http://schemas.microsoft.com/office/powerpoint/2010/main" val="10721747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2.3 Artificial Intelligence</a:t>
            </a:r>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n-US" dirty="0"/>
              <a:t>Use Case: Urban Risk Detection</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27</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4" name="Imatge 13">
            <a:extLst>
              <a:ext uri="{FF2B5EF4-FFF2-40B4-BE49-F238E27FC236}">
                <a16:creationId xmlns:a16="http://schemas.microsoft.com/office/drawing/2014/main" id="{721FBD7D-0975-85BF-03EC-9239BA846238}"/>
              </a:ext>
            </a:extLst>
          </p:cNvPr>
          <p:cNvPicPr>
            <a:picLocks noChangeAspect="1"/>
          </p:cNvPicPr>
          <p:nvPr/>
        </p:nvPicPr>
        <p:blipFill>
          <a:blip r:embed="rId4"/>
          <a:stretch>
            <a:fillRect/>
          </a:stretch>
        </p:blipFill>
        <p:spPr>
          <a:xfrm>
            <a:off x="1295116" y="1955997"/>
            <a:ext cx="6553768" cy="1810669"/>
          </a:xfrm>
          <a:prstGeom prst="rect">
            <a:avLst/>
          </a:prstGeom>
        </p:spPr>
      </p:pic>
      <p:pic>
        <p:nvPicPr>
          <p:cNvPr id="15" name="Imatge 14">
            <a:extLst>
              <a:ext uri="{FF2B5EF4-FFF2-40B4-BE49-F238E27FC236}">
                <a16:creationId xmlns:a16="http://schemas.microsoft.com/office/drawing/2014/main" id="{5AA9C44D-7E31-6B4D-FCCE-36A91F1D8621}"/>
              </a:ext>
            </a:extLst>
          </p:cNvPr>
          <p:cNvPicPr>
            <a:picLocks noChangeAspect="1"/>
          </p:cNvPicPr>
          <p:nvPr/>
        </p:nvPicPr>
        <p:blipFill>
          <a:blip r:embed="rId5"/>
          <a:stretch>
            <a:fillRect/>
          </a:stretch>
        </p:blipFill>
        <p:spPr>
          <a:xfrm>
            <a:off x="1295116" y="4162270"/>
            <a:ext cx="6553768" cy="1798476"/>
          </a:xfrm>
          <a:prstGeom prst="rect">
            <a:avLst/>
          </a:prstGeom>
        </p:spPr>
      </p:pic>
    </p:spTree>
    <p:extLst>
      <p:ext uri="{BB962C8B-B14F-4D97-AF65-F5344CB8AC3E}">
        <p14:creationId xmlns:p14="http://schemas.microsoft.com/office/powerpoint/2010/main" val="8042452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2.3 Artificial Intelligence</a:t>
            </a:r>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pPr marL="12700">
              <a:lnSpc>
                <a:spcPct val="100000"/>
              </a:lnSpc>
              <a:spcBef>
                <a:spcPts val="1605"/>
              </a:spcBef>
            </a:pPr>
            <a:r>
              <a:rPr lang="en-US" dirty="0"/>
              <a:t>USE CASE: Detection of inter-city risks</a:t>
            </a:r>
            <a:endParaRPr lang="es-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28</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3" name="Imatge 2">
            <a:extLst>
              <a:ext uri="{FF2B5EF4-FFF2-40B4-BE49-F238E27FC236}">
                <a16:creationId xmlns:a16="http://schemas.microsoft.com/office/drawing/2014/main" id="{8AA5557E-705B-C63A-E667-3E6F6C52E9CD}"/>
              </a:ext>
            </a:extLst>
          </p:cNvPr>
          <p:cNvPicPr>
            <a:picLocks noChangeAspect="1"/>
          </p:cNvPicPr>
          <p:nvPr/>
        </p:nvPicPr>
        <p:blipFill>
          <a:blip r:embed="rId4"/>
          <a:stretch>
            <a:fillRect/>
          </a:stretch>
        </p:blipFill>
        <p:spPr>
          <a:xfrm>
            <a:off x="2098186" y="1918152"/>
            <a:ext cx="4914712" cy="2160000"/>
          </a:xfrm>
          <a:prstGeom prst="rect">
            <a:avLst/>
          </a:prstGeom>
        </p:spPr>
      </p:pic>
      <p:pic>
        <p:nvPicPr>
          <p:cNvPr id="10" name="Imatge 9">
            <a:extLst>
              <a:ext uri="{FF2B5EF4-FFF2-40B4-BE49-F238E27FC236}">
                <a16:creationId xmlns:a16="http://schemas.microsoft.com/office/drawing/2014/main" id="{50CD2FD2-41D4-9818-CC6E-8AD8CC869F1B}"/>
              </a:ext>
            </a:extLst>
          </p:cNvPr>
          <p:cNvPicPr>
            <a:picLocks noChangeAspect="1"/>
          </p:cNvPicPr>
          <p:nvPr/>
        </p:nvPicPr>
        <p:blipFill>
          <a:blip r:embed="rId5"/>
          <a:stretch>
            <a:fillRect/>
          </a:stretch>
        </p:blipFill>
        <p:spPr>
          <a:xfrm>
            <a:off x="2026866" y="4078152"/>
            <a:ext cx="4986032" cy="2160000"/>
          </a:xfrm>
          <a:prstGeom prst="rect">
            <a:avLst/>
          </a:prstGeom>
        </p:spPr>
      </p:pic>
    </p:spTree>
    <p:extLst>
      <p:ext uri="{BB962C8B-B14F-4D97-AF65-F5344CB8AC3E}">
        <p14:creationId xmlns:p14="http://schemas.microsoft.com/office/powerpoint/2010/main" val="16555402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2.4 5G y V2X</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8"/>
            <a:ext cx="8201686" cy="3978387"/>
          </a:xfrm>
        </p:spPr>
        <p:txBody>
          <a:bodyPr>
            <a:noAutofit/>
          </a:bodyPr>
          <a:lstStyle/>
          <a:p>
            <a:pPr algn="just"/>
            <a:r>
              <a:rPr lang="es-ES" b="1" dirty="0"/>
              <a:t>DSRC (G5</a:t>
            </a:r>
            <a:r>
              <a:rPr lang="es-ES" dirty="0"/>
              <a:t>)</a:t>
            </a:r>
          </a:p>
          <a:p>
            <a:pPr algn="just"/>
            <a:r>
              <a:rPr lang="en-US" dirty="0"/>
              <a:t>Dedicated Short Range Communications (DSRC) is short to medium range wireless communications designed specifically for automotive use. It provides communications between the vehicle and the infrastructure. This technology works in the 5.9 GHz band and is based on the IEEE 802.11p standard, an extension of the </a:t>
            </a:r>
            <a:r>
              <a:rPr lang="en-US" dirty="0" err="1"/>
              <a:t>WiFi</a:t>
            </a:r>
            <a:r>
              <a:rPr lang="en-US" dirty="0"/>
              <a:t> standard for data exchange in vehicles moving at high speed.</a:t>
            </a:r>
          </a:p>
          <a:p>
            <a:pPr algn="just"/>
            <a:endParaRPr lang="en-US" dirty="0"/>
          </a:p>
          <a:p>
            <a:pPr algn="just"/>
            <a:r>
              <a:rPr lang="en-US" dirty="0"/>
              <a:t>This type of communication offers high data transfer rates, short to medium range (less than 1 km) and low delay. It works with vehicle speeds above 100 km/h.</a:t>
            </a:r>
          </a:p>
          <a:p>
            <a:pPr algn="just"/>
            <a:endParaRPr lang="en-US" dirty="0"/>
          </a:p>
          <a:p>
            <a:pPr algn="just"/>
            <a:r>
              <a:rPr lang="en-US" b="1" dirty="0"/>
              <a:t>The combination of this technology with a GNSS system in a vehicle, completely </a:t>
            </a:r>
            <a:r>
              <a:rPr lang="en-US" b="1" dirty="0" err="1"/>
              <a:t>revolutionises</a:t>
            </a:r>
            <a:r>
              <a:rPr lang="en-US" b="1" dirty="0"/>
              <a:t> the world of traffic data, being able to locate in real time any vehicle or person and know its speed or other parameters that it can provide: emergency braking, airbag activation, occupation...</a:t>
            </a:r>
            <a:endParaRPr lang="es-ES" b="1"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s-ES" dirty="0"/>
              <a:t>V2X (</a:t>
            </a:r>
            <a:r>
              <a:rPr lang="es-ES" dirty="0" err="1"/>
              <a:t>Vehicle</a:t>
            </a:r>
            <a:r>
              <a:rPr lang="es-ES" dirty="0"/>
              <a:t> </a:t>
            </a:r>
            <a:r>
              <a:rPr lang="es-ES" dirty="0" err="1"/>
              <a:t>to</a:t>
            </a:r>
            <a:r>
              <a:rPr lang="es-ES" dirty="0"/>
              <a:t> everything)</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29</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335727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buNone/>
            </a:pPr>
            <a:r>
              <a:rPr lang="en-US" dirty="0"/>
              <a:t>Data collection</a:t>
            </a:r>
          </a:p>
        </p:txBody>
      </p:sp>
      <p:sp>
        <p:nvSpPr>
          <p:cNvPr id="3" name="Contenidor de contingut 2"/>
          <p:cNvSpPr>
            <a:spLocks noGrp="1"/>
          </p:cNvSpPr>
          <p:nvPr>
            <p:ph idx="1"/>
          </p:nvPr>
        </p:nvSpPr>
        <p:spPr/>
        <p:txBody>
          <a:bodyPr/>
          <a:lstStyle/>
          <a:p>
            <a:endParaRPr lang="es-ES"/>
          </a:p>
        </p:txBody>
      </p:sp>
      <p:sp>
        <p:nvSpPr>
          <p:cNvPr id="4" name="Contenidor de text 3"/>
          <p:cNvSpPr>
            <a:spLocks noGrp="1"/>
          </p:cNvSpPr>
          <p:nvPr>
            <p:ph type="body" sz="quarter" idx="13"/>
          </p:nvPr>
        </p:nvSpPr>
        <p:spPr/>
        <p:txBody>
          <a:bodyPr/>
          <a:lstStyle/>
          <a:p>
            <a:endParaRPr lang="es-ES"/>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3</a:t>
            </a:fld>
            <a:endParaRPr lang="ca-ES" noProof="0" dirty="0"/>
          </a:p>
        </p:txBody>
      </p:sp>
      <p:grpSp>
        <p:nvGrpSpPr>
          <p:cNvPr id="6" name="Group 5">
            <a:extLst>
              <a:ext uri="{FF2B5EF4-FFF2-40B4-BE49-F238E27FC236}">
                <a16:creationId xmlns:a16="http://schemas.microsoft.com/office/drawing/2014/main" id="{28856993-B42A-905E-5A8F-0222DAF11C6B}"/>
              </a:ext>
            </a:extLst>
          </p:cNvPr>
          <p:cNvGrpSpPr/>
          <p:nvPr/>
        </p:nvGrpSpPr>
        <p:grpSpPr>
          <a:xfrm>
            <a:off x="308925" y="6400805"/>
            <a:ext cx="5124466" cy="365922"/>
            <a:chOff x="277404" y="6222365"/>
            <a:chExt cx="7557511" cy="539657"/>
          </a:xfrm>
        </p:grpSpPr>
        <p:pic>
          <p:nvPicPr>
            <p:cNvPr id="7" name="image4.png">
              <a:extLst>
                <a:ext uri="{FF2B5EF4-FFF2-40B4-BE49-F238E27FC236}">
                  <a16:creationId xmlns:a16="http://schemas.microsoft.com/office/drawing/2014/main" id="{DE66FA59-0AF9-DBC6-4403-E039B8C66088}"/>
                </a:ext>
              </a:extLst>
            </p:cNvPr>
            <p:cNvPicPr/>
            <p:nvPr/>
          </p:nvPicPr>
          <p:blipFill>
            <a:blip r:embed="rId2"/>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E2AB15F9-FCB5-7A77-8FD3-4B8746B6AD9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3525205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2.4 5G y V2X</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8"/>
            <a:ext cx="8201686" cy="4509370"/>
          </a:xfrm>
        </p:spPr>
        <p:txBody>
          <a:bodyPr>
            <a:noAutofit/>
          </a:bodyPr>
          <a:lstStyle/>
          <a:p>
            <a:pPr algn="just"/>
            <a:r>
              <a:rPr lang="es-ES" b="1" dirty="0"/>
              <a:t>C-V2X (5G)</a:t>
            </a:r>
          </a:p>
          <a:p>
            <a:pPr algn="just"/>
            <a:r>
              <a:rPr lang="en-US" dirty="0"/>
              <a:t>Many car manufacturers are incorporating C-V2X connectivity into their vehicles because it has several advantages over DSRC for vehicle-to-vehicle communications, with other manufacturers opting for hybrid interfaces (5G and DSRC) that converge on a single V2x stack.</a:t>
            </a:r>
          </a:p>
          <a:p>
            <a:pPr algn="just"/>
            <a:endParaRPr lang="en-US" dirty="0"/>
          </a:p>
          <a:p>
            <a:pPr algn="just"/>
            <a:r>
              <a:rPr lang="en-US" dirty="0"/>
              <a:t>The main advantages of C-V2X are:</a:t>
            </a:r>
          </a:p>
          <a:p>
            <a:pPr marL="742950" lvl="1" indent="-285750" algn="just">
              <a:buFont typeface="Arial" panose="020B0604020202020204" pitchFamily="34" charset="0"/>
              <a:buChar char="•"/>
            </a:pPr>
            <a:r>
              <a:rPr lang="en-US" dirty="0"/>
              <a:t>Providing proven levels of security, range, latency and reliability that far exceed the capabilities of DSRC.</a:t>
            </a:r>
          </a:p>
          <a:p>
            <a:pPr marL="742950" lvl="1" indent="-285750" algn="just">
              <a:buFont typeface="Arial" panose="020B0604020202020204" pitchFamily="34" charset="0"/>
              <a:buChar char="•"/>
            </a:pPr>
            <a:r>
              <a:rPr lang="en-US" dirty="0"/>
              <a:t>Leverage the wide coverage of secure and well-established LTE networks, reducing the amount of roadside infrastructure that needs to be installed in both urban and rural areas.</a:t>
            </a:r>
          </a:p>
          <a:p>
            <a:pPr marL="742950" lvl="1" indent="-285750" algn="just">
              <a:buFont typeface="Arial" panose="020B0604020202020204" pitchFamily="34" charset="0"/>
              <a:buChar char="•"/>
            </a:pPr>
            <a:r>
              <a:rPr lang="en-US" dirty="0"/>
              <a:t>Enable highly reliable, real-time communication at high speeds and in high-density traffic.</a:t>
            </a:r>
          </a:p>
          <a:p>
            <a:pPr marL="742950" lvl="1" indent="-285750" algn="just">
              <a:buFont typeface="Arial" panose="020B0604020202020204" pitchFamily="34" charset="0"/>
              <a:buChar char="•"/>
            </a:pPr>
            <a:r>
              <a:rPr lang="en-US" dirty="0"/>
              <a:t>Support short- and long-range transmissions between vehicles and roadside infrastructure.</a:t>
            </a:r>
          </a:p>
          <a:p>
            <a:pPr marL="742950" lvl="1" indent="-285750" algn="just">
              <a:buFont typeface="Arial" panose="020B0604020202020204" pitchFamily="34" charset="0"/>
              <a:buChar char="•"/>
            </a:pPr>
            <a:r>
              <a:rPr lang="en-US" dirty="0"/>
              <a:t>Leverage 5G networks to support autonomous driving, in addition to 4G compatibility.</a:t>
            </a:r>
          </a:p>
          <a:p>
            <a:pPr marL="742950" lvl="1" indent="-285750" algn="just">
              <a:buFont typeface="Arial" panose="020B0604020202020204" pitchFamily="34" charset="0"/>
              <a:buChar char="•"/>
            </a:pPr>
            <a:r>
              <a:rPr lang="en-US" dirty="0"/>
              <a:t>Leverage the robust security built into cellular networks.</a:t>
            </a:r>
            <a:endParaRPr lang="es-ES"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s-ES" dirty="0"/>
              <a:t>V2X (</a:t>
            </a:r>
            <a:r>
              <a:rPr lang="es-ES" dirty="0" err="1"/>
              <a:t>Vehicle</a:t>
            </a:r>
            <a:r>
              <a:rPr lang="es-ES" dirty="0"/>
              <a:t> </a:t>
            </a:r>
            <a:r>
              <a:rPr lang="es-ES" dirty="0" err="1"/>
              <a:t>to</a:t>
            </a:r>
            <a:r>
              <a:rPr lang="es-ES" dirty="0"/>
              <a:t> everything)</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30</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40876621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2.4 5G y V2X</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8"/>
            <a:ext cx="8201686" cy="914968"/>
          </a:xfrm>
        </p:spPr>
        <p:txBody>
          <a:bodyPr>
            <a:noAutofit/>
          </a:bodyPr>
          <a:lstStyle/>
          <a:p>
            <a:pPr algn="just"/>
            <a:r>
              <a:rPr lang="es-ES" b="1" dirty="0"/>
              <a:t>Types </a:t>
            </a:r>
            <a:r>
              <a:rPr lang="es-ES" b="1" dirty="0" err="1"/>
              <a:t>of</a:t>
            </a:r>
            <a:r>
              <a:rPr lang="es-ES" b="1" dirty="0"/>
              <a:t> </a:t>
            </a:r>
            <a:r>
              <a:rPr lang="es-ES" b="1" dirty="0" err="1"/>
              <a:t>communication</a:t>
            </a:r>
            <a:endParaRPr lang="es-ES" b="1"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s-ES" dirty="0"/>
              <a:t>V2X (</a:t>
            </a:r>
            <a:r>
              <a:rPr lang="es-ES" dirty="0" err="1"/>
              <a:t>Vehicle</a:t>
            </a:r>
            <a:r>
              <a:rPr lang="es-ES" dirty="0"/>
              <a:t> </a:t>
            </a:r>
            <a:r>
              <a:rPr lang="es-ES" dirty="0" err="1"/>
              <a:t>to</a:t>
            </a:r>
            <a:r>
              <a:rPr lang="es-ES" dirty="0"/>
              <a:t> everything)</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31</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0" name="Imatge 9">
            <a:extLst>
              <a:ext uri="{FF2B5EF4-FFF2-40B4-BE49-F238E27FC236}">
                <a16:creationId xmlns:a16="http://schemas.microsoft.com/office/drawing/2014/main" id="{DA31E178-4779-04FC-AE4A-7141701BC4D9}"/>
              </a:ext>
            </a:extLst>
          </p:cNvPr>
          <p:cNvPicPr>
            <a:picLocks noChangeAspect="1"/>
          </p:cNvPicPr>
          <p:nvPr/>
        </p:nvPicPr>
        <p:blipFill>
          <a:blip r:embed="rId4"/>
          <a:stretch>
            <a:fillRect/>
          </a:stretch>
        </p:blipFill>
        <p:spPr>
          <a:xfrm>
            <a:off x="1039364" y="2131456"/>
            <a:ext cx="7102456" cy="4224894"/>
          </a:xfrm>
          <a:prstGeom prst="rect">
            <a:avLst/>
          </a:prstGeom>
        </p:spPr>
      </p:pic>
    </p:spTree>
    <p:extLst>
      <p:ext uri="{BB962C8B-B14F-4D97-AF65-F5344CB8AC3E}">
        <p14:creationId xmlns:p14="http://schemas.microsoft.com/office/powerpoint/2010/main" val="32077265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2.4 5G y V2X</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8"/>
            <a:ext cx="8201686" cy="4509370"/>
          </a:xfrm>
        </p:spPr>
        <p:txBody>
          <a:bodyPr>
            <a:noAutofit/>
          </a:bodyPr>
          <a:lstStyle/>
          <a:p>
            <a:pPr algn="just"/>
            <a:r>
              <a:rPr lang="en-US" b="1" dirty="0"/>
              <a:t>MOST COMMON USE CASES ½</a:t>
            </a:r>
          </a:p>
          <a:p>
            <a:pPr algn="just"/>
            <a:r>
              <a:rPr lang="en-US" b="1" dirty="0"/>
              <a:t>Collision avoidance: </a:t>
            </a:r>
            <a:r>
              <a:rPr lang="en-US" dirty="0"/>
              <a:t>Each vehicle on the road could use C-V2X to transmit its identity position, speed and direction. An on-board computer could combine this data with data from other vehicles to build its own real-time map of the immediate environment and alert the driver to any potential collisions.</a:t>
            </a:r>
          </a:p>
          <a:p>
            <a:pPr algn="just"/>
            <a:r>
              <a:rPr lang="en-US" b="1" dirty="0"/>
              <a:t>Platooning: </a:t>
            </a:r>
            <a:r>
              <a:rPr lang="en-US" dirty="0"/>
              <a:t>The formation of a convoy in which vehicles are much closer together than can be safely achieved with human drivers, making better use of road space, saving fuel and making freight transport more efficient.</a:t>
            </a:r>
          </a:p>
          <a:p>
            <a:pPr algn="just"/>
            <a:r>
              <a:rPr lang="en-US" b="1" dirty="0"/>
              <a:t>Cooperative driving: </a:t>
            </a:r>
            <a:r>
              <a:rPr lang="en-US" dirty="0"/>
              <a:t>By sharing sensor data, vehicles can use C-V2X to work together and </a:t>
            </a:r>
            <a:r>
              <a:rPr lang="en-US" dirty="0" err="1"/>
              <a:t>minimise</a:t>
            </a:r>
            <a:r>
              <a:rPr lang="en-US" dirty="0"/>
              <a:t> disruptions caused by lane changes and sudden braking.</a:t>
            </a:r>
          </a:p>
          <a:p>
            <a:pPr algn="just"/>
            <a:r>
              <a:rPr lang="en-US" b="1" dirty="0"/>
              <a:t>Queue warning: </a:t>
            </a:r>
            <a:r>
              <a:rPr lang="en-US" dirty="0"/>
              <a:t>Road infrastructure can use C-V2X to warn vehicles of queues or road works, so they can slow down smoothly and avoid harsh braking.</a:t>
            </a:r>
          </a:p>
          <a:p>
            <a:pPr algn="just"/>
            <a:r>
              <a:rPr lang="en-US" b="1" dirty="0"/>
              <a:t>Emergency services support: </a:t>
            </a:r>
            <a:r>
              <a:rPr lang="en-US" dirty="0"/>
              <a:t>C-V2X can be used to warn road users of emergencies heading towards an incident.</a:t>
            </a:r>
          </a:p>
          <a:p>
            <a:pPr algn="just"/>
            <a:r>
              <a:rPr lang="en-US" b="1" dirty="0"/>
              <a:t>Hazard warning: </a:t>
            </a:r>
            <a:r>
              <a:rPr lang="en-US" dirty="0"/>
              <a:t>C-V2X can be used to expand a vehicle's electronic horizon so that it can detect hazards in a blind corner, obscured by fog or other obstacles, such as tall vehicles or undulations in the landscape.</a:t>
            </a:r>
            <a:endParaRPr lang="es-ES"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s-ES" dirty="0"/>
              <a:t>V2X (</a:t>
            </a:r>
            <a:r>
              <a:rPr lang="es-ES" dirty="0" err="1"/>
              <a:t>Vehicle</a:t>
            </a:r>
            <a:r>
              <a:rPr lang="es-ES" dirty="0"/>
              <a:t> </a:t>
            </a:r>
            <a:r>
              <a:rPr lang="es-ES" dirty="0" err="1"/>
              <a:t>to</a:t>
            </a:r>
            <a:r>
              <a:rPr lang="es-ES" dirty="0"/>
              <a:t> everything)</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32</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14705818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2.4 5G y V2X</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8"/>
            <a:ext cx="8201686" cy="2279942"/>
          </a:xfrm>
        </p:spPr>
        <p:txBody>
          <a:bodyPr>
            <a:noAutofit/>
          </a:bodyPr>
          <a:lstStyle/>
          <a:p>
            <a:pPr algn="just"/>
            <a:r>
              <a:rPr lang="en-US" b="1" dirty="0"/>
              <a:t>MOST COMMON USE CASES 2/2</a:t>
            </a:r>
          </a:p>
          <a:p>
            <a:pPr algn="just"/>
            <a:r>
              <a:rPr lang="en-US" b="1" dirty="0"/>
              <a:t>Increasingly autonomous driving: </a:t>
            </a:r>
            <a:r>
              <a:rPr lang="en-US" dirty="0"/>
              <a:t>Together with other sensors and communication systems, C-V2X will play an important role in making vehicles increasingly autonomous.</a:t>
            </a:r>
          </a:p>
          <a:p>
            <a:pPr algn="just"/>
            <a:r>
              <a:rPr lang="en-US" b="1" dirty="0"/>
              <a:t>Road toll collection: </a:t>
            </a:r>
            <a:r>
              <a:rPr lang="en-US" dirty="0"/>
              <a:t>designed to reduce congestion and the impact of </a:t>
            </a:r>
            <a:r>
              <a:rPr lang="en-US" dirty="0" err="1"/>
              <a:t>motorised</a:t>
            </a:r>
            <a:r>
              <a:rPr lang="en-US" dirty="0"/>
              <a:t> transport on the environment by reducing emissions.</a:t>
            </a:r>
          </a:p>
          <a:p>
            <a:pPr algn="just"/>
            <a:r>
              <a:rPr lang="en-US" b="1" dirty="0"/>
              <a:t>Avoiding vulnerable road users: </a:t>
            </a:r>
            <a:r>
              <a:rPr lang="en-US" dirty="0"/>
              <a:t>by detecting the smartphones of pedestrians and cyclists, C-V2X will help vehicles avoid collision with other road users.</a:t>
            </a:r>
            <a:endParaRPr lang="es-ES"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s-ES" dirty="0"/>
              <a:t>V2X (</a:t>
            </a:r>
            <a:r>
              <a:rPr lang="es-ES" dirty="0" err="1"/>
              <a:t>Vehicle</a:t>
            </a:r>
            <a:r>
              <a:rPr lang="es-ES" dirty="0"/>
              <a:t> </a:t>
            </a:r>
            <a:r>
              <a:rPr lang="es-ES" dirty="0" err="1"/>
              <a:t>to</a:t>
            </a:r>
            <a:r>
              <a:rPr lang="es-ES" dirty="0"/>
              <a:t> everything)</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33</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0" name="Imatge 9">
            <a:extLst>
              <a:ext uri="{FF2B5EF4-FFF2-40B4-BE49-F238E27FC236}">
                <a16:creationId xmlns:a16="http://schemas.microsoft.com/office/drawing/2014/main" id="{FC8A15CC-4B3F-4839-CF9C-57C0C3DCF43A}"/>
              </a:ext>
            </a:extLst>
          </p:cNvPr>
          <p:cNvPicPr>
            <a:picLocks noChangeAspect="1"/>
          </p:cNvPicPr>
          <p:nvPr/>
        </p:nvPicPr>
        <p:blipFill>
          <a:blip r:embed="rId4"/>
          <a:stretch>
            <a:fillRect/>
          </a:stretch>
        </p:blipFill>
        <p:spPr>
          <a:xfrm>
            <a:off x="5019006" y="3919768"/>
            <a:ext cx="2816596" cy="2145978"/>
          </a:xfrm>
          <a:prstGeom prst="rect">
            <a:avLst/>
          </a:prstGeom>
        </p:spPr>
      </p:pic>
      <p:sp>
        <p:nvSpPr>
          <p:cNvPr id="11" name="object 9">
            <a:extLst>
              <a:ext uri="{FF2B5EF4-FFF2-40B4-BE49-F238E27FC236}">
                <a16:creationId xmlns:a16="http://schemas.microsoft.com/office/drawing/2014/main" id="{BA5E806B-D7C9-0C1C-B86D-EBBBDBC5BA05}"/>
              </a:ext>
            </a:extLst>
          </p:cNvPr>
          <p:cNvSpPr txBox="1"/>
          <p:nvPr/>
        </p:nvSpPr>
        <p:spPr>
          <a:xfrm>
            <a:off x="1051983" y="4676625"/>
            <a:ext cx="2840355" cy="660437"/>
          </a:xfrm>
          <a:prstGeom prst="rect">
            <a:avLst/>
          </a:prstGeom>
        </p:spPr>
        <p:txBody>
          <a:bodyPr vert="horz" wrap="square" lIns="0" tIns="166370" rIns="0" bIns="0" rtlCol="0">
            <a:spAutoFit/>
          </a:bodyPr>
          <a:lstStyle/>
          <a:p>
            <a:pPr marL="12700">
              <a:lnSpc>
                <a:spcPct val="100000"/>
              </a:lnSpc>
              <a:spcBef>
                <a:spcPts val="1310"/>
              </a:spcBef>
            </a:pPr>
            <a:r>
              <a:rPr lang="ca-ES" sz="1600" spc="-5" dirty="0" err="1">
                <a:latin typeface="Source Sans Pro" panose="020B0503030403020204" pitchFamily="34" charset="0"/>
                <a:ea typeface="Source Sans Pro" panose="020B0503030403020204" pitchFamily="34" charset="0"/>
                <a:cs typeface="Calibri"/>
              </a:rPr>
              <a:t>Use</a:t>
            </a:r>
            <a:r>
              <a:rPr lang="ca-ES" sz="1600" spc="-5" dirty="0">
                <a:latin typeface="Source Sans Pro" panose="020B0503030403020204" pitchFamily="34" charset="0"/>
                <a:ea typeface="Source Sans Pro" panose="020B0503030403020204" pitchFamily="34" charset="0"/>
                <a:cs typeface="Calibri"/>
              </a:rPr>
              <a:t> cases, 5G Barcelona: </a:t>
            </a:r>
            <a:r>
              <a:rPr sz="1600" u="heavy" spc="-10" dirty="0">
                <a:solidFill>
                  <a:srgbClr val="0462C1"/>
                </a:solidFill>
                <a:uFill>
                  <a:solidFill>
                    <a:srgbClr val="0462C1"/>
                  </a:solidFill>
                </a:uFill>
                <a:latin typeface="Source Sans Pro" panose="020B0503030403020204" pitchFamily="34" charset="0"/>
                <a:ea typeface="Source Sans Pro" panose="020B0503030403020204" pitchFamily="34" charset="0"/>
                <a:cs typeface="Calibri"/>
                <a:hlinkClick r:id="rId5"/>
              </a:rPr>
              <a:t>https://youtu.be/-1QfPYn2g_c</a:t>
            </a:r>
            <a:endParaRPr sz="1600" dirty="0">
              <a:latin typeface="Source Sans Pro" panose="020B0503030403020204" pitchFamily="34" charset="0"/>
              <a:ea typeface="Source Sans Pro" panose="020B0503030403020204" pitchFamily="34" charset="0"/>
              <a:cs typeface="Calibri"/>
            </a:endParaRPr>
          </a:p>
        </p:txBody>
      </p:sp>
    </p:spTree>
    <p:extLst>
      <p:ext uri="{BB962C8B-B14F-4D97-AF65-F5344CB8AC3E}">
        <p14:creationId xmlns:p14="http://schemas.microsoft.com/office/powerpoint/2010/main" val="34147759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2.4 5G y V2X</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8"/>
            <a:ext cx="8201686" cy="510086"/>
          </a:xfrm>
        </p:spPr>
        <p:txBody>
          <a:bodyPr>
            <a:noAutofit/>
          </a:bodyPr>
          <a:lstStyle/>
          <a:p>
            <a:pPr algn="just"/>
            <a:r>
              <a:rPr lang="es-ES" b="1" dirty="0"/>
              <a:t>A </a:t>
            </a:r>
            <a:r>
              <a:rPr lang="es-ES" b="1" dirty="0" err="1"/>
              <a:t>reality</a:t>
            </a:r>
            <a:endParaRPr lang="es-ES" b="1" dirty="0"/>
          </a:p>
          <a:p>
            <a:pPr algn="just"/>
            <a:endParaRPr lang="es-ES"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s-ES" dirty="0"/>
              <a:t>V2X (</a:t>
            </a:r>
            <a:r>
              <a:rPr lang="es-ES" dirty="0" err="1"/>
              <a:t>Vehicle</a:t>
            </a:r>
            <a:r>
              <a:rPr lang="es-ES" dirty="0"/>
              <a:t> </a:t>
            </a:r>
            <a:r>
              <a:rPr lang="es-ES" dirty="0" err="1"/>
              <a:t>to</a:t>
            </a:r>
            <a:r>
              <a:rPr lang="es-ES" dirty="0"/>
              <a:t> everything)</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34</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2" name="Imatge 11">
            <a:extLst>
              <a:ext uri="{FF2B5EF4-FFF2-40B4-BE49-F238E27FC236}">
                <a16:creationId xmlns:a16="http://schemas.microsoft.com/office/drawing/2014/main" id="{EDDAE2D4-8261-3A25-C69C-8A228D530C1C}"/>
              </a:ext>
            </a:extLst>
          </p:cNvPr>
          <p:cNvPicPr>
            <a:picLocks noChangeAspect="1"/>
          </p:cNvPicPr>
          <p:nvPr/>
        </p:nvPicPr>
        <p:blipFill>
          <a:blip r:embed="rId4"/>
          <a:stretch>
            <a:fillRect/>
          </a:stretch>
        </p:blipFill>
        <p:spPr>
          <a:xfrm>
            <a:off x="4494907" y="3878422"/>
            <a:ext cx="3993367" cy="2160000"/>
          </a:xfrm>
          <a:prstGeom prst="rect">
            <a:avLst/>
          </a:prstGeom>
        </p:spPr>
      </p:pic>
      <p:sp>
        <p:nvSpPr>
          <p:cNvPr id="14" name="object 10">
            <a:extLst>
              <a:ext uri="{FF2B5EF4-FFF2-40B4-BE49-F238E27FC236}">
                <a16:creationId xmlns:a16="http://schemas.microsoft.com/office/drawing/2014/main" id="{60041B6F-0F84-D05A-F503-25FE27968E31}"/>
              </a:ext>
            </a:extLst>
          </p:cNvPr>
          <p:cNvSpPr txBox="1"/>
          <p:nvPr/>
        </p:nvSpPr>
        <p:spPr>
          <a:xfrm>
            <a:off x="454699" y="5718646"/>
            <a:ext cx="3872097" cy="228268"/>
          </a:xfrm>
          <a:prstGeom prst="rect">
            <a:avLst/>
          </a:prstGeom>
        </p:spPr>
        <p:txBody>
          <a:bodyPr vert="horz" wrap="square" lIns="0" tIns="12700" rIns="0" bIns="0" rtlCol="0">
            <a:spAutoFit/>
          </a:bodyPr>
          <a:lstStyle/>
          <a:p>
            <a:pPr marL="12700">
              <a:lnSpc>
                <a:spcPct val="100000"/>
              </a:lnSpc>
              <a:spcBef>
                <a:spcPts val="100"/>
              </a:spcBef>
            </a:pPr>
            <a:r>
              <a:rPr sz="1400" u="heavy" spc="-10" dirty="0">
                <a:solidFill>
                  <a:srgbClr val="0462C1"/>
                </a:solidFill>
                <a:uFill>
                  <a:solidFill>
                    <a:srgbClr val="0462C1"/>
                  </a:solidFill>
                </a:uFill>
                <a:latin typeface="Source Sans Pro" panose="020B0503030403020204" pitchFamily="34" charset="0"/>
                <a:ea typeface="Source Sans Pro" panose="020B0503030403020204" pitchFamily="34" charset="0"/>
                <a:cs typeface="Calibri"/>
                <a:hlinkClick r:id="rId5"/>
              </a:rPr>
              <a:t>https://www.youtube.com/embed/Dvtm-QRAXXk</a:t>
            </a:r>
            <a:endParaRPr sz="1400" dirty="0">
              <a:latin typeface="Source Sans Pro" panose="020B0503030403020204" pitchFamily="34" charset="0"/>
              <a:ea typeface="Source Sans Pro" panose="020B0503030403020204" pitchFamily="34" charset="0"/>
              <a:cs typeface="Calibri"/>
            </a:endParaRPr>
          </a:p>
        </p:txBody>
      </p:sp>
      <p:pic>
        <p:nvPicPr>
          <p:cNvPr id="15" name="Imatge 14">
            <a:extLst>
              <a:ext uri="{FF2B5EF4-FFF2-40B4-BE49-F238E27FC236}">
                <a16:creationId xmlns:a16="http://schemas.microsoft.com/office/drawing/2014/main" id="{AD58A47C-5A58-03E4-031B-95213D326E08}"/>
              </a:ext>
            </a:extLst>
          </p:cNvPr>
          <p:cNvPicPr>
            <a:picLocks noChangeAspect="1"/>
          </p:cNvPicPr>
          <p:nvPr/>
        </p:nvPicPr>
        <p:blipFill>
          <a:blip r:embed="rId6"/>
          <a:stretch>
            <a:fillRect/>
          </a:stretch>
        </p:blipFill>
        <p:spPr>
          <a:xfrm>
            <a:off x="454699" y="2356278"/>
            <a:ext cx="8280000" cy="1289135"/>
          </a:xfrm>
          <a:prstGeom prst="rect">
            <a:avLst/>
          </a:prstGeom>
        </p:spPr>
      </p:pic>
    </p:spTree>
    <p:extLst>
      <p:ext uri="{BB962C8B-B14F-4D97-AF65-F5344CB8AC3E}">
        <p14:creationId xmlns:p14="http://schemas.microsoft.com/office/powerpoint/2010/main" val="15199712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2.5 Mobile phone</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7"/>
            <a:ext cx="8201686" cy="1802863"/>
          </a:xfrm>
        </p:spPr>
        <p:txBody>
          <a:bodyPr>
            <a:noAutofit/>
          </a:bodyPr>
          <a:lstStyle/>
          <a:p>
            <a:pPr algn="just"/>
            <a:r>
              <a:rPr lang="en-US" dirty="0"/>
              <a:t>There are three main sources of data from mobile telephony:</a:t>
            </a:r>
          </a:p>
          <a:p>
            <a:pPr marL="742950" lvl="1" indent="-285750" algn="just">
              <a:buFont typeface="Arial" panose="020B0604020202020204" pitchFamily="34" charset="0"/>
              <a:buChar char="•"/>
            </a:pPr>
            <a:r>
              <a:rPr lang="en-US" dirty="0"/>
              <a:t>Call Detail Records (CDRs)</a:t>
            </a:r>
          </a:p>
          <a:p>
            <a:pPr marL="742950" lvl="1" indent="-285750" algn="just">
              <a:buFont typeface="Arial" panose="020B0604020202020204" pitchFamily="34" charset="0"/>
              <a:buChar char="•"/>
            </a:pPr>
            <a:r>
              <a:rPr lang="en-US" dirty="0"/>
              <a:t>NETWORK</a:t>
            </a:r>
          </a:p>
          <a:p>
            <a:pPr marL="742950" lvl="1" indent="-285750" algn="just">
              <a:buFont typeface="Arial" panose="020B0604020202020204" pitchFamily="34" charset="0"/>
              <a:buChar char="•"/>
            </a:pPr>
            <a:r>
              <a:rPr lang="en-US" dirty="0"/>
              <a:t>Customers</a:t>
            </a:r>
            <a:endParaRPr lang="es-ES" b="1" dirty="0"/>
          </a:p>
          <a:p>
            <a:pPr algn="just"/>
            <a:endParaRPr lang="es-ES" b="1" dirty="0"/>
          </a:p>
          <a:p>
            <a:pPr algn="just"/>
            <a:endParaRPr lang="es-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35</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8" name="Imatge 17">
            <a:extLst>
              <a:ext uri="{FF2B5EF4-FFF2-40B4-BE49-F238E27FC236}">
                <a16:creationId xmlns:a16="http://schemas.microsoft.com/office/drawing/2014/main" id="{655385D8-42FA-5A60-B71F-23EF9DA7E24A}"/>
              </a:ext>
            </a:extLst>
          </p:cNvPr>
          <p:cNvPicPr>
            <a:picLocks noChangeAspect="1"/>
          </p:cNvPicPr>
          <p:nvPr/>
        </p:nvPicPr>
        <p:blipFill>
          <a:blip r:embed="rId4"/>
          <a:stretch>
            <a:fillRect/>
          </a:stretch>
        </p:blipFill>
        <p:spPr>
          <a:xfrm>
            <a:off x="1691390" y="3163695"/>
            <a:ext cx="5761219" cy="2969009"/>
          </a:xfrm>
          <a:prstGeom prst="rect">
            <a:avLst/>
          </a:prstGeom>
        </p:spPr>
      </p:pic>
    </p:spTree>
    <p:extLst>
      <p:ext uri="{BB962C8B-B14F-4D97-AF65-F5344CB8AC3E}">
        <p14:creationId xmlns:p14="http://schemas.microsoft.com/office/powerpoint/2010/main" val="1533627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2.5 Mobile phone</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7"/>
            <a:ext cx="8201686" cy="5911037"/>
          </a:xfrm>
        </p:spPr>
        <p:txBody>
          <a:bodyPr>
            <a:noAutofit/>
          </a:bodyPr>
          <a:lstStyle/>
          <a:p>
            <a:pPr algn="just"/>
            <a:r>
              <a:rPr lang="en-US" dirty="0"/>
              <a:t>CDRs are the main </a:t>
            </a:r>
            <a:r>
              <a:rPr lang="en-US" b="1" dirty="0"/>
              <a:t>source of information</a:t>
            </a:r>
            <a:r>
              <a:rPr lang="en-US" dirty="0"/>
              <a:t>, and contain information on the activity of the provider's customers, after going through an </a:t>
            </a:r>
            <a:r>
              <a:rPr lang="en-US" b="1" dirty="0" err="1"/>
              <a:t>anonymisation</a:t>
            </a:r>
            <a:r>
              <a:rPr lang="en-US" b="1" dirty="0"/>
              <a:t> process</a:t>
            </a:r>
            <a:r>
              <a:rPr lang="en-US" dirty="0"/>
              <a:t>.</a:t>
            </a:r>
          </a:p>
          <a:p>
            <a:pPr algn="just"/>
            <a:endParaRPr lang="en-US" dirty="0"/>
          </a:p>
          <a:p>
            <a:pPr algn="just"/>
            <a:r>
              <a:rPr lang="en-US" dirty="0"/>
              <a:t>CDRs include </a:t>
            </a:r>
            <a:r>
              <a:rPr lang="en-US" b="1" dirty="0"/>
              <a:t>all actions </a:t>
            </a:r>
            <a:r>
              <a:rPr lang="en-US" dirty="0"/>
              <a:t>performed on the mobile network; either from mobile devices or other equipment. The actions recorded are mainly </a:t>
            </a:r>
            <a:r>
              <a:rPr lang="en-US" b="1" dirty="0"/>
              <a:t>calls, text messages and, above all, internet connections.</a:t>
            </a:r>
          </a:p>
          <a:p>
            <a:pPr algn="just"/>
            <a:endParaRPr lang="en-US" dirty="0"/>
          </a:p>
          <a:p>
            <a:pPr algn="just"/>
            <a:r>
              <a:rPr lang="en-US" dirty="0"/>
              <a:t>There are different types of actions for network users. Specifically, information is recorded for three different types of activity performed:</a:t>
            </a:r>
          </a:p>
          <a:p>
            <a:pPr marL="742950" lvl="1" indent="-285750" algn="just">
              <a:buFont typeface="Arial" panose="020B0604020202020204" pitchFamily="34" charset="0"/>
              <a:buChar char="•"/>
            </a:pPr>
            <a:r>
              <a:rPr lang="en-US" dirty="0"/>
              <a:t>incoming calls and SMS</a:t>
            </a:r>
          </a:p>
          <a:p>
            <a:pPr marL="742950" lvl="1" indent="-285750" algn="just">
              <a:buFont typeface="Arial" panose="020B0604020202020204" pitchFamily="34" charset="0"/>
              <a:buChar char="•"/>
            </a:pPr>
            <a:r>
              <a:rPr lang="en-US" dirty="0"/>
              <a:t>outgoing calls and SMS</a:t>
            </a:r>
          </a:p>
          <a:p>
            <a:pPr marL="742950" lvl="1" indent="-285750" algn="just">
              <a:buFont typeface="Arial" panose="020B0604020202020204" pitchFamily="34" charset="0"/>
              <a:buChar char="•"/>
            </a:pPr>
            <a:r>
              <a:rPr lang="en-US" dirty="0"/>
              <a:t>data connection initiations</a:t>
            </a:r>
            <a:endParaRPr lang="es-ES" dirty="0"/>
          </a:p>
          <a:p>
            <a:pPr algn="just"/>
            <a:endParaRPr lang="es-ES" dirty="0"/>
          </a:p>
          <a:p>
            <a:pPr algn="just"/>
            <a:endParaRPr lang="es-ES" dirty="0"/>
          </a:p>
          <a:p>
            <a:pPr algn="just"/>
            <a:endParaRPr lang="es-ES"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p:txBody>
          <a:bodyPr/>
          <a:lstStyle/>
          <a:p>
            <a:r>
              <a:rPr lang="es-ES" dirty="0" err="1"/>
              <a:t>Call</a:t>
            </a:r>
            <a:r>
              <a:rPr lang="es-ES" dirty="0"/>
              <a:t> </a:t>
            </a:r>
            <a:r>
              <a:rPr lang="es-ES" dirty="0" err="1"/>
              <a:t>Detail</a:t>
            </a:r>
            <a:r>
              <a:rPr lang="es-ES" dirty="0"/>
              <a:t> </a:t>
            </a:r>
            <a:r>
              <a:rPr lang="es-ES" dirty="0" err="1"/>
              <a:t>Records</a:t>
            </a:r>
            <a:r>
              <a:rPr lang="es-ES" dirty="0"/>
              <a:t> (</a:t>
            </a:r>
            <a:r>
              <a:rPr lang="es-ES" dirty="0" err="1"/>
              <a:t>CDRs</a:t>
            </a:r>
            <a:r>
              <a:rPr lang="es-ES" dirty="0"/>
              <a:t>)</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36</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26154972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2.5 Mobile phone</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8"/>
            <a:ext cx="8201686" cy="5659246"/>
          </a:xfrm>
        </p:spPr>
        <p:txBody>
          <a:bodyPr>
            <a:noAutofit/>
          </a:bodyPr>
          <a:lstStyle/>
          <a:p>
            <a:pPr algn="just"/>
            <a:r>
              <a:rPr lang="en-US" dirty="0"/>
              <a:t>Information on the technology that the antennas provide to customers - GSM, UMTS, LTE -, geographic information on their location as well as the position of the operator's network antennas in force during the data period </a:t>
            </a:r>
            <a:r>
              <a:rPr lang="en-US" dirty="0" err="1"/>
              <a:t>analysed</a:t>
            </a:r>
            <a:r>
              <a:rPr lang="en-US" dirty="0"/>
              <a:t> - region, province, municipality and locality, address and postcode.</a:t>
            </a:r>
          </a:p>
          <a:p>
            <a:pPr algn="just"/>
            <a:endParaRPr lang="en-US" dirty="0"/>
          </a:p>
          <a:p>
            <a:pPr algn="just"/>
            <a:r>
              <a:rPr lang="en-US" dirty="0"/>
              <a:t>This source is particularly important as it represents the locational component to which the CDRs are associated. The more granularity provided by the network information, i.e. antennas, the better.</a:t>
            </a:r>
            <a:endParaRPr lang="es-ES" dirty="0"/>
          </a:p>
          <a:p>
            <a:pPr algn="just"/>
            <a:endParaRPr lang="es-ES" b="1" dirty="0"/>
          </a:p>
          <a:p>
            <a:pPr algn="just"/>
            <a:r>
              <a:rPr lang="es-ES" b="1" dirty="0" err="1"/>
              <a:t>Clients</a:t>
            </a:r>
            <a:endParaRPr lang="ca-ES" b="1" dirty="0"/>
          </a:p>
          <a:p>
            <a:pPr algn="just"/>
            <a:endParaRPr lang="es-ES" dirty="0"/>
          </a:p>
          <a:p>
            <a:pPr algn="just"/>
            <a:r>
              <a:rPr lang="en-US" dirty="0"/>
              <a:t>This group of files contains basic information on customers, showing their </a:t>
            </a:r>
            <a:r>
              <a:rPr lang="en-US" dirty="0" err="1"/>
              <a:t>anonymised</a:t>
            </a:r>
            <a:r>
              <a:rPr lang="en-US" dirty="0"/>
              <a:t> identifier, gender, age, average bill amount, contracted tariff and the postal code of the billing address associated with each user.</a:t>
            </a:r>
            <a:endParaRPr lang="es-ES" dirty="0"/>
          </a:p>
          <a:p>
            <a:pPr algn="just"/>
            <a:endParaRPr lang="es-ES" dirty="0"/>
          </a:p>
          <a:p>
            <a:pPr algn="just"/>
            <a:endParaRPr lang="es-ES" dirty="0"/>
          </a:p>
          <a:p>
            <a:pPr algn="just"/>
            <a:endParaRPr lang="es-ES" dirty="0"/>
          </a:p>
        </p:txBody>
      </p:sp>
      <p:sp>
        <p:nvSpPr>
          <p:cNvPr id="5" name="Contenidor de text 4">
            <a:extLst>
              <a:ext uri="{FF2B5EF4-FFF2-40B4-BE49-F238E27FC236}">
                <a16:creationId xmlns:a16="http://schemas.microsoft.com/office/drawing/2014/main" id="{366B3B6A-4052-3E40-DBC0-9D0DD2815B64}"/>
              </a:ext>
            </a:extLst>
          </p:cNvPr>
          <p:cNvSpPr>
            <a:spLocks noGrp="1"/>
          </p:cNvSpPr>
          <p:nvPr>
            <p:ph type="body" sz="quarter" idx="13"/>
          </p:nvPr>
        </p:nvSpPr>
        <p:spPr>
          <a:xfrm>
            <a:off x="471157" y="1412112"/>
            <a:ext cx="8201686" cy="365126"/>
          </a:xfrm>
        </p:spPr>
        <p:txBody>
          <a:bodyPr/>
          <a:lstStyle/>
          <a:p>
            <a:r>
              <a:rPr lang="es-ES" dirty="0"/>
              <a:t>NETWORK</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37</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31543883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2.6 Fleet tracking</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8"/>
            <a:ext cx="8201686" cy="5659246"/>
          </a:xfrm>
        </p:spPr>
        <p:txBody>
          <a:bodyPr>
            <a:noAutofit/>
          </a:bodyPr>
          <a:lstStyle/>
          <a:p>
            <a:pPr algn="just"/>
            <a:endParaRPr lang="es-ES" dirty="0"/>
          </a:p>
          <a:p>
            <a:pPr algn="just"/>
            <a:endParaRPr lang="es-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38</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
        <p:nvSpPr>
          <p:cNvPr id="10" name="QuadreDeText 9">
            <a:extLst>
              <a:ext uri="{FF2B5EF4-FFF2-40B4-BE49-F238E27FC236}">
                <a16:creationId xmlns:a16="http://schemas.microsoft.com/office/drawing/2014/main" id="{B721DF47-87C8-9540-730E-E1392D95C205}"/>
              </a:ext>
            </a:extLst>
          </p:cNvPr>
          <p:cNvSpPr txBox="1"/>
          <p:nvPr/>
        </p:nvSpPr>
        <p:spPr>
          <a:xfrm>
            <a:off x="487615" y="1593568"/>
            <a:ext cx="7808246" cy="2616101"/>
          </a:xfrm>
          <a:prstGeom prst="rect">
            <a:avLst/>
          </a:prstGeom>
          <a:noFill/>
        </p:spPr>
        <p:txBody>
          <a:bodyPr wrap="square" rtlCol="0">
            <a:spAutoFit/>
          </a:bodyPr>
          <a:lstStyle/>
          <a:p>
            <a:pPr algn="just"/>
            <a:r>
              <a:rPr lang="en-US" sz="1600" dirty="0">
                <a:latin typeface="Source Sans Pro" panose="020B0503030403020204" pitchFamily="34" charset="0"/>
                <a:ea typeface="Source Sans Pro" panose="020B0503030403020204" pitchFamily="34" charset="0"/>
              </a:rPr>
              <a:t>Fleet trajectories are made up of a series of locations that can reflect when and where activities occur and are therefore used to analyze human dynamics.</a:t>
            </a:r>
          </a:p>
          <a:p>
            <a:pPr algn="just"/>
            <a:r>
              <a:rPr lang="en-US" sz="1600" dirty="0">
                <a:latin typeface="Source Sans Pro" panose="020B0503030403020204" pitchFamily="34" charset="0"/>
                <a:ea typeface="Source Sans Pro" panose="020B0503030403020204" pitchFamily="34" charset="0"/>
              </a:rPr>
              <a:t>A better understanding of human dynamics has motivated many studies in transportation management, urban planning, land use modeling, and traffic flow prediction. </a:t>
            </a:r>
          </a:p>
          <a:p>
            <a:pPr algn="just"/>
            <a:r>
              <a:rPr lang="en-US" sz="1600" dirty="0">
                <a:latin typeface="Source Sans Pro" panose="020B0503030403020204" pitchFamily="34" charset="0"/>
                <a:ea typeface="Source Sans Pro" panose="020B0503030403020204" pitchFamily="34" charset="0"/>
              </a:rPr>
              <a:t>These data are collected using a fleet of dedicated cabs equipped with GPS (Global Positioning System) devices. </a:t>
            </a:r>
          </a:p>
          <a:p>
            <a:pPr algn="just"/>
            <a:r>
              <a:rPr lang="en-US" sz="1600" dirty="0">
                <a:latin typeface="Source Sans Pro" panose="020B0503030403020204" pitchFamily="34" charset="0"/>
                <a:ea typeface="Source Sans Pro" panose="020B0503030403020204" pitchFamily="34" charset="0"/>
              </a:rPr>
              <a:t>Methods have been proposed, such as random walk in the case of floating vehicle fleets aimed at real-time monitoring of traffic status, random direction, etc. </a:t>
            </a:r>
          </a:p>
          <a:p>
            <a:pPr algn="just"/>
            <a:r>
              <a:rPr lang="en-US" sz="1600" dirty="0">
                <a:latin typeface="Source Sans Pro" panose="020B0503030403020204" pitchFamily="34" charset="0"/>
                <a:ea typeface="Source Sans Pro" panose="020B0503030403020204" pitchFamily="34" charset="0"/>
              </a:rPr>
              <a:t>To express the spatial distribution of the mobility patterns, the road network is divided into crossing points, generating small pieces of road, called segments...</a:t>
            </a:r>
            <a:endParaRPr lang="ca-ES" sz="1600" dirty="0">
              <a:latin typeface="Source Sans Pro" panose="020B0503030403020204" pitchFamily="34" charset="0"/>
              <a:ea typeface="Source Sans Pro" panose="020B0503030403020204" pitchFamily="34" charset="0"/>
            </a:endParaRPr>
          </a:p>
        </p:txBody>
      </p:sp>
      <p:pic>
        <p:nvPicPr>
          <p:cNvPr id="13" name="Imatge 12">
            <a:extLst>
              <a:ext uri="{FF2B5EF4-FFF2-40B4-BE49-F238E27FC236}">
                <a16:creationId xmlns:a16="http://schemas.microsoft.com/office/drawing/2014/main" id="{119F9CA4-9BFF-D0BB-E707-18D194144B79}"/>
              </a:ext>
            </a:extLst>
          </p:cNvPr>
          <p:cNvPicPr>
            <a:picLocks noChangeAspect="1"/>
          </p:cNvPicPr>
          <p:nvPr/>
        </p:nvPicPr>
        <p:blipFill>
          <a:blip r:embed="rId4"/>
          <a:stretch>
            <a:fillRect/>
          </a:stretch>
        </p:blipFill>
        <p:spPr>
          <a:xfrm>
            <a:off x="3104858" y="4349946"/>
            <a:ext cx="2901367" cy="1904022"/>
          </a:xfrm>
          <a:prstGeom prst="rect">
            <a:avLst/>
          </a:prstGeom>
        </p:spPr>
      </p:pic>
    </p:spTree>
    <p:extLst>
      <p:ext uri="{BB962C8B-B14F-4D97-AF65-F5344CB8AC3E}">
        <p14:creationId xmlns:p14="http://schemas.microsoft.com/office/powerpoint/2010/main" val="2202276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2.6 Smart transportation card</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682458"/>
            <a:ext cx="8201686" cy="2757021"/>
          </a:xfrm>
        </p:spPr>
        <p:txBody>
          <a:bodyPr>
            <a:noAutofit/>
          </a:bodyPr>
          <a:lstStyle/>
          <a:p>
            <a:pPr algn="just"/>
            <a:r>
              <a:rPr lang="en-US" dirty="0"/>
              <a:t>The use of smart cards has become significant because of the development of the Internet and the increasing complexity of mobile communication technologies.</a:t>
            </a:r>
          </a:p>
          <a:p>
            <a:pPr algn="just"/>
            <a:r>
              <a:rPr lang="en-US" dirty="0"/>
              <a:t>The data generated by smart card systems track the detailed on-board transactions of each cardholder. It is argued that smart card technology can provide valuable information because it is a continuous data collection technique that provides a complete, real-time travel diary for all bus travelers. </a:t>
            </a:r>
          </a:p>
          <a:p>
            <a:pPr algn="just"/>
            <a:r>
              <a:rPr lang="en-US" dirty="0"/>
              <a:t>Smart card data (SCD) can be used to validate traditional travel models applied to public transportation. </a:t>
            </a:r>
          </a:p>
          <a:p>
            <a:pPr algn="just"/>
            <a:r>
              <a:rPr lang="en-US" dirty="0"/>
              <a:t>It is claimed that the SCD is a good substitute for household surveys or at least a complement.</a:t>
            </a:r>
            <a:endParaRPr lang="es-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39</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4" name="Imatge 13">
            <a:extLst>
              <a:ext uri="{FF2B5EF4-FFF2-40B4-BE49-F238E27FC236}">
                <a16:creationId xmlns:a16="http://schemas.microsoft.com/office/drawing/2014/main" id="{4811FF97-61AB-B36D-445A-EEC4FCA9F747}"/>
              </a:ext>
            </a:extLst>
          </p:cNvPr>
          <p:cNvPicPr>
            <a:picLocks noChangeAspect="1"/>
          </p:cNvPicPr>
          <p:nvPr/>
        </p:nvPicPr>
        <p:blipFill rotWithShape="1">
          <a:blip r:embed="rId4"/>
          <a:srcRect t="12892"/>
          <a:stretch/>
        </p:blipFill>
        <p:spPr>
          <a:xfrm>
            <a:off x="3381636" y="4224333"/>
            <a:ext cx="2347812" cy="1980000"/>
          </a:xfrm>
          <a:prstGeom prst="rect">
            <a:avLst/>
          </a:prstGeom>
        </p:spPr>
      </p:pic>
    </p:spTree>
    <p:extLst>
      <p:ext uri="{BB962C8B-B14F-4D97-AF65-F5344CB8AC3E}">
        <p14:creationId xmlns:p14="http://schemas.microsoft.com/office/powerpoint/2010/main" val="4053079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p:txBody>
          <a:bodyPr>
            <a:normAutofit fontScale="90000"/>
          </a:bodyPr>
          <a:lstStyle/>
          <a:p>
            <a:pPr marL="0" indent="0">
              <a:buNone/>
            </a:pPr>
            <a:r>
              <a:rPr lang="en-US" sz="2000" dirty="0"/>
              <a:t>Data collection</a:t>
            </a:r>
          </a:p>
        </p:txBody>
      </p:sp>
      <p:sp>
        <p:nvSpPr>
          <p:cNvPr id="9" name="Contenidor de contingut 8">
            <a:extLst>
              <a:ext uri="{FF2B5EF4-FFF2-40B4-BE49-F238E27FC236}">
                <a16:creationId xmlns:a16="http://schemas.microsoft.com/office/drawing/2014/main" id="{E80A7CB7-1E84-8DF2-DA1B-CE964ED0BCB2}"/>
              </a:ext>
            </a:extLst>
          </p:cNvPr>
          <p:cNvSpPr>
            <a:spLocks noGrp="1"/>
          </p:cNvSpPr>
          <p:nvPr>
            <p:ph idx="1"/>
          </p:nvPr>
        </p:nvSpPr>
        <p:spPr>
          <a:xfrm>
            <a:off x="454699" y="1786715"/>
            <a:ext cx="4100843" cy="2592983"/>
          </a:xfrm>
        </p:spPr>
        <p:txBody>
          <a:bodyPr>
            <a:normAutofit/>
          </a:bodyPr>
          <a:lstStyle/>
          <a:p>
            <a:pPr marL="285750" indent="-285750">
              <a:buFont typeface="Arial" panose="020B0604020202020204" pitchFamily="34" charset="0"/>
              <a:buChar char="•"/>
            </a:pPr>
            <a:r>
              <a:rPr lang="es-ES" dirty="0" err="1"/>
              <a:t>Based</a:t>
            </a:r>
            <a:r>
              <a:rPr lang="es-ES" dirty="0"/>
              <a:t> </a:t>
            </a:r>
            <a:r>
              <a:rPr lang="es-ES" dirty="0" err="1"/>
              <a:t>on</a:t>
            </a:r>
            <a:r>
              <a:rPr lang="es-ES" dirty="0"/>
              <a:t> different types </a:t>
            </a:r>
            <a:r>
              <a:rPr lang="es-ES" dirty="0" err="1"/>
              <a:t>of</a:t>
            </a:r>
            <a:r>
              <a:rPr lang="es-ES" dirty="0"/>
              <a:t> </a:t>
            </a:r>
            <a:r>
              <a:rPr lang="es-ES" dirty="0" err="1"/>
              <a:t>surveys</a:t>
            </a:r>
            <a:r>
              <a:rPr lang="es-ES" dirty="0"/>
              <a:t>:</a:t>
            </a:r>
          </a:p>
          <a:p>
            <a:pPr marL="742950" lvl="1" indent="-285750">
              <a:buFont typeface="Arial" panose="020B0604020202020204" pitchFamily="34" charset="0"/>
              <a:buChar char="•"/>
            </a:pPr>
            <a:r>
              <a:rPr lang="es-ES" dirty="0" err="1"/>
              <a:t>Household</a:t>
            </a:r>
            <a:r>
              <a:rPr lang="es-ES" dirty="0"/>
              <a:t> </a:t>
            </a:r>
            <a:r>
              <a:rPr lang="es-ES" dirty="0" err="1"/>
              <a:t>household</a:t>
            </a:r>
            <a:r>
              <a:rPr lang="es-ES" dirty="0"/>
              <a:t> </a:t>
            </a:r>
            <a:r>
              <a:rPr lang="es-ES" dirty="0" err="1"/>
              <a:t>survey</a:t>
            </a:r>
            <a:endParaRPr lang="es-ES" dirty="0"/>
          </a:p>
          <a:p>
            <a:pPr marL="742950" lvl="1" indent="-285750">
              <a:buFont typeface="Arial" panose="020B0604020202020204" pitchFamily="34" charset="0"/>
              <a:buChar char="•"/>
            </a:pPr>
            <a:r>
              <a:rPr lang="es-ES" dirty="0"/>
              <a:t>Individual </a:t>
            </a:r>
            <a:r>
              <a:rPr lang="es-ES" dirty="0" err="1"/>
              <a:t>household</a:t>
            </a:r>
            <a:r>
              <a:rPr lang="es-ES" dirty="0"/>
              <a:t> </a:t>
            </a:r>
            <a:r>
              <a:rPr lang="es-ES" dirty="0" err="1"/>
              <a:t>survey</a:t>
            </a:r>
            <a:endParaRPr lang="es-ES" dirty="0"/>
          </a:p>
          <a:p>
            <a:pPr marL="742950" lvl="1" indent="-285750">
              <a:buFont typeface="Arial" panose="020B0604020202020204" pitchFamily="34" charset="0"/>
              <a:buChar char="•"/>
            </a:pPr>
            <a:r>
              <a:rPr lang="es-ES" dirty="0" err="1"/>
              <a:t>Intercept</a:t>
            </a:r>
            <a:r>
              <a:rPr lang="es-ES" dirty="0"/>
              <a:t> </a:t>
            </a:r>
            <a:r>
              <a:rPr lang="es-ES" dirty="0" err="1"/>
              <a:t>survey</a:t>
            </a:r>
            <a:r>
              <a:rPr lang="es-ES" dirty="0"/>
              <a:t> </a:t>
            </a:r>
            <a:r>
              <a:rPr lang="es-ES" dirty="0" err="1"/>
              <a:t>or</a:t>
            </a:r>
            <a:r>
              <a:rPr lang="es-ES" dirty="0"/>
              <a:t> </a:t>
            </a:r>
            <a:r>
              <a:rPr lang="es-ES" dirty="0" err="1"/>
              <a:t>external</a:t>
            </a:r>
            <a:r>
              <a:rPr lang="es-ES" dirty="0"/>
              <a:t> </a:t>
            </a:r>
            <a:r>
              <a:rPr lang="es-ES" dirty="0" err="1"/>
              <a:t>cordon</a:t>
            </a:r>
            <a:endParaRPr lang="es-ES" dirty="0"/>
          </a:p>
          <a:p>
            <a:pPr marL="742950" lvl="1" indent="-285750">
              <a:buFont typeface="Arial" panose="020B0604020202020204" pitchFamily="34" charset="0"/>
              <a:buChar char="•"/>
            </a:pPr>
            <a:r>
              <a:rPr lang="es-ES" dirty="0" err="1"/>
              <a:t>Intercept</a:t>
            </a:r>
            <a:r>
              <a:rPr lang="es-ES" dirty="0"/>
              <a:t> </a:t>
            </a:r>
            <a:r>
              <a:rPr lang="es-ES" dirty="0" err="1"/>
              <a:t>surveys</a:t>
            </a:r>
            <a:r>
              <a:rPr lang="es-ES" dirty="0"/>
              <a:t>, </a:t>
            </a:r>
            <a:r>
              <a:rPr lang="es-ES" dirty="0" err="1"/>
              <a:t>internal</a:t>
            </a:r>
            <a:r>
              <a:rPr lang="es-ES" dirty="0"/>
              <a:t> </a:t>
            </a:r>
            <a:r>
              <a:rPr lang="es-ES" dirty="0" err="1"/>
              <a:t>cordons</a:t>
            </a:r>
            <a:r>
              <a:rPr lang="es-ES" dirty="0"/>
              <a:t> and screen </a:t>
            </a:r>
            <a:r>
              <a:rPr lang="es-ES" dirty="0" err="1"/>
              <a:t>lines</a:t>
            </a:r>
            <a:endParaRPr lang="es-ES" dirty="0"/>
          </a:p>
          <a:p>
            <a:pPr marL="742950" lvl="1" indent="-285750">
              <a:buFont typeface="Arial" panose="020B0604020202020204" pitchFamily="34" charset="0"/>
              <a:buChar char="•"/>
            </a:pPr>
            <a:r>
              <a:rPr lang="es-ES" dirty="0"/>
              <a:t>People and </a:t>
            </a:r>
            <a:r>
              <a:rPr lang="es-ES" dirty="0" err="1"/>
              <a:t>vehicle</a:t>
            </a:r>
            <a:r>
              <a:rPr lang="es-ES" dirty="0"/>
              <a:t> </a:t>
            </a:r>
            <a:r>
              <a:rPr lang="es-ES" dirty="0" err="1"/>
              <a:t>counts</a:t>
            </a:r>
            <a:endParaRPr lang="es-ES" dirty="0"/>
          </a:p>
          <a:p>
            <a:pPr marL="742950" lvl="1" indent="-285750">
              <a:buFont typeface="Arial" panose="020B0604020202020204" pitchFamily="34" charset="0"/>
              <a:buChar char="•"/>
            </a:pPr>
            <a:r>
              <a:rPr lang="es-ES" dirty="0"/>
              <a:t>Travel time </a:t>
            </a:r>
            <a:r>
              <a:rPr lang="es-ES" dirty="0" err="1"/>
              <a:t>surveys</a:t>
            </a:r>
            <a:endParaRPr lang="es-ES" dirty="0"/>
          </a:p>
          <a:p>
            <a:pPr marL="742950" lvl="1" indent="-285750">
              <a:buFont typeface="Arial" panose="020B0604020202020204" pitchFamily="34" charset="0"/>
              <a:buChar char="•"/>
            </a:pPr>
            <a:r>
              <a:rPr lang="es-ES" dirty="0" err="1"/>
              <a:t>Stated</a:t>
            </a:r>
            <a:r>
              <a:rPr lang="es-ES" dirty="0"/>
              <a:t> </a:t>
            </a:r>
            <a:r>
              <a:rPr lang="es-ES" dirty="0" err="1"/>
              <a:t>preference</a:t>
            </a:r>
            <a:r>
              <a:rPr lang="es-ES" dirty="0"/>
              <a:t> </a:t>
            </a:r>
            <a:r>
              <a:rPr lang="es-ES" dirty="0" err="1"/>
              <a:t>surveys</a:t>
            </a:r>
            <a:endParaRPr lang="ca-ES" dirty="0"/>
          </a:p>
          <a:p>
            <a:pPr marL="285750" indent="-285750">
              <a:buFont typeface="Arial" panose="020B0604020202020204" pitchFamily="34" charset="0"/>
              <a:buChar char="•"/>
            </a:pPr>
            <a:endParaRPr lang="ca-ES" dirty="0"/>
          </a:p>
        </p:txBody>
      </p:sp>
      <p:sp>
        <p:nvSpPr>
          <p:cNvPr id="13" name="Contenidor de text 12">
            <a:extLst>
              <a:ext uri="{FF2B5EF4-FFF2-40B4-BE49-F238E27FC236}">
                <a16:creationId xmlns:a16="http://schemas.microsoft.com/office/drawing/2014/main" id="{AEB3CB28-E7E7-E745-7F8E-DDFDE4A371AE}"/>
              </a:ext>
            </a:extLst>
          </p:cNvPr>
          <p:cNvSpPr>
            <a:spLocks noGrp="1"/>
          </p:cNvSpPr>
          <p:nvPr>
            <p:ph type="body" sz="quarter" idx="13"/>
          </p:nvPr>
        </p:nvSpPr>
        <p:spPr>
          <a:xfrm>
            <a:off x="454699" y="1412112"/>
            <a:ext cx="8201686" cy="383412"/>
          </a:xfrm>
        </p:spPr>
        <p:txBody>
          <a:bodyPr/>
          <a:lstStyle/>
          <a:p>
            <a:r>
              <a:rPr lang="en-US" dirty="0"/>
              <a:t>Traditional methods for mobility patterns</a:t>
            </a:r>
            <a:endParaRPr lang="es-ES" dirty="0"/>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4</a:t>
            </a:fld>
            <a:endParaRPr lang="ca-ES" noProof="0" dirty="0"/>
          </a:p>
        </p:txBody>
      </p:sp>
      <p:sp>
        <p:nvSpPr>
          <p:cNvPr id="14" name="Contenidor de text 13">
            <a:extLst>
              <a:ext uri="{FF2B5EF4-FFF2-40B4-BE49-F238E27FC236}">
                <a16:creationId xmlns:a16="http://schemas.microsoft.com/office/drawing/2014/main" id="{8DF45185-0DE1-DBB1-C4DF-CC2BA8CB226E}"/>
              </a:ext>
            </a:extLst>
          </p:cNvPr>
          <p:cNvSpPr>
            <a:spLocks noGrp="1"/>
          </p:cNvSpPr>
          <p:nvPr>
            <p:ph type="body" sz="quarter" idx="21"/>
          </p:nvPr>
        </p:nvSpPr>
        <p:spPr/>
        <p:txBody>
          <a:bodyPr/>
          <a:lstStyle/>
          <a:p>
            <a:endParaRPr lang="ca-ES"/>
          </a:p>
        </p:txBody>
      </p:sp>
      <p:grpSp>
        <p:nvGrpSpPr>
          <p:cNvPr id="6" name="Group 5">
            <a:extLst>
              <a:ext uri="{FF2B5EF4-FFF2-40B4-BE49-F238E27FC236}">
                <a16:creationId xmlns:a16="http://schemas.microsoft.com/office/drawing/2014/main" id="{28856993-B42A-905E-5A8F-0222DAF11C6B}"/>
              </a:ext>
            </a:extLst>
          </p:cNvPr>
          <p:cNvGrpSpPr/>
          <p:nvPr/>
        </p:nvGrpSpPr>
        <p:grpSpPr>
          <a:xfrm>
            <a:off x="308925" y="6400805"/>
            <a:ext cx="5124466" cy="365922"/>
            <a:chOff x="277404" y="6222365"/>
            <a:chExt cx="7557511" cy="539657"/>
          </a:xfrm>
        </p:grpSpPr>
        <p:pic>
          <p:nvPicPr>
            <p:cNvPr id="7" name="image4.png">
              <a:extLst>
                <a:ext uri="{FF2B5EF4-FFF2-40B4-BE49-F238E27FC236}">
                  <a16:creationId xmlns:a16="http://schemas.microsoft.com/office/drawing/2014/main" id="{DE66FA59-0AF9-DBC6-4403-E039B8C66088}"/>
                </a:ext>
              </a:extLst>
            </p:cNvPr>
            <p:cNvPicPr/>
            <p:nvPr/>
          </p:nvPicPr>
          <p:blipFill>
            <a:blip r:embed="rId2"/>
            <a:srcRect/>
            <a:stretch>
              <a:fillRect/>
            </a:stretch>
          </p:blipFill>
          <p:spPr>
            <a:xfrm>
              <a:off x="1373258" y="6222365"/>
              <a:ext cx="6461657" cy="499110"/>
            </a:xfrm>
            <a:prstGeom prst="rect">
              <a:avLst/>
            </a:prstGeom>
          </p:spPr>
        </p:pic>
        <p:pic>
          <p:nvPicPr>
            <p:cNvPr id="8" name="image1.png" descr="A picture containing company name&#10;&#10;Description automatically generated">
              <a:extLst>
                <a:ext uri="{FF2B5EF4-FFF2-40B4-BE49-F238E27FC236}">
                  <a16:creationId xmlns:a16="http://schemas.microsoft.com/office/drawing/2014/main" id="{E2AB15F9-FCB5-7A77-8FD3-4B8746B6AD96}"/>
                </a:ext>
              </a:extLst>
            </p:cNvPr>
            <p:cNvPicPr/>
            <p:nvPr/>
          </p:nvPicPr>
          <p:blipFill>
            <a:blip r:embed="rId3"/>
            <a:srcRect/>
            <a:stretch>
              <a:fillRect/>
            </a:stretch>
          </p:blipFill>
          <p:spPr>
            <a:xfrm>
              <a:off x="277404" y="6262913"/>
              <a:ext cx="850163" cy="499109"/>
            </a:xfrm>
            <a:prstGeom prst="rect">
              <a:avLst/>
            </a:prstGeom>
          </p:spPr>
        </p:pic>
      </p:grpSp>
      <p:sp>
        <p:nvSpPr>
          <p:cNvPr id="12" name="QuadreDeText 11">
            <a:extLst>
              <a:ext uri="{FF2B5EF4-FFF2-40B4-BE49-F238E27FC236}">
                <a16:creationId xmlns:a16="http://schemas.microsoft.com/office/drawing/2014/main" id="{05C233AB-05C3-D135-C1E7-D65249D0EC0F}"/>
              </a:ext>
            </a:extLst>
          </p:cNvPr>
          <p:cNvSpPr txBox="1"/>
          <p:nvPr/>
        </p:nvSpPr>
        <p:spPr>
          <a:xfrm>
            <a:off x="4896677" y="1836711"/>
            <a:ext cx="4572000" cy="2492990"/>
          </a:xfrm>
          <a:prstGeom prst="rect">
            <a:avLst/>
          </a:prstGeom>
          <a:noFill/>
        </p:spPr>
        <p:txBody>
          <a:bodyPr wrap="square">
            <a:spAutoFit/>
          </a:bodyPr>
          <a:lstStyle/>
          <a:p>
            <a:pPr marL="285750" indent="-285750">
              <a:buFont typeface="Arial" panose="020B0604020202020204" pitchFamily="34" charset="0"/>
              <a:buChar char="•"/>
            </a:pPr>
            <a:r>
              <a:rPr lang="ca-ES" sz="1600" dirty="0">
                <a:latin typeface="Source Sans Pro" panose="020B0503030403020204" pitchFamily="34" charset="0"/>
                <a:ea typeface="Source Sans Pro" panose="020B0503030403020204" pitchFamily="34" charset="0"/>
              </a:rPr>
              <a:t>Sensor data </a:t>
            </a:r>
            <a:r>
              <a:rPr lang="ca-ES" sz="1600" dirty="0" err="1">
                <a:latin typeface="Source Sans Pro" panose="020B0503030403020204" pitchFamily="34" charset="0"/>
                <a:ea typeface="Source Sans Pro" panose="020B0503030403020204" pitchFamily="34" charset="0"/>
              </a:rPr>
              <a:t>collection</a:t>
            </a:r>
            <a:r>
              <a:rPr lang="ca-ES" sz="1600" dirty="0">
                <a:latin typeface="Source Sans Pro" panose="020B0503030403020204" pitchFamily="34" charset="0"/>
                <a:ea typeface="Source Sans Pro" panose="020B0503030403020204" pitchFamily="34" charset="0"/>
              </a:rPr>
              <a:t>:</a:t>
            </a:r>
          </a:p>
          <a:p>
            <a:pPr marL="742950" lvl="1" indent="-285750">
              <a:buFont typeface="Arial" panose="020B0604020202020204" pitchFamily="34" charset="0"/>
              <a:buChar char="•"/>
            </a:pPr>
            <a:r>
              <a:rPr lang="ca-ES" sz="1400" dirty="0" err="1">
                <a:latin typeface="Source Sans Pro" panose="020B0503030403020204" pitchFamily="34" charset="0"/>
                <a:ea typeface="Source Sans Pro" panose="020B0503030403020204" pitchFamily="34" charset="0"/>
              </a:rPr>
              <a:t>Electromagnetic</a:t>
            </a:r>
            <a:r>
              <a:rPr lang="ca-ES" sz="1400" dirty="0">
                <a:latin typeface="Source Sans Pro" panose="020B0503030403020204" pitchFamily="34" charset="0"/>
                <a:ea typeface="Source Sans Pro" panose="020B0503030403020204" pitchFamily="34" charset="0"/>
              </a:rPr>
              <a:t> </a:t>
            </a:r>
            <a:r>
              <a:rPr lang="ca-ES" sz="1400" dirty="0" err="1">
                <a:latin typeface="Source Sans Pro" panose="020B0503030403020204" pitchFamily="34" charset="0"/>
                <a:ea typeface="Source Sans Pro" panose="020B0503030403020204" pitchFamily="34" charset="0"/>
              </a:rPr>
              <a:t>loops</a:t>
            </a:r>
            <a:endParaRPr lang="ca-ES" sz="1400" dirty="0">
              <a:latin typeface="Source Sans Pro" panose="020B0503030403020204" pitchFamily="34" charset="0"/>
              <a:ea typeface="Source Sans Pro" panose="020B0503030403020204" pitchFamily="34" charset="0"/>
            </a:endParaRPr>
          </a:p>
          <a:p>
            <a:pPr marL="742950" lvl="1" indent="-285750">
              <a:buFont typeface="Arial" panose="020B0604020202020204" pitchFamily="34" charset="0"/>
              <a:buChar char="•"/>
            </a:pPr>
            <a:r>
              <a:rPr lang="ca-ES" sz="1400" dirty="0" err="1">
                <a:latin typeface="Source Sans Pro" panose="020B0503030403020204" pitchFamily="34" charset="0"/>
                <a:ea typeface="Source Sans Pro" panose="020B0503030403020204" pitchFamily="34" charset="0"/>
              </a:rPr>
              <a:t>Pneumatic</a:t>
            </a:r>
            <a:r>
              <a:rPr lang="ca-ES" sz="1400" dirty="0">
                <a:latin typeface="Source Sans Pro" panose="020B0503030403020204" pitchFamily="34" charset="0"/>
                <a:ea typeface="Source Sans Pro" panose="020B0503030403020204" pitchFamily="34" charset="0"/>
              </a:rPr>
              <a:t> </a:t>
            </a:r>
            <a:r>
              <a:rPr lang="ca-ES" sz="1400" dirty="0" err="1">
                <a:latin typeface="Source Sans Pro" panose="020B0503030403020204" pitchFamily="34" charset="0"/>
                <a:ea typeface="Source Sans Pro" panose="020B0503030403020204" pitchFamily="34" charset="0"/>
              </a:rPr>
              <a:t>tube</a:t>
            </a:r>
            <a:endParaRPr lang="ca-ES" sz="1400" dirty="0">
              <a:latin typeface="Source Sans Pro" panose="020B0503030403020204" pitchFamily="34" charset="0"/>
              <a:ea typeface="Source Sans Pro" panose="020B0503030403020204" pitchFamily="34" charset="0"/>
            </a:endParaRPr>
          </a:p>
          <a:p>
            <a:pPr marL="742950" lvl="1" indent="-285750">
              <a:buFont typeface="Arial" panose="020B0604020202020204" pitchFamily="34" charset="0"/>
              <a:buChar char="•"/>
            </a:pPr>
            <a:r>
              <a:rPr lang="ca-ES" sz="1400" dirty="0" err="1">
                <a:latin typeface="Source Sans Pro" panose="020B0503030403020204" pitchFamily="34" charset="0"/>
                <a:ea typeface="Source Sans Pro" panose="020B0503030403020204" pitchFamily="34" charset="0"/>
              </a:rPr>
              <a:t>Piezoelectric</a:t>
            </a:r>
            <a:r>
              <a:rPr lang="ca-ES" sz="1400" dirty="0">
                <a:latin typeface="Source Sans Pro" panose="020B0503030403020204" pitchFamily="34" charset="0"/>
                <a:ea typeface="Source Sans Pro" panose="020B0503030403020204" pitchFamily="34" charset="0"/>
              </a:rPr>
              <a:t> sensor</a:t>
            </a:r>
          </a:p>
          <a:p>
            <a:pPr marL="742950" lvl="1" indent="-285750">
              <a:buFont typeface="Arial" panose="020B0604020202020204" pitchFamily="34" charset="0"/>
              <a:buChar char="•"/>
            </a:pPr>
            <a:r>
              <a:rPr lang="ca-ES" sz="1400" dirty="0" err="1">
                <a:latin typeface="Source Sans Pro" panose="020B0503030403020204" pitchFamily="34" charset="0"/>
                <a:ea typeface="Source Sans Pro" panose="020B0503030403020204" pitchFamily="34" charset="0"/>
              </a:rPr>
              <a:t>Fibre</a:t>
            </a:r>
            <a:r>
              <a:rPr lang="ca-ES" sz="1400" dirty="0">
                <a:latin typeface="Source Sans Pro" panose="020B0503030403020204" pitchFamily="34" charset="0"/>
                <a:ea typeface="Source Sans Pro" panose="020B0503030403020204" pitchFamily="34" charset="0"/>
              </a:rPr>
              <a:t> </a:t>
            </a:r>
            <a:r>
              <a:rPr lang="ca-ES" sz="1400" dirty="0" err="1">
                <a:latin typeface="Source Sans Pro" panose="020B0503030403020204" pitchFamily="34" charset="0"/>
                <a:ea typeface="Source Sans Pro" panose="020B0503030403020204" pitchFamily="34" charset="0"/>
              </a:rPr>
              <a:t>optic</a:t>
            </a:r>
            <a:r>
              <a:rPr lang="ca-ES" sz="1400" dirty="0">
                <a:latin typeface="Source Sans Pro" panose="020B0503030403020204" pitchFamily="34" charset="0"/>
                <a:ea typeface="Source Sans Pro" panose="020B0503030403020204" pitchFamily="34" charset="0"/>
              </a:rPr>
              <a:t> sensor</a:t>
            </a:r>
          </a:p>
          <a:p>
            <a:pPr marL="742950" lvl="1" indent="-285750">
              <a:buFont typeface="Arial" panose="020B0604020202020204" pitchFamily="34" charset="0"/>
              <a:buChar char="•"/>
            </a:pPr>
            <a:r>
              <a:rPr lang="ca-ES" sz="1400" dirty="0" err="1">
                <a:latin typeface="Source Sans Pro" panose="020B0503030403020204" pitchFamily="34" charset="0"/>
                <a:ea typeface="Source Sans Pro" panose="020B0503030403020204" pitchFamily="34" charset="0"/>
              </a:rPr>
              <a:t>Geomagnetic</a:t>
            </a:r>
            <a:r>
              <a:rPr lang="ca-ES" sz="1400" dirty="0">
                <a:latin typeface="Source Sans Pro" panose="020B0503030403020204" pitchFamily="34" charset="0"/>
                <a:ea typeface="Source Sans Pro" panose="020B0503030403020204" pitchFamily="34" charset="0"/>
              </a:rPr>
              <a:t> sensor</a:t>
            </a:r>
          </a:p>
          <a:p>
            <a:pPr marL="742950" lvl="1" indent="-285750">
              <a:buFont typeface="Arial" panose="020B0604020202020204" pitchFamily="34" charset="0"/>
              <a:buChar char="•"/>
            </a:pPr>
            <a:r>
              <a:rPr lang="ca-ES" sz="1400" dirty="0" err="1">
                <a:latin typeface="Source Sans Pro" panose="020B0503030403020204" pitchFamily="34" charset="0"/>
                <a:ea typeface="Source Sans Pro" panose="020B0503030403020204" pitchFamily="34" charset="0"/>
              </a:rPr>
              <a:t>Microwave</a:t>
            </a:r>
            <a:r>
              <a:rPr lang="ca-ES" sz="1400" dirty="0">
                <a:latin typeface="Source Sans Pro" panose="020B0503030403020204" pitchFamily="34" charset="0"/>
                <a:ea typeface="Source Sans Pro" panose="020B0503030403020204" pitchFamily="34" charset="0"/>
              </a:rPr>
              <a:t> radar</a:t>
            </a:r>
          </a:p>
          <a:p>
            <a:pPr marL="742950" lvl="1" indent="-285750">
              <a:buFont typeface="Arial" panose="020B0604020202020204" pitchFamily="34" charset="0"/>
              <a:buChar char="•"/>
            </a:pPr>
            <a:r>
              <a:rPr lang="ca-ES" sz="1400" dirty="0" err="1">
                <a:latin typeface="Source Sans Pro" panose="020B0503030403020204" pitchFamily="34" charset="0"/>
                <a:ea typeface="Source Sans Pro" panose="020B0503030403020204" pitchFamily="34" charset="0"/>
              </a:rPr>
              <a:t>Laser</a:t>
            </a:r>
            <a:r>
              <a:rPr lang="ca-ES" sz="1400" dirty="0">
                <a:latin typeface="Source Sans Pro" panose="020B0503030403020204" pitchFamily="34" charset="0"/>
                <a:ea typeface="Source Sans Pro" panose="020B0503030403020204" pitchFamily="34" charset="0"/>
              </a:rPr>
              <a:t> sensors</a:t>
            </a:r>
          </a:p>
          <a:p>
            <a:pPr marL="742950" lvl="1" indent="-285750">
              <a:buFont typeface="Arial" panose="020B0604020202020204" pitchFamily="34" charset="0"/>
              <a:buChar char="•"/>
            </a:pPr>
            <a:r>
              <a:rPr lang="ca-ES" sz="1400" dirty="0" err="1">
                <a:latin typeface="Source Sans Pro" panose="020B0503030403020204" pitchFamily="34" charset="0"/>
                <a:ea typeface="Source Sans Pro" panose="020B0503030403020204" pitchFamily="34" charset="0"/>
              </a:rPr>
              <a:t>Ultrasonic</a:t>
            </a:r>
            <a:r>
              <a:rPr lang="ca-ES" sz="1400" dirty="0">
                <a:latin typeface="Source Sans Pro" panose="020B0503030403020204" pitchFamily="34" charset="0"/>
                <a:ea typeface="Source Sans Pro" panose="020B0503030403020204" pitchFamily="34" charset="0"/>
              </a:rPr>
              <a:t> sensors</a:t>
            </a:r>
          </a:p>
          <a:p>
            <a:pPr marL="742950" lvl="1" indent="-285750">
              <a:buFont typeface="Arial" panose="020B0604020202020204" pitchFamily="34" charset="0"/>
              <a:buChar char="•"/>
            </a:pPr>
            <a:r>
              <a:rPr lang="ca-ES" sz="1400" dirty="0">
                <a:latin typeface="Source Sans Pro" panose="020B0503030403020204" pitchFamily="34" charset="0"/>
                <a:ea typeface="Source Sans Pro" panose="020B0503030403020204" pitchFamily="34" charset="0"/>
              </a:rPr>
              <a:t>Bluetooth sensors</a:t>
            </a:r>
          </a:p>
          <a:p>
            <a:pPr marL="742950" lvl="1" indent="-285750">
              <a:buFont typeface="Arial" panose="020B0604020202020204" pitchFamily="34" charset="0"/>
              <a:buChar char="•"/>
            </a:pPr>
            <a:r>
              <a:rPr lang="ca-ES" sz="1400" dirty="0">
                <a:latin typeface="Source Sans Pro" panose="020B0503030403020204" pitchFamily="34" charset="0"/>
                <a:ea typeface="Source Sans Pro" panose="020B0503030403020204" pitchFamily="34" charset="0"/>
              </a:rPr>
              <a:t>Machine </a:t>
            </a:r>
            <a:r>
              <a:rPr lang="ca-ES" sz="1400" dirty="0" err="1">
                <a:latin typeface="Source Sans Pro" panose="020B0503030403020204" pitchFamily="34" charset="0"/>
                <a:ea typeface="Source Sans Pro" panose="020B0503030403020204" pitchFamily="34" charset="0"/>
              </a:rPr>
              <a:t>vision</a:t>
            </a:r>
            <a:r>
              <a:rPr lang="ca-ES" sz="1400" dirty="0">
                <a:latin typeface="Source Sans Pro" panose="020B0503030403020204" pitchFamily="34" charset="0"/>
                <a:ea typeface="Source Sans Pro" panose="020B0503030403020204" pitchFamily="34" charset="0"/>
              </a:rPr>
              <a:t> </a:t>
            </a:r>
            <a:r>
              <a:rPr lang="ca-ES" sz="1400" dirty="0" err="1">
                <a:latin typeface="Source Sans Pro" panose="020B0503030403020204" pitchFamily="34" charset="0"/>
                <a:ea typeface="Source Sans Pro" panose="020B0503030403020204" pitchFamily="34" charset="0"/>
              </a:rPr>
              <a:t>cameras</a:t>
            </a:r>
            <a:endParaRPr lang="ca-ES" sz="1200" dirty="0">
              <a:latin typeface="Source Sans Pro" panose="020B0503030403020204" pitchFamily="34" charset="0"/>
              <a:ea typeface="Source Sans Pro" panose="020B0503030403020204" pitchFamily="34" charset="0"/>
            </a:endParaRPr>
          </a:p>
        </p:txBody>
      </p:sp>
      <p:sp>
        <p:nvSpPr>
          <p:cNvPr id="15" name="Contenidor de text 12">
            <a:extLst>
              <a:ext uri="{FF2B5EF4-FFF2-40B4-BE49-F238E27FC236}">
                <a16:creationId xmlns:a16="http://schemas.microsoft.com/office/drawing/2014/main" id="{DAC314C4-217A-1ACA-FBF4-52A623A179EF}"/>
              </a:ext>
            </a:extLst>
          </p:cNvPr>
          <p:cNvSpPr txBox="1">
            <a:spLocks/>
          </p:cNvSpPr>
          <p:nvPr/>
        </p:nvSpPr>
        <p:spPr>
          <a:xfrm>
            <a:off x="597157" y="4457369"/>
            <a:ext cx="8201686" cy="383412"/>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b="1" kern="1200">
                <a:solidFill>
                  <a:schemeClr val="tx1"/>
                </a:solidFill>
                <a:latin typeface="Source Sans Pro" charset="0"/>
                <a:ea typeface="Source Sans Pro" charset="0"/>
                <a:cs typeface="Source Sans Pro" charset="0"/>
              </a:defRPr>
            </a:lvl1pPr>
            <a:lvl2pPr marL="4572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2pPr>
            <a:lvl3pPr marL="9144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3pPr>
            <a:lvl4pPr marL="13716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4pPr>
            <a:lvl5pPr marL="1828800" indent="0" algn="l" defTabSz="914400" rtl="0" eaLnBrk="1" latinLnBrk="0" hangingPunct="1">
              <a:spcBef>
                <a:spcPct val="20000"/>
              </a:spcBef>
              <a:buFont typeface="Arial" pitchFamily="34" charset="0"/>
              <a:buNone/>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s-ES" dirty="0" err="1"/>
              <a:t>Current</a:t>
            </a:r>
            <a:r>
              <a:rPr lang="es-ES" dirty="0"/>
              <a:t> </a:t>
            </a:r>
            <a:r>
              <a:rPr lang="es-ES" dirty="0" err="1"/>
              <a:t>methods</a:t>
            </a:r>
            <a:endParaRPr lang="es-ES" dirty="0"/>
          </a:p>
        </p:txBody>
      </p:sp>
      <p:sp>
        <p:nvSpPr>
          <p:cNvPr id="17" name="QuadreDeText 16">
            <a:extLst>
              <a:ext uri="{FF2B5EF4-FFF2-40B4-BE49-F238E27FC236}">
                <a16:creationId xmlns:a16="http://schemas.microsoft.com/office/drawing/2014/main" id="{BAD08110-0F95-B3A6-10CF-3832AD1CC1A6}"/>
              </a:ext>
            </a:extLst>
          </p:cNvPr>
          <p:cNvSpPr txBox="1"/>
          <p:nvPr/>
        </p:nvSpPr>
        <p:spPr>
          <a:xfrm>
            <a:off x="964902" y="4863008"/>
            <a:ext cx="4731026" cy="1384995"/>
          </a:xfrm>
          <a:prstGeom prst="rect">
            <a:avLst/>
          </a:prstGeom>
          <a:noFill/>
        </p:spPr>
        <p:txBody>
          <a:bodyPr wrap="square">
            <a:spAutoFit/>
          </a:bodyPr>
          <a:lstStyle/>
          <a:p>
            <a:pPr marL="285750" indent="-285750">
              <a:buFont typeface="Arial" panose="020B0604020202020204" pitchFamily="34" charset="0"/>
              <a:buChar char="•"/>
            </a:pPr>
            <a:r>
              <a:rPr lang="es-ES" sz="1400" dirty="0">
                <a:latin typeface="Source Sans Pro" panose="020B0503030403020204" pitchFamily="34" charset="0"/>
                <a:ea typeface="Source Sans Pro" panose="020B0503030403020204" pitchFamily="34" charset="0"/>
              </a:rPr>
              <a:t>Artificial </a:t>
            </a:r>
            <a:r>
              <a:rPr lang="es-ES" sz="1400" dirty="0" err="1">
                <a:latin typeface="Source Sans Pro" panose="020B0503030403020204" pitchFamily="34" charset="0"/>
                <a:ea typeface="Source Sans Pro" panose="020B0503030403020204" pitchFamily="34" charset="0"/>
              </a:rPr>
              <a:t>Intelligence</a:t>
            </a:r>
            <a:endParaRPr lang="es-ES" sz="1400" dirty="0">
              <a:latin typeface="Source Sans Pro" panose="020B0503030403020204" pitchFamily="34" charset="0"/>
              <a:ea typeface="Source Sans Pro" panose="020B0503030403020204" pitchFamily="34" charset="0"/>
            </a:endParaRPr>
          </a:p>
          <a:p>
            <a:pPr marL="285750" indent="-285750">
              <a:buFont typeface="Arial" panose="020B0604020202020204" pitchFamily="34" charset="0"/>
              <a:buChar char="•"/>
            </a:pPr>
            <a:r>
              <a:rPr lang="es-ES" sz="1400" dirty="0">
                <a:latin typeface="Source Sans Pro" panose="020B0503030403020204" pitchFamily="34" charset="0"/>
                <a:ea typeface="Source Sans Pro" panose="020B0503030403020204" pitchFamily="34" charset="0"/>
              </a:rPr>
              <a:t>5G and V2X</a:t>
            </a:r>
          </a:p>
          <a:p>
            <a:pPr marL="285750" indent="-285750">
              <a:buFont typeface="Arial" panose="020B0604020202020204" pitchFamily="34" charset="0"/>
              <a:buChar char="•"/>
            </a:pPr>
            <a:r>
              <a:rPr lang="es-ES" sz="1400" dirty="0">
                <a:latin typeface="Source Sans Pro" panose="020B0503030403020204" pitchFamily="34" charset="0"/>
                <a:ea typeface="Source Sans Pro" panose="020B0503030403020204" pitchFamily="34" charset="0"/>
              </a:rPr>
              <a:t>Mobile </a:t>
            </a:r>
            <a:r>
              <a:rPr lang="es-ES" sz="1400" dirty="0" err="1">
                <a:latin typeface="Source Sans Pro" panose="020B0503030403020204" pitchFamily="34" charset="0"/>
                <a:ea typeface="Source Sans Pro" panose="020B0503030403020204" pitchFamily="34" charset="0"/>
              </a:rPr>
              <a:t>phone</a:t>
            </a:r>
            <a:endParaRPr lang="es-ES" sz="1400" dirty="0">
              <a:latin typeface="Source Sans Pro" panose="020B0503030403020204" pitchFamily="34" charset="0"/>
              <a:ea typeface="Source Sans Pro" panose="020B0503030403020204" pitchFamily="34" charset="0"/>
            </a:endParaRPr>
          </a:p>
          <a:p>
            <a:pPr marL="285750" indent="-285750">
              <a:buFont typeface="Arial" panose="020B0604020202020204" pitchFamily="34" charset="0"/>
              <a:buChar char="•"/>
            </a:pPr>
            <a:r>
              <a:rPr lang="es-ES" sz="1400" dirty="0">
                <a:latin typeface="Source Sans Pro" panose="020B0503030403020204" pitchFamily="34" charset="0"/>
                <a:ea typeface="Source Sans Pro" panose="020B0503030403020204" pitchFamily="34" charset="0"/>
              </a:rPr>
              <a:t>Fleet tracking</a:t>
            </a:r>
          </a:p>
          <a:p>
            <a:pPr marL="285750" indent="-285750">
              <a:buFont typeface="Arial" panose="020B0604020202020204" pitchFamily="34" charset="0"/>
              <a:buChar char="•"/>
            </a:pPr>
            <a:r>
              <a:rPr lang="es-ES" sz="1400" dirty="0">
                <a:latin typeface="Source Sans Pro" panose="020B0503030403020204" pitchFamily="34" charset="0"/>
                <a:ea typeface="Source Sans Pro" panose="020B0503030403020204" pitchFamily="34" charset="0"/>
              </a:rPr>
              <a:t>Smart </a:t>
            </a:r>
            <a:r>
              <a:rPr lang="es-ES" sz="1400" dirty="0" err="1">
                <a:latin typeface="Source Sans Pro" panose="020B0503030403020204" pitchFamily="34" charset="0"/>
                <a:ea typeface="Source Sans Pro" panose="020B0503030403020204" pitchFamily="34" charset="0"/>
              </a:rPr>
              <a:t>transportation</a:t>
            </a:r>
            <a:r>
              <a:rPr lang="es-ES" sz="1400" dirty="0">
                <a:latin typeface="Source Sans Pro" panose="020B0503030403020204" pitchFamily="34" charset="0"/>
                <a:ea typeface="Source Sans Pro" panose="020B0503030403020204" pitchFamily="34" charset="0"/>
              </a:rPr>
              <a:t> </a:t>
            </a:r>
            <a:r>
              <a:rPr lang="es-ES" sz="1400" dirty="0" err="1">
                <a:latin typeface="Source Sans Pro" panose="020B0503030403020204" pitchFamily="34" charset="0"/>
                <a:ea typeface="Source Sans Pro" panose="020B0503030403020204" pitchFamily="34" charset="0"/>
              </a:rPr>
              <a:t>card</a:t>
            </a:r>
            <a:endParaRPr lang="es-ES" sz="1400" dirty="0">
              <a:latin typeface="Source Sans Pro" panose="020B0503030403020204" pitchFamily="34" charset="0"/>
              <a:ea typeface="Source Sans Pro" panose="020B0503030403020204" pitchFamily="34" charset="0"/>
            </a:endParaRPr>
          </a:p>
          <a:p>
            <a:pPr marL="285750" indent="-285750">
              <a:buFont typeface="Arial" panose="020B0604020202020204" pitchFamily="34" charset="0"/>
              <a:buChar char="•"/>
            </a:pPr>
            <a:r>
              <a:rPr lang="es-ES" sz="1400" dirty="0">
                <a:latin typeface="Source Sans Pro" panose="020B0503030403020204" pitchFamily="34" charset="0"/>
                <a:ea typeface="Source Sans Pro" panose="020B0503030403020204" pitchFamily="34" charset="0"/>
              </a:rPr>
              <a:t>Social </a:t>
            </a:r>
            <a:r>
              <a:rPr lang="es-ES" sz="1400" dirty="0" err="1">
                <a:latin typeface="Source Sans Pro" panose="020B0503030403020204" pitchFamily="34" charset="0"/>
                <a:ea typeface="Source Sans Pro" panose="020B0503030403020204" pitchFamily="34" charset="0"/>
              </a:rPr>
              <a:t>network</a:t>
            </a:r>
            <a:endParaRPr lang="es-ES" sz="14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2523129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2.7 Social networks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801727"/>
            <a:ext cx="8201686" cy="4964999"/>
          </a:xfrm>
        </p:spPr>
        <p:txBody>
          <a:bodyPr>
            <a:noAutofit/>
          </a:bodyPr>
          <a:lstStyle/>
          <a:p>
            <a:pPr algn="just"/>
            <a:r>
              <a:rPr lang="en-US" dirty="0"/>
              <a:t>Location sharing services (LSS) such as Foursquare, Gowalla and Facebook provide hundreds of millions of user-controlled footprints (e.g., "</a:t>
            </a:r>
            <a:r>
              <a:rPr lang="en-US" dirty="0" err="1"/>
              <a:t>Checkins</a:t>
            </a:r>
            <a:r>
              <a:rPr lang="en-US" dirty="0"/>
              <a:t>"). These global-scale footprints provide a unique opportunity to study the social and temporal characteristics of how people use these services and to model human activity that are important factors in the design of future mobile + location services, traffic forecasting, urban planning, new retail locations, as well as epidemiological models of disease spread.</a:t>
            </a:r>
          </a:p>
          <a:p>
            <a:pPr algn="just"/>
            <a:endParaRPr lang="en-US" dirty="0"/>
          </a:p>
          <a:p>
            <a:pPr algn="just"/>
            <a:r>
              <a:rPr lang="en-US" dirty="0"/>
              <a:t>Unlike mobile phone data and trajectories derived from GPS trackers, the checks have several unique characteristics:</a:t>
            </a:r>
          </a:p>
          <a:p>
            <a:pPr marL="742950" lvl="1" indent="-285750" algn="just">
              <a:buFont typeface="Arial" panose="020B0604020202020204" pitchFamily="34" charset="0"/>
              <a:buChar char="•"/>
            </a:pPr>
            <a:r>
              <a:rPr lang="en-US" dirty="0"/>
              <a:t>They are inherently social, as users reveal their location to their friends, which means that social structure and its impact on human mobility can be directly observed.</a:t>
            </a:r>
          </a:p>
          <a:p>
            <a:pPr marL="742950" lvl="1" indent="-285750" algn="just">
              <a:buFont typeface="Arial" panose="020B0604020202020204" pitchFamily="34" charset="0"/>
              <a:buChar char="•"/>
            </a:pPr>
            <a:r>
              <a:rPr lang="en-US" dirty="0"/>
              <a:t>The checks are associated with specific locations (e.g. a restaurant), which allows for further analysis of the type of location.</a:t>
            </a:r>
          </a:p>
          <a:p>
            <a:pPr marL="742950" lvl="1" indent="-285750" algn="just">
              <a:buFont typeface="Arial" panose="020B0604020202020204" pitchFamily="34" charset="0"/>
              <a:buChar char="•"/>
            </a:pPr>
            <a:r>
              <a:rPr lang="en-US" dirty="0"/>
              <a:t>Checks can be augmented with short messages, providing partial insight into the thoughts and motivations of the users of these services.</a:t>
            </a:r>
            <a:endParaRPr lang="es-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40</a:t>
            </a:fld>
            <a:endParaRPr lang="ca-ES" noProof="0" dirty="0"/>
          </a:p>
        </p:txBody>
      </p:sp>
      <p:sp>
        <p:nvSpPr>
          <p:cNvPr id="6" name="Contenidor de text 5">
            <a:extLst>
              <a:ext uri="{FF2B5EF4-FFF2-40B4-BE49-F238E27FC236}">
                <a16:creationId xmlns:a16="http://schemas.microsoft.com/office/drawing/2014/main" id="{12EE519A-035E-AC90-F0BE-50A45366396C}"/>
              </a:ext>
            </a:extLst>
          </p:cNvPr>
          <p:cNvSpPr>
            <a:spLocks noGrp="1"/>
          </p:cNvSpPr>
          <p:nvPr>
            <p:ph type="body" sz="quarter" idx="21"/>
          </p:nvPr>
        </p:nvSpPr>
        <p:spPr/>
        <p:txBody>
          <a:bodyPr/>
          <a:lstStyle/>
          <a:p>
            <a:endParaRPr lang="ca-ES"/>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Tree>
    <p:extLst>
      <p:ext uri="{BB962C8B-B14F-4D97-AF65-F5344CB8AC3E}">
        <p14:creationId xmlns:p14="http://schemas.microsoft.com/office/powerpoint/2010/main" val="5633983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15"/>
          <p:cNvPicPr preferRelativeResize="0"/>
          <p:nvPr/>
        </p:nvPicPr>
        <p:blipFill rotWithShape="1">
          <a:blip r:embed="rId3">
            <a:alphaModFix/>
          </a:blip>
          <a:srcRect/>
          <a:stretch/>
        </p:blipFill>
        <p:spPr>
          <a:xfrm>
            <a:off x="6362738" y="5674660"/>
            <a:ext cx="2117874" cy="428662"/>
          </a:xfrm>
          <a:prstGeom prst="rect">
            <a:avLst/>
          </a:prstGeom>
          <a:noFill/>
          <a:ln>
            <a:noFill/>
          </a:ln>
        </p:spPr>
      </p:pic>
      <p:grpSp>
        <p:nvGrpSpPr>
          <p:cNvPr id="197" name="Google Shape;197;p15"/>
          <p:cNvGrpSpPr/>
          <p:nvPr/>
        </p:nvGrpSpPr>
        <p:grpSpPr>
          <a:xfrm>
            <a:off x="5000131" y="5223025"/>
            <a:ext cx="3480481" cy="1377221"/>
            <a:chOff x="5000131" y="5223025"/>
            <a:chExt cx="3480481" cy="1377221"/>
          </a:xfrm>
        </p:grpSpPr>
        <p:sp>
          <p:nvSpPr>
            <p:cNvPr id="198" name="Google Shape;198;p15"/>
            <p:cNvSpPr/>
            <p:nvPr/>
          </p:nvSpPr>
          <p:spPr>
            <a:xfrm>
              <a:off x="5000131" y="5223025"/>
              <a:ext cx="1987788"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ca-ES" sz="1400" b="1" i="0" u="none" strike="noStrike" kern="0" cap="none" spc="0" normalizeH="0" baseline="0" noProof="0">
                  <a:ln>
                    <a:noFill/>
                  </a:ln>
                  <a:solidFill>
                    <a:srgbClr val="A5A5A5"/>
                  </a:solidFill>
                  <a:effectLst/>
                  <a:uLnTx/>
                  <a:uFillTx/>
                  <a:latin typeface="Arial"/>
                  <a:ea typeface="Arial"/>
                  <a:cs typeface="Arial"/>
                  <a:sym typeface="Arial"/>
                </a:rPr>
                <a:t>A research group of:</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99" name="Google Shape;199;p15"/>
            <p:cNvPicPr preferRelativeResize="0"/>
            <p:nvPr/>
          </p:nvPicPr>
          <p:blipFill rotWithShape="1">
            <a:blip r:embed="rId4">
              <a:alphaModFix/>
            </a:blip>
            <a:srcRect/>
            <a:stretch/>
          </p:blipFill>
          <p:spPr>
            <a:xfrm>
              <a:off x="6362738" y="5674659"/>
              <a:ext cx="2117874" cy="925587"/>
            </a:xfrm>
            <a:prstGeom prst="rect">
              <a:avLst/>
            </a:prstGeom>
            <a:noFill/>
            <a:ln>
              <a:noFill/>
            </a:ln>
          </p:spPr>
        </p:pic>
      </p:grpSp>
      <p:sp>
        <p:nvSpPr>
          <p:cNvPr id="3" name="Google Shape;140;g249444569ca_0_0">
            <a:extLst>
              <a:ext uri="{FF2B5EF4-FFF2-40B4-BE49-F238E27FC236}">
                <a16:creationId xmlns:a16="http://schemas.microsoft.com/office/drawing/2014/main" id="{E884A68D-3177-29A4-636F-995CE1B77193}"/>
              </a:ext>
            </a:extLst>
          </p:cNvPr>
          <p:cNvSpPr txBox="1">
            <a:spLocks/>
          </p:cNvSpPr>
          <p:nvPr/>
        </p:nvSpPr>
        <p:spPr>
          <a:xfrm>
            <a:off x="454699" y="3821834"/>
            <a:ext cx="4657232" cy="101562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err="1">
                <a:ln>
                  <a:noFill/>
                </a:ln>
                <a:solidFill>
                  <a:srgbClr val="000000"/>
                </a:solidFill>
                <a:effectLst/>
                <a:uLnTx/>
                <a:uFillTx/>
                <a:latin typeface="Arial"/>
                <a:cs typeface="Arial"/>
                <a:sym typeface="Arial"/>
              </a:rPr>
              <a:t>Thank</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r>
              <a:rPr kumimoji="0" lang="ca-ES" sz="2000" b="0" i="0" u="none" strike="noStrike" kern="0" cap="none" spc="0" normalizeH="0" baseline="0" noProof="0" dirty="0" err="1">
                <a:ln>
                  <a:noFill/>
                </a:ln>
                <a:solidFill>
                  <a:srgbClr val="000000"/>
                </a:solidFill>
                <a:effectLst/>
                <a:uLnTx/>
                <a:uFillTx/>
                <a:latin typeface="Arial"/>
                <a:cs typeface="Arial"/>
                <a:sym typeface="Arial"/>
              </a:rPr>
              <a:t>you</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kumimoji="0" lang="ca-ES" sz="2000" b="0" i="0" u="none" strike="noStrike" kern="0" cap="none" spc="0" normalizeH="0" baseline="0" noProof="0" dirty="0">
                <a:ln>
                  <a:noFill/>
                </a:ln>
                <a:solidFill>
                  <a:srgbClr val="000000"/>
                </a:solidFill>
                <a:effectLst/>
                <a:uLnTx/>
                <a:uFillTx/>
                <a:latin typeface="Arial"/>
                <a:cs typeface="Arial"/>
                <a:sym typeface="Arial"/>
              </a:rPr>
              <a:t>Pac </a:t>
            </a:r>
            <a:r>
              <a:rPr kumimoji="0" lang="ca-ES" sz="2000" b="0" i="0" u="none" strike="noStrike" kern="0" cap="none" spc="0" normalizeH="0" baseline="0" noProof="0" dirty="0" err="1">
                <a:ln>
                  <a:noFill/>
                </a:ln>
                <a:solidFill>
                  <a:srgbClr val="000000"/>
                </a:solidFill>
                <a:effectLst/>
                <a:uLnTx/>
                <a:uFillTx/>
                <a:latin typeface="Arial"/>
                <a:cs typeface="Arial"/>
                <a:sym typeface="Arial"/>
              </a:rPr>
              <a:t>Gasparín</a:t>
            </a:r>
            <a:r>
              <a:rPr kumimoji="0" lang="ca-ES" sz="2000" b="0" i="0" u="none" strike="noStrike" kern="0" cap="none" spc="0" normalizeH="0" baseline="0" noProof="0" dirty="0">
                <a:ln>
                  <a:noFill/>
                </a:ln>
                <a:solidFill>
                  <a:srgbClr val="000000"/>
                </a:solidFill>
                <a:effectLst/>
                <a:uLnTx/>
                <a:uFillTx/>
                <a:latin typeface="Arial"/>
                <a:cs typeface="Arial"/>
                <a:sym typeface="Arial"/>
              </a:rPr>
              <a:t> paco.gasparin</a:t>
            </a:r>
            <a:r>
              <a:rPr kumimoji="0" lang="ca-ES" sz="2000" b="0" i="0" u="none" strike="noStrike" kern="0" cap="none" spc="0" normalizeH="0" baseline="0" noProof="0" dirty="0">
                <a:ln>
                  <a:noFill/>
                </a:ln>
                <a:solidFill>
                  <a:srgbClr val="000000"/>
                </a:solidFill>
                <a:effectLst/>
                <a:uLnTx/>
                <a:uFillTx/>
                <a:latin typeface="Arial"/>
                <a:cs typeface="Arial"/>
                <a:sym typeface="Arial"/>
                <a:hlinkClick r:id="rId5"/>
              </a:rPr>
              <a:t>@upc.edu</a:t>
            </a:r>
            <a:endParaRPr kumimoji="0" lang="ca-ES" sz="2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F07F0A"/>
              </a:buClr>
              <a:buSzPts val="2800"/>
              <a:buFont typeface="Arial"/>
              <a:buNone/>
              <a:tabLst/>
              <a:defRPr/>
            </a:pPr>
            <a:r>
              <a:rPr lang="ca-ES" sz="2000" kern="0" dirty="0"/>
              <a:t>Sergi Saurí </a:t>
            </a:r>
            <a:r>
              <a:rPr lang="ca-ES" sz="2000" kern="0" dirty="0">
                <a:hlinkClick r:id="rId6"/>
              </a:rPr>
              <a:t>sergi.sauri@upc.edu</a:t>
            </a:r>
            <a:r>
              <a:rPr lang="ca-ES" sz="2000" kern="0" dirty="0"/>
              <a:t> </a:t>
            </a:r>
            <a:r>
              <a:rPr kumimoji="0" lang="ca-ES" sz="2000" b="0" i="0" u="none" strike="noStrike" kern="0" cap="none" spc="0" normalizeH="0" baseline="0" noProof="0" dirty="0">
                <a:ln>
                  <a:noFill/>
                </a:ln>
                <a:solidFill>
                  <a:srgbClr val="000000"/>
                </a:solidFill>
                <a:effectLst/>
                <a:uLnTx/>
                <a:uFillTx/>
                <a:latin typeface="Arial"/>
                <a:cs typeface="Arial"/>
                <a:sym typeface="Arial"/>
              </a:rPr>
              <a:t> </a:t>
            </a:r>
          </a:p>
        </p:txBody>
      </p:sp>
      <p:pic>
        <p:nvPicPr>
          <p:cNvPr id="5" name="image1.png" descr="A picture containing company name&#10;&#10;Description automatically generated">
            <a:extLst>
              <a:ext uri="{FF2B5EF4-FFF2-40B4-BE49-F238E27FC236}">
                <a16:creationId xmlns:a16="http://schemas.microsoft.com/office/drawing/2014/main" id="{CBE3D997-B3C2-5BA8-DA80-C98771105FE5}"/>
              </a:ext>
            </a:extLst>
          </p:cNvPr>
          <p:cNvPicPr/>
          <p:nvPr/>
        </p:nvPicPr>
        <p:blipFill>
          <a:blip r:embed="rId7"/>
          <a:srcRect/>
          <a:stretch>
            <a:fillRect/>
          </a:stretch>
        </p:blipFill>
        <p:spPr>
          <a:xfrm>
            <a:off x="3541719" y="1378921"/>
            <a:ext cx="1818072" cy="1067345"/>
          </a:xfrm>
          <a:prstGeom prst="rect">
            <a:avLst/>
          </a:prstGeom>
        </p:spPr>
      </p:pic>
      <p:pic>
        <p:nvPicPr>
          <p:cNvPr id="6" name="image4.png">
            <a:extLst>
              <a:ext uri="{FF2B5EF4-FFF2-40B4-BE49-F238E27FC236}">
                <a16:creationId xmlns:a16="http://schemas.microsoft.com/office/drawing/2014/main" id="{F18C2A35-5ACA-8E43-1E28-B4B7904EB23E}"/>
              </a:ext>
            </a:extLst>
          </p:cNvPr>
          <p:cNvPicPr/>
          <p:nvPr/>
        </p:nvPicPr>
        <p:blipFill>
          <a:blip r:embed="rId8"/>
          <a:srcRect/>
          <a:stretch>
            <a:fillRect/>
          </a:stretch>
        </p:blipFill>
        <p:spPr>
          <a:xfrm>
            <a:off x="0" y="74873"/>
            <a:ext cx="6497788" cy="50190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ol 5">
            <a:extLst>
              <a:ext uri="{FF2B5EF4-FFF2-40B4-BE49-F238E27FC236}">
                <a16:creationId xmlns:a16="http://schemas.microsoft.com/office/drawing/2014/main" id="{6944B37C-89A6-C6CB-4C6F-88D1228F6CDE}"/>
              </a:ext>
            </a:extLst>
          </p:cNvPr>
          <p:cNvSpPr>
            <a:spLocks noGrp="1"/>
          </p:cNvSpPr>
          <p:nvPr>
            <p:ph type="title"/>
          </p:nvPr>
        </p:nvSpPr>
        <p:spPr/>
        <p:txBody>
          <a:bodyPr>
            <a:noAutofit/>
          </a:bodyPr>
          <a:lstStyle/>
          <a:p>
            <a:r>
              <a:rPr lang="es-ES" spc="-15" dirty="0" err="1">
                <a:solidFill>
                  <a:srgbClr val="F79646"/>
                </a:solidFill>
              </a:rPr>
              <a:t>Traffic</a:t>
            </a:r>
            <a:r>
              <a:rPr lang="es-ES" spc="-15" dirty="0">
                <a:solidFill>
                  <a:srgbClr val="F79646"/>
                </a:solidFill>
              </a:rPr>
              <a:t> data </a:t>
            </a:r>
            <a:r>
              <a:rPr lang="es-ES" spc="-15" dirty="0" err="1">
                <a:solidFill>
                  <a:srgbClr val="F79646"/>
                </a:solidFill>
              </a:rPr>
              <a:t>collection</a:t>
            </a:r>
            <a:r>
              <a:rPr lang="es-ES" spc="-15" dirty="0">
                <a:solidFill>
                  <a:srgbClr val="F79646"/>
                </a:solidFill>
              </a:rPr>
              <a:t> </a:t>
            </a:r>
            <a:r>
              <a:rPr lang="es-ES" spc="-15" dirty="0" err="1">
                <a:solidFill>
                  <a:srgbClr val="F79646"/>
                </a:solidFill>
              </a:rPr>
              <a:t>systems</a:t>
            </a:r>
            <a:endParaRPr lang="ca-ES" dirty="0">
              <a:solidFill>
                <a:srgbClr val="F79646"/>
              </a:solidFill>
            </a:endParaRPr>
          </a:p>
        </p:txBody>
      </p:sp>
      <p:sp>
        <p:nvSpPr>
          <p:cNvPr id="7" name="Contenidor de contingut 6">
            <a:extLst>
              <a:ext uri="{FF2B5EF4-FFF2-40B4-BE49-F238E27FC236}">
                <a16:creationId xmlns:a16="http://schemas.microsoft.com/office/drawing/2014/main" id="{8CEF385C-E2F9-0E3D-04F9-366979A2CC70}"/>
              </a:ext>
            </a:extLst>
          </p:cNvPr>
          <p:cNvSpPr>
            <a:spLocks noGrp="1"/>
          </p:cNvSpPr>
          <p:nvPr>
            <p:ph idx="1"/>
          </p:nvPr>
        </p:nvSpPr>
        <p:spPr/>
        <p:txBody>
          <a:bodyPr/>
          <a:lstStyle/>
          <a:p>
            <a:endParaRPr lang="ca-ES"/>
          </a:p>
        </p:txBody>
      </p:sp>
      <p:sp>
        <p:nvSpPr>
          <p:cNvPr id="8" name="Contenidor de text 7">
            <a:extLst>
              <a:ext uri="{FF2B5EF4-FFF2-40B4-BE49-F238E27FC236}">
                <a16:creationId xmlns:a16="http://schemas.microsoft.com/office/drawing/2014/main" id="{11653DB0-B35C-8428-BBBB-5624553810FA}"/>
              </a:ext>
            </a:extLst>
          </p:cNvPr>
          <p:cNvSpPr>
            <a:spLocks noGrp="1"/>
          </p:cNvSpPr>
          <p:nvPr>
            <p:ph type="body" sz="quarter" idx="13"/>
          </p:nvPr>
        </p:nvSpPr>
        <p:spPr/>
        <p:txBody>
          <a:bodyPr/>
          <a:lstStyle/>
          <a:p>
            <a:endParaRPr lang="ca-ES"/>
          </a:p>
        </p:txBody>
      </p:sp>
      <p:sp>
        <p:nvSpPr>
          <p:cNvPr id="4" name="Contenidor de número de diapositiva 3">
            <a:extLst>
              <a:ext uri="{FF2B5EF4-FFF2-40B4-BE49-F238E27FC236}">
                <a16:creationId xmlns:a16="http://schemas.microsoft.com/office/drawing/2014/main" id="{E632C1E1-CD32-03DA-44A8-38AD8F054CAC}"/>
              </a:ext>
            </a:extLst>
          </p:cNvPr>
          <p:cNvSpPr>
            <a:spLocks noGrp="1"/>
          </p:cNvSpPr>
          <p:nvPr>
            <p:ph type="sldNum" sz="quarter" idx="12"/>
          </p:nvPr>
        </p:nvSpPr>
        <p:spPr/>
        <p:txBody>
          <a:bodyPr/>
          <a:lstStyle/>
          <a:p>
            <a:fld id="{5336F0B7-EF37-4B31-BA1E-D2B9204CDF2B}" type="slidenum">
              <a:rPr lang="ca-ES" noProof="0" smtClean="0"/>
              <a:pPr/>
              <a:t>5</a:t>
            </a:fld>
            <a:endParaRPr lang="ca-ES" noProof="0" dirty="0"/>
          </a:p>
        </p:txBody>
      </p:sp>
    </p:spTree>
    <p:extLst>
      <p:ext uri="{BB962C8B-B14F-4D97-AF65-F5344CB8AC3E}">
        <p14:creationId xmlns:p14="http://schemas.microsoft.com/office/powerpoint/2010/main" val="1079711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1. Variables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769638"/>
            <a:ext cx="8201686" cy="2245771"/>
          </a:xfrm>
        </p:spPr>
        <p:txBody>
          <a:bodyPr>
            <a:normAutofit/>
          </a:bodyPr>
          <a:lstStyle/>
          <a:p>
            <a:pPr algn="just"/>
            <a:r>
              <a:rPr lang="en-US" sz="1600" dirty="0"/>
              <a:t>Traffic intensity is the number of vehicles passing through a fixed section of road per unit of time. The most commonly used units </a:t>
            </a:r>
            <a:r>
              <a:rPr lang="en-US" sz="1600" b="1" dirty="0"/>
              <a:t>are vehicles/hour (hourly intensity) and vehicles/day (daily intensity). </a:t>
            </a:r>
            <a:r>
              <a:rPr lang="en-US" sz="1600" dirty="0"/>
              <a:t>It is the most important traffic characteristic, as the others are related to it, and provides a very intuitive description of traffic </a:t>
            </a:r>
            <a:r>
              <a:rPr lang="en-US" sz="1600" dirty="0" err="1"/>
              <a:t>behaviour</a:t>
            </a:r>
            <a:r>
              <a:rPr lang="en-US" sz="1600" dirty="0"/>
              <a:t> at any given time. Generally the measurement period is one year, and the average daily intensity (ADI) is the most commonly used magnitude to </a:t>
            </a:r>
            <a:r>
              <a:rPr lang="en-US" sz="1600" dirty="0" err="1"/>
              <a:t>characterise</a:t>
            </a:r>
            <a:r>
              <a:rPr lang="en-US" sz="1600" dirty="0"/>
              <a:t> any road. It is defined as the total number of vehicles passing through a section in a year divided by 365 days.</a:t>
            </a:r>
            <a:endParaRPr lang="es-ES" sz="1600" dirty="0"/>
          </a:p>
        </p:txBody>
      </p:sp>
      <p:sp>
        <p:nvSpPr>
          <p:cNvPr id="5" name="Contenidor de text 4">
            <a:extLst>
              <a:ext uri="{FF2B5EF4-FFF2-40B4-BE49-F238E27FC236}">
                <a16:creationId xmlns:a16="http://schemas.microsoft.com/office/drawing/2014/main" id="{489BBE51-711E-392E-0B53-7EE44EB0C2FB}"/>
              </a:ext>
            </a:extLst>
          </p:cNvPr>
          <p:cNvSpPr>
            <a:spLocks noGrp="1"/>
          </p:cNvSpPr>
          <p:nvPr>
            <p:ph type="body" sz="quarter" idx="13"/>
          </p:nvPr>
        </p:nvSpPr>
        <p:spPr/>
        <p:txBody>
          <a:bodyPr/>
          <a:lstStyle/>
          <a:p>
            <a:r>
              <a:rPr lang="es-ES" dirty="0" err="1"/>
              <a:t>Intensity</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6</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10" name="Imatge 9">
            <a:extLst>
              <a:ext uri="{FF2B5EF4-FFF2-40B4-BE49-F238E27FC236}">
                <a16:creationId xmlns:a16="http://schemas.microsoft.com/office/drawing/2014/main" id="{C538F86D-67AF-9E51-E5CF-3BAF3E5DF9E5}"/>
              </a:ext>
            </a:extLst>
          </p:cNvPr>
          <p:cNvPicPr>
            <a:picLocks noChangeAspect="1"/>
          </p:cNvPicPr>
          <p:nvPr/>
        </p:nvPicPr>
        <p:blipFill>
          <a:blip r:embed="rId4"/>
          <a:stretch>
            <a:fillRect/>
          </a:stretch>
        </p:blipFill>
        <p:spPr>
          <a:xfrm>
            <a:off x="128074" y="4012096"/>
            <a:ext cx="4779678" cy="2048434"/>
          </a:xfrm>
          <a:prstGeom prst="rect">
            <a:avLst/>
          </a:prstGeom>
        </p:spPr>
      </p:pic>
      <p:pic>
        <p:nvPicPr>
          <p:cNvPr id="11" name="Imatge 10">
            <a:extLst>
              <a:ext uri="{FF2B5EF4-FFF2-40B4-BE49-F238E27FC236}">
                <a16:creationId xmlns:a16="http://schemas.microsoft.com/office/drawing/2014/main" id="{4843D9B7-1272-6E99-7E35-27C3A59F1BDC}"/>
              </a:ext>
            </a:extLst>
          </p:cNvPr>
          <p:cNvPicPr>
            <a:picLocks noChangeAspect="1"/>
          </p:cNvPicPr>
          <p:nvPr/>
        </p:nvPicPr>
        <p:blipFill>
          <a:blip r:embed="rId5"/>
          <a:stretch>
            <a:fillRect/>
          </a:stretch>
        </p:blipFill>
        <p:spPr>
          <a:xfrm>
            <a:off x="4987556" y="4012096"/>
            <a:ext cx="3657917" cy="2286198"/>
          </a:xfrm>
          <a:prstGeom prst="rect">
            <a:avLst/>
          </a:prstGeom>
        </p:spPr>
      </p:pic>
      <p:sp>
        <p:nvSpPr>
          <p:cNvPr id="12" name="object 11">
            <a:extLst>
              <a:ext uri="{FF2B5EF4-FFF2-40B4-BE49-F238E27FC236}">
                <a16:creationId xmlns:a16="http://schemas.microsoft.com/office/drawing/2014/main" id="{11A19322-F7D8-9EDB-9022-AD650A86FC43}"/>
              </a:ext>
            </a:extLst>
          </p:cNvPr>
          <p:cNvSpPr txBox="1"/>
          <p:nvPr/>
        </p:nvSpPr>
        <p:spPr>
          <a:xfrm>
            <a:off x="1450082" y="6091321"/>
            <a:ext cx="2073189" cy="197490"/>
          </a:xfrm>
          <a:prstGeom prst="rect">
            <a:avLst/>
          </a:prstGeom>
        </p:spPr>
        <p:txBody>
          <a:bodyPr vert="horz" wrap="square" lIns="0" tIns="12700" rIns="0" bIns="0" rtlCol="0">
            <a:spAutoFit/>
          </a:bodyPr>
          <a:lstStyle/>
          <a:p>
            <a:pPr marL="12700">
              <a:lnSpc>
                <a:spcPct val="100000"/>
              </a:lnSpc>
              <a:spcBef>
                <a:spcPts val="100"/>
              </a:spcBef>
            </a:pPr>
            <a:r>
              <a:rPr lang="es-ES" sz="1200" spc="-10" dirty="0">
                <a:latin typeface="Source Sans Pro" panose="020B0503030403020204" pitchFamily="34" charset="0"/>
                <a:ea typeface="Source Sans Pro" panose="020B0503030403020204" pitchFamily="34" charset="0"/>
                <a:cs typeface="Calibri"/>
              </a:rPr>
              <a:t>Chart</a:t>
            </a:r>
            <a:r>
              <a:rPr sz="1200" spc="-10" dirty="0">
                <a:latin typeface="Source Sans Pro" panose="020B0503030403020204" pitchFamily="34" charset="0"/>
                <a:ea typeface="Source Sans Pro" panose="020B0503030403020204" pitchFamily="34" charset="0"/>
                <a:cs typeface="Calibri"/>
              </a:rPr>
              <a:t> </a:t>
            </a:r>
            <a:r>
              <a:rPr sz="1200" dirty="0">
                <a:latin typeface="Source Sans Pro" panose="020B0503030403020204" pitchFamily="34" charset="0"/>
                <a:ea typeface="Source Sans Pro" panose="020B0503030403020204" pitchFamily="34" charset="0"/>
                <a:cs typeface="Calibri"/>
              </a:rPr>
              <a:t>IMH</a:t>
            </a:r>
            <a:r>
              <a:rPr sz="1200" spc="-5" dirty="0">
                <a:latin typeface="Source Sans Pro" panose="020B0503030403020204" pitchFamily="34" charset="0"/>
                <a:ea typeface="Source Sans Pro" panose="020B0503030403020204" pitchFamily="34" charset="0"/>
                <a:cs typeface="Calibri"/>
              </a:rPr>
              <a:t> c</a:t>
            </a:r>
            <a:r>
              <a:rPr lang="es-ES" sz="1200" spc="-5" dirty="0" err="1">
                <a:latin typeface="Source Sans Pro" panose="020B0503030403020204" pitchFamily="34" charset="0"/>
                <a:ea typeface="Source Sans Pro" panose="020B0503030403020204" pitchFamily="34" charset="0"/>
                <a:cs typeface="Calibri"/>
              </a:rPr>
              <a:t>rossroads</a:t>
            </a:r>
            <a:r>
              <a:rPr sz="1200" spc="-10" dirty="0">
                <a:latin typeface="Source Sans Pro" panose="020B0503030403020204" pitchFamily="34" charset="0"/>
                <a:ea typeface="Source Sans Pro" panose="020B0503030403020204" pitchFamily="34" charset="0"/>
                <a:cs typeface="Calibri"/>
              </a:rPr>
              <a:t> </a:t>
            </a:r>
            <a:r>
              <a:rPr sz="1200" spc="-5" dirty="0">
                <a:latin typeface="Source Sans Pro" panose="020B0503030403020204" pitchFamily="34" charset="0"/>
                <a:ea typeface="Source Sans Pro" panose="020B0503030403020204" pitchFamily="34" charset="0"/>
                <a:cs typeface="Calibri"/>
              </a:rPr>
              <a:t>Barcelona</a:t>
            </a:r>
            <a:endParaRPr sz="1200" dirty="0">
              <a:latin typeface="Source Sans Pro" panose="020B0503030403020204" pitchFamily="34" charset="0"/>
              <a:ea typeface="Source Sans Pro" panose="020B0503030403020204" pitchFamily="34" charset="0"/>
              <a:cs typeface="Calibri"/>
            </a:endParaRPr>
          </a:p>
        </p:txBody>
      </p:sp>
      <p:sp>
        <p:nvSpPr>
          <p:cNvPr id="13" name="object 12">
            <a:extLst>
              <a:ext uri="{FF2B5EF4-FFF2-40B4-BE49-F238E27FC236}">
                <a16:creationId xmlns:a16="http://schemas.microsoft.com/office/drawing/2014/main" id="{DDFE9AD2-C200-EDA0-2DEB-72FE784098D6}"/>
              </a:ext>
            </a:extLst>
          </p:cNvPr>
          <p:cNvSpPr txBox="1"/>
          <p:nvPr/>
        </p:nvSpPr>
        <p:spPr>
          <a:xfrm>
            <a:off x="6018827" y="6220020"/>
            <a:ext cx="2073189" cy="197490"/>
          </a:xfrm>
          <a:prstGeom prst="rect">
            <a:avLst/>
          </a:prstGeom>
        </p:spPr>
        <p:txBody>
          <a:bodyPr vert="horz" wrap="square" lIns="0" tIns="12700" rIns="0" bIns="0" rtlCol="0">
            <a:spAutoFit/>
          </a:bodyPr>
          <a:lstStyle/>
          <a:p>
            <a:pPr marL="12700">
              <a:lnSpc>
                <a:spcPct val="100000"/>
              </a:lnSpc>
              <a:spcBef>
                <a:spcPts val="100"/>
              </a:spcBef>
            </a:pPr>
            <a:r>
              <a:rPr lang="es-ES" sz="1200" spc="-10" dirty="0">
                <a:latin typeface="Source Sans Pro" panose="020B0503030403020204" pitchFamily="34" charset="0"/>
                <a:ea typeface="Source Sans Pro" panose="020B0503030403020204" pitchFamily="34" charset="0"/>
                <a:cs typeface="Calibri"/>
              </a:rPr>
              <a:t>Chart</a:t>
            </a:r>
            <a:r>
              <a:rPr sz="1200" spc="-5" dirty="0">
                <a:latin typeface="Source Sans Pro" panose="020B0503030403020204" pitchFamily="34" charset="0"/>
                <a:ea typeface="Source Sans Pro" panose="020B0503030403020204" pitchFamily="34" charset="0"/>
                <a:cs typeface="Calibri"/>
              </a:rPr>
              <a:t> </a:t>
            </a:r>
            <a:r>
              <a:rPr sz="1200" dirty="0">
                <a:latin typeface="Source Sans Pro" panose="020B0503030403020204" pitchFamily="34" charset="0"/>
                <a:ea typeface="Source Sans Pro" panose="020B0503030403020204" pitchFamily="34" charset="0"/>
                <a:cs typeface="Calibri"/>
              </a:rPr>
              <a:t>IMD</a:t>
            </a:r>
            <a:r>
              <a:rPr sz="1200" spc="-10" dirty="0">
                <a:latin typeface="Source Sans Pro" panose="020B0503030403020204" pitchFamily="34" charset="0"/>
                <a:ea typeface="Source Sans Pro" panose="020B0503030403020204" pitchFamily="34" charset="0"/>
                <a:cs typeface="Calibri"/>
              </a:rPr>
              <a:t> </a:t>
            </a:r>
            <a:r>
              <a:rPr lang="es-ES" sz="1200" spc="-10" dirty="0" err="1">
                <a:latin typeface="Source Sans Pro" panose="020B0503030403020204" pitchFamily="34" charset="0"/>
                <a:ea typeface="Source Sans Pro" panose="020B0503030403020204" pitchFamily="34" charset="0"/>
                <a:cs typeface="Calibri"/>
              </a:rPr>
              <a:t>Spanish</a:t>
            </a:r>
            <a:r>
              <a:rPr lang="es-ES" sz="1200" spc="-10" dirty="0">
                <a:latin typeface="Source Sans Pro" panose="020B0503030403020204" pitchFamily="34" charset="0"/>
                <a:ea typeface="Source Sans Pro" panose="020B0503030403020204" pitchFamily="34" charset="0"/>
                <a:cs typeface="Calibri"/>
              </a:rPr>
              <a:t> </a:t>
            </a:r>
            <a:r>
              <a:rPr sz="1200" spc="-5" dirty="0">
                <a:latin typeface="Source Sans Pro" panose="020B0503030403020204" pitchFamily="34" charset="0"/>
                <a:ea typeface="Source Sans Pro" panose="020B0503030403020204" pitchFamily="34" charset="0"/>
                <a:cs typeface="Calibri"/>
              </a:rPr>
              <a:t>radials</a:t>
            </a:r>
            <a:endParaRPr sz="1200" dirty="0">
              <a:latin typeface="Source Sans Pro" panose="020B0503030403020204" pitchFamily="34" charset="0"/>
              <a:ea typeface="Source Sans Pro" panose="020B0503030403020204" pitchFamily="34" charset="0"/>
              <a:cs typeface="Calibri"/>
            </a:endParaRPr>
          </a:p>
        </p:txBody>
      </p:sp>
    </p:spTree>
    <p:extLst>
      <p:ext uri="{BB962C8B-B14F-4D97-AF65-F5344CB8AC3E}">
        <p14:creationId xmlns:p14="http://schemas.microsoft.com/office/powerpoint/2010/main" val="962130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1. Variables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769638"/>
            <a:ext cx="8201686" cy="2245771"/>
          </a:xfrm>
        </p:spPr>
        <p:txBody>
          <a:bodyPr>
            <a:normAutofit/>
          </a:bodyPr>
          <a:lstStyle/>
          <a:p>
            <a:pPr algn="just"/>
            <a:r>
              <a:rPr lang="en-US" sz="1600" dirty="0"/>
              <a:t>Traffic density is the number of vehicles per unit length. It can be obtained from a photograph and by counting vehicles, but it is rarely measured directly as it can be easily calculated from measures of intensity and speed (quantities for which it is easier to obtain data). There is a maximum density value obtained when all vehicles are standing in a row, with no gaps between them. This maximum density will be equal to the product of the inverse of the average vehicle length times the number of lanes. Under these conditions, it would be impossible for vehicles to move even at low speeds without colliding with each other.</a:t>
            </a:r>
            <a:endParaRPr lang="es-ES" sz="1600" dirty="0"/>
          </a:p>
        </p:txBody>
      </p:sp>
      <p:sp>
        <p:nvSpPr>
          <p:cNvPr id="5" name="Contenidor de text 4">
            <a:extLst>
              <a:ext uri="{FF2B5EF4-FFF2-40B4-BE49-F238E27FC236}">
                <a16:creationId xmlns:a16="http://schemas.microsoft.com/office/drawing/2014/main" id="{489BBE51-711E-392E-0B53-7EE44EB0C2FB}"/>
              </a:ext>
            </a:extLst>
          </p:cNvPr>
          <p:cNvSpPr>
            <a:spLocks noGrp="1"/>
          </p:cNvSpPr>
          <p:nvPr>
            <p:ph type="body" sz="quarter" idx="13"/>
          </p:nvPr>
        </p:nvSpPr>
        <p:spPr/>
        <p:txBody>
          <a:bodyPr/>
          <a:lstStyle/>
          <a:p>
            <a:r>
              <a:rPr lang="es-ES" dirty="0" err="1"/>
              <a:t>Density</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7</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pic>
        <p:nvPicPr>
          <p:cNvPr id="6" name="object 6">
            <a:extLst>
              <a:ext uri="{FF2B5EF4-FFF2-40B4-BE49-F238E27FC236}">
                <a16:creationId xmlns:a16="http://schemas.microsoft.com/office/drawing/2014/main" id="{89B7BF0A-8DF4-2FFE-A46E-2D64978BDE76}"/>
              </a:ext>
            </a:extLst>
          </p:cNvPr>
          <p:cNvPicPr/>
          <p:nvPr/>
        </p:nvPicPr>
        <p:blipFill>
          <a:blip r:embed="rId4" cstate="print"/>
          <a:stretch>
            <a:fillRect/>
          </a:stretch>
        </p:blipFill>
        <p:spPr>
          <a:xfrm>
            <a:off x="750902" y="3859130"/>
            <a:ext cx="4797716" cy="1027611"/>
          </a:xfrm>
          <a:prstGeom prst="rect">
            <a:avLst/>
          </a:prstGeom>
        </p:spPr>
      </p:pic>
      <p:pic>
        <p:nvPicPr>
          <p:cNvPr id="14" name="object 7">
            <a:extLst>
              <a:ext uri="{FF2B5EF4-FFF2-40B4-BE49-F238E27FC236}">
                <a16:creationId xmlns:a16="http://schemas.microsoft.com/office/drawing/2014/main" id="{0166DC8A-FBC9-07EF-2C65-FAF0FCF68862}"/>
              </a:ext>
            </a:extLst>
          </p:cNvPr>
          <p:cNvPicPr/>
          <p:nvPr/>
        </p:nvPicPr>
        <p:blipFill>
          <a:blip r:embed="rId5" cstate="print"/>
          <a:stretch>
            <a:fillRect/>
          </a:stretch>
        </p:blipFill>
        <p:spPr>
          <a:xfrm>
            <a:off x="5844821" y="4238144"/>
            <a:ext cx="565387" cy="452365"/>
          </a:xfrm>
          <a:prstGeom prst="rect">
            <a:avLst/>
          </a:prstGeom>
        </p:spPr>
      </p:pic>
      <p:sp>
        <p:nvSpPr>
          <p:cNvPr id="15" name="QuadreDeText 14">
            <a:extLst>
              <a:ext uri="{FF2B5EF4-FFF2-40B4-BE49-F238E27FC236}">
                <a16:creationId xmlns:a16="http://schemas.microsoft.com/office/drawing/2014/main" id="{471FDBBC-D9AD-CA5F-E118-FE0BF367F092}"/>
              </a:ext>
            </a:extLst>
          </p:cNvPr>
          <p:cNvSpPr txBox="1"/>
          <p:nvPr/>
        </p:nvSpPr>
        <p:spPr>
          <a:xfrm>
            <a:off x="6763892" y="3989325"/>
            <a:ext cx="1892493" cy="738664"/>
          </a:xfrm>
          <a:prstGeom prst="rect">
            <a:avLst/>
          </a:prstGeom>
          <a:noFill/>
        </p:spPr>
        <p:txBody>
          <a:bodyPr wrap="square" rtlCol="0">
            <a:spAutoFit/>
          </a:bodyPr>
          <a:lstStyle/>
          <a:p>
            <a:r>
              <a:rPr lang="en-GB" sz="1400">
                <a:latin typeface="Source Sans Pro" panose="020B0503030403020204" pitchFamily="34" charset="0"/>
                <a:ea typeface="Source Sans Pro" panose="020B0503030403020204" pitchFamily="34" charset="0"/>
              </a:rPr>
              <a:t>K = density</a:t>
            </a:r>
          </a:p>
          <a:p>
            <a:r>
              <a:rPr lang="en-GB" sz="1400" dirty="0">
                <a:latin typeface="Source Sans Pro" panose="020B0503030403020204" pitchFamily="34" charset="0"/>
                <a:ea typeface="Source Sans Pro" panose="020B0503030403020204" pitchFamily="34" charset="0"/>
              </a:rPr>
              <a:t>N = number of vehicles</a:t>
            </a:r>
          </a:p>
          <a:p>
            <a:r>
              <a:rPr lang="en-GB" sz="1400" dirty="0">
                <a:latin typeface="Source Sans Pro" panose="020B0503030403020204" pitchFamily="34" charset="0"/>
                <a:ea typeface="Source Sans Pro" panose="020B0503030403020204" pitchFamily="34" charset="0"/>
              </a:rPr>
              <a:t>D = distance</a:t>
            </a:r>
          </a:p>
        </p:txBody>
      </p:sp>
      <p:sp>
        <p:nvSpPr>
          <p:cNvPr id="17" name="QuadreDeText 16">
            <a:extLst>
              <a:ext uri="{FF2B5EF4-FFF2-40B4-BE49-F238E27FC236}">
                <a16:creationId xmlns:a16="http://schemas.microsoft.com/office/drawing/2014/main" id="{F147EB5C-9DA8-08C8-02EF-0881869290F8}"/>
              </a:ext>
            </a:extLst>
          </p:cNvPr>
          <p:cNvSpPr txBox="1"/>
          <p:nvPr/>
        </p:nvSpPr>
        <p:spPr>
          <a:xfrm>
            <a:off x="454699" y="5195416"/>
            <a:ext cx="8201155" cy="830997"/>
          </a:xfrm>
          <a:prstGeom prst="rect">
            <a:avLst/>
          </a:prstGeom>
          <a:noFill/>
        </p:spPr>
        <p:txBody>
          <a:bodyPr wrap="square">
            <a:spAutoFit/>
          </a:bodyPr>
          <a:lstStyle/>
          <a:p>
            <a:pPr algn="just"/>
            <a:r>
              <a:rPr lang="en-US" sz="1600" b="1" dirty="0">
                <a:latin typeface="Source Sans Pro" panose="020B0503030403020204" pitchFamily="34" charset="0"/>
                <a:ea typeface="Source Sans Pro" panose="020B0503030403020204" pitchFamily="34" charset="0"/>
              </a:rPr>
              <a:t>OCCUPANCY</a:t>
            </a:r>
            <a:r>
              <a:rPr lang="en-US" sz="1600" dirty="0">
                <a:latin typeface="Source Sans Pro" panose="020B0503030403020204" pitchFamily="34" charset="0"/>
                <a:ea typeface="Source Sans Pro" panose="020B0503030403020204" pitchFamily="34" charset="0"/>
              </a:rPr>
              <a:t> is derived directly from density and is the ratio of the length occupied by vehicles at a given time to the total length of available lanes. </a:t>
            </a:r>
            <a:r>
              <a:rPr lang="en-US" sz="1600" b="1" dirty="0">
                <a:latin typeface="Source Sans Pro" panose="020B0503030403020204" pitchFamily="34" charset="0"/>
                <a:ea typeface="Source Sans Pro" panose="020B0503030403020204" pitchFamily="34" charset="0"/>
              </a:rPr>
              <a:t>Therefore, its value would be equal to the density times the average length of vehicles.</a:t>
            </a:r>
            <a:endParaRPr lang="es-ES" sz="1600" b="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134156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1. Variables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769638"/>
            <a:ext cx="8201686" cy="1516901"/>
          </a:xfrm>
        </p:spPr>
        <p:txBody>
          <a:bodyPr>
            <a:normAutofit/>
          </a:bodyPr>
          <a:lstStyle/>
          <a:p>
            <a:pPr algn="just"/>
            <a:r>
              <a:rPr lang="en-US" sz="1600" dirty="0"/>
              <a:t>A 30 m stretch of road with 3 lanes, occupied by 8 vehicles with a length of 4.5 m, is schematically represented. Under these conditions, the length occupied by the vehicles is 8 - 4.5 = 36 m., while the available lane length is 3 - 30 = 90 m.  </a:t>
            </a:r>
            <a:r>
              <a:rPr lang="en-US" sz="1600" b="1" dirty="0"/>
              <a:t>The occupancy is therefore 40% (36 / 90 = 0.4).</a:t>
            </a:r>
          </a:p>
          <a:p>
            <a:pPr algn="just"/>
            <a:r>
              <a:rPr lang="en-US" sz="1600" dirty="0"/>
              <a:t>The density of this stretch of road is:</a:t>
            </a:r>
            <a:endParaRPr lang="es-ES" sz="1600" dirty="0"/>
          </a:p>
        </p:txBody>
      </p:sp>
      <p:sp>
        <p:nvSpPr>
          <p:cNvPr id="5" name="Contenidor de text 4">
            <a:extLst>
              <a:ext uri="{FF2B5EF4-FFF2-40B4-BE49-F238E27FC236}">
                <a16:creationId xmlns:a16="http://schemas.microsoft.com/office/drawing/2014/main" id="{489BBE51-711E-392E-0B53-7EE44EB0C2FB}"/>
              </a:ext>
            </a:extLst>
          </p:cNvPr>
          <p:cNvSpPr>
            <a:spLocks noGrp="1"/>
          </p:cNvSpPr>
          <p:nvPr>
            <p:ph type="body" sz="quarter" idx="13"/>
          </p:nvPr>
        </p:nvSpPr>
        <p:spPr>
          <a:xfrm>
            <a:off x="454699" y="1412111"/>
            <a:ext cx="8201686" cy="329937"/>
          </a:xfrm>
        </p:spPr>
        <p:txBody>
          <a:bodyPr/>
          <a:lstStyle/>
          <a:p>
            <a:r>
              <a:rPr lang="es-ES" dirty="0" err="1"/>
              <a:t>Density</a:t>
            </a:r>
            <a:r>
              <a:rPr lang="es-ES" dirty="0"/>
              <a:t> / </a:t>
            </a:r>
            <a:r>
              <a:rPr lang="es-ES" dirty="0" err="1"/>
              <a:t>occupancy</a:t>
            </a:r>
            <a:r>
              <a:rPr lang="es-ES" dirty="0"/>
              <a:t> (example)</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8</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
        <p:nvSpPr>
          <p:cNvPr id="17" name="QuadreDeText 16">
            <a:extLst>
              <a:ext uri="{FF2B5EF4-FFF2-40B4-BE49-F238E27FC236}">
                <a16:creationId xmlns:a16="http://schemas.microsoft.com/office/drawing/2014/main" id="{F147EB5C-9DA8-08C8-02EF-0881869290F8}"/>
              </a:ext>
            </a:extLst>
          </p:cNvPr>
          <p:cNvSpPr txBox="1"/>
          <p:nvPr/>
        </p:nvSpPr>
        <p:spPr>
          <a:xfrm>
            <a:off x="454699" y="4146909"/>
            <a:ext cx="8372745" cy="2062103"/>
          </a:xfrm>
          <a:prstGeom prst="rect">
            <a:avLst/>
          </a:prstGeom>
          <a:noFill/>
        </p:spPr>
        <p:txBody>
          <a:bodyPr wrap="square">
            <a:spAutoFit/>
          </a:bodyPr>
          <a:lstStyle/>
          <a:p>
            <a:pPr algn="just"/>
            <a:r>
              <a:rPr lang="en-US" sz="1600" dirty="0">
                <a:latin typeface="Source Sans Pro" panose="020B0503030403020204" pitchFamily="34" charset="0"/>
                <a:ea typeface="Source Sans Pro" panose="020B0503030403020204" pitchFamily="34" charset="0"/>
              </a:rPr>
              <a:t>which, if multiplied by the average length of vehicles (4.5 </a:t>
            </a:r>
            <a:r>
              <a:rPr lang="en-US" sz="1600" dirty="0" err="1">
                <a:latin typeface="Source Sans Pro" panose="020B0503030403020204" pitchFamily="34" charset="0"/>
                <a:ea typeface="Source Sans Pro" panose="020B0503030403020204" pitchFamily="34" charset="0"/>
              </a:rPr>
              <a:t>metres</a:t>
            </a:r>
            <a:r>
              <a:rPr lang="en-US" sz="1600" dirty="0">
                <a:latin typeface="Source Sans Pro" panose="020B0503030403020204" pitchFamily="34" charset="0"/>
                <a:ea typeface="Source Sans Pro" panose="020B0503030403020204" pitchFamily="34" charset="0"/>
              </a:rPr>
              <a:t> = 0.0045 km), gives: 88.88veh/ km.⋅ 0.0045 = 0.4 or, in other words, </a:t>
            </a:r>
            <a:r>
              <a:rPr lang="en-US" sz="1600" b="1" dirty="0">
                <a:latin typeface="Source Sans Pro" panose="020B0503030403020204" pitchFamily="34" charset="0"/>
                <a:ea typeface="Source Sans Pro" panose="020B0503030403020204" pitchFamily="34" charset="0"/>
              </a:rPr>
              <a:t>an occupancy rate of 40 %. </a:t>
            </a:r>
          </a:p>
          <a:p>
            <a:pPr algn="just"/>
            <a:r>
              <a:rPr lang="en-US" sz="1600" dirty="0">
                <a:latin typeface="Source Sans Pro" panose="020B0503030403020204" pitchFamily="34" charset="0"/>
                <a:ea typeface="Source Sans Pro" panose="020B0503030403020204" pitchFamily="34" charset="0"/>
              </a:rPr>
              <a:t>It is clear then that occupancy and density are directly related. However, the determination of occupancy as a percentage of the occupied lane in relation to the available lane length presents the same difficulties as the determination of density, as it could only be determined through zenithal photographs of the sections. </a:t>
            </a:r>
            <a:r>
              <a:rPr lang="en-US" sz="1600" b="1" dirty="0">
                <a:latin typeface="Source Sans Pro" panose="020B0503030403020204" pitchFamily="34" charset="0"/>
                <a:ea typeface="Source Sans Pro" panose="020B0503030403020204" pitchFamily="34" charset="0"/>
              </a:rPr>
              <a:t>An easier measure to determine is the % of time that sensors installed on the carriageway detect the presence of a vehicle on them in relation to the total time.</a:t>
            </a:r>
            <a:endParaRPr lang="es-ES" sz="1600" b="1" dirty="0">
              <a:latin typeface="Source Sans Pro" panose="020B0503030403020204" pitchFamily="34" charset="0"/>
              <a:ea typeface="Source Sans Pro" panose="020B0503030403020204" pitchFamily="34" charset="0"/>
            </a:endParaRPr>
          </a:p>
        </p:txBody>
      </p:sp>
      <p:pic>
        <p:nvPicPr>
          <p:cNvPr id="10" name="object 7">
            <a:extLst>
              <a:ext uri="{FF2B5EF4-FFF2-40B4-BE49-F238E27FC236}">
                <a16:creationId xmlns:a16="http://schemas.microsoft.com/office/drawing/2014/main" id="{5993DCED-A95F-C323-46D9-A285035A393B}"/>
              </a:ext>
            </a:extLst>
          </p:cNvPr>
          <p:cNvPicPr/>
          <p:nvPr/>
        </p:nvPicPr>
        <p:blipFill>
          <a:blip r:embed="rId4" cstate="print"/>
          <a:stretch>
            <a:fillRect/>
          </a:stretch>
        </p:blipFill>
        <p:spPr>
          <a:xfrm>
            <a:off x="885389" y="3348173"/>
            <a:ext cx="2400319" cy="446577"/>
          </a:xfrm>
          <a:prstGeom prst="rect">
            <a:avLst/>
          </a:prstGeom>
        </p:spPr>
      </p:pic>
      <p:pic>
        <p:nvPicPr>
          <p:cNvPr id="11" name="Imatge 10">
            <a:extLst>
              <a:ext uri="{FF2B5EF4-FFF2-40B4-BE49-F238E27FC236}">
                <a16:creationId xmlns:a16="http://schemas.microsoft.com/office/drawing/2014/main" id="{B9C62774-6A27-8C0F-5037-B16ADD941A38}"/>
              </a:ext>
            </a:extLst>
          </p:cNvPr>
          <p:cNvPicPr>
            <a:picLocks noChangeAspect="1"/>
          </p:cNvPicPr>
          <p:nvPr/>
        </p:nvPicPr>
        <p:blipFill>
          <a:blip r:embed="rId5"/>
          <a:stretch>
            <a:fillRect/>
          </a:stretch>
        </p:blipFill>
        <p:spPr>
          <a:xfrm>
            <a:off x="5433391" y="2577000"/>
            <a:ext cx="3394053" cy="1620000"/>
          </a:xfrm>
          <a:prstGeom prst="rect">
            <a:avLst/>
          </a:prstGeom>
        </p:spPr>
      </p:pic>
    </p:spTree>
    <p:extLst>
      <p:ext uri="{BB962C8B-B14F-4D97-AF65-F5344CB8AC3E}">
        <p14:creationId xmlns:p14="http://schemas.microsoft.com/office/powerpoint/2010/main" val="2522615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1AD523-0D8E-49DE-AE6D-0ED7594C0688}"/>
              </a:ext>
            </a:extLst>
          </p:cNvPr>
          <p:cNvSpPr>
            <a:spLocks noGrp="1"/>
          </p:cNvSpPr>
          <p:nvPr>
            <p:ph type="title"/>
          </p:nvPr>
        </p:nvSpPr>
        <p:spPr/>
        <p:txBody>
          <a:bodyPr/>
          <a:lstStyle/>
          <a:p>
            <a:r>
              <a:rPr lang="en-GB" dirty="0"/>
              <a:t>1. Variables</a:t>
            </a:r>
          </a:p>
        </p:txBody>
      </p:sp>
      <p:sp>
        <p:nvSpPr>
          <p:cNvPr id="3" name="Marcador de contenido 2">
            <a:extLst>
              <a:ext uri="{FF2B5EF4-FFF2-40B4-BE49-F238E27FC236}">
                <a16:creationId xmlns:a16="http://schemas.microsoft.com/office/drawing/2014/main" id="{95D4E3EF-C15F-494D-85D6-DCEFB40B51AA}"/>
              </a:ext>
            </a:extLst>
          </p:cNvPr>
          <p:cNvSpPr>
            <a:spLocks noGrp="1"/>
          </p:cNvSpPr>
          <p:nvPr>
            <p:ph idx="1"/>
          </p:nvPr>
        </p:nvSpPr>
        <p:spPr>
          <a:xfrm>
            <a:off x="454699" y="1769638"/>
            <a:ext cx="8201686" cy="2431302"/>
          </a:xfrm>
        </p:spPr>
        <p:txBody>
          <a:bodyPr>
            <a:normAutofit lnSpcReduction="10000"/>
          </a:bodyPr>
          <a:lstStyle/>
          <a:p>
            <a:pPr algn="just"/>
            <a:r>
              <a:rPr lang="en-US" sz="1800" dirty="0"/>
              <a:t>Speed forms, together with intensity and density, the group of the three essential variables of any traffic study and it is easy to relate them in such a way that one of them can be obtained from the other two. It is easy to relate them in such a way that one of them can be obtained from the other two.  It is usually expressed in km/h and it is necessary to differentiate between:</a:t>
            </a:r>
          </a:p>
          <a:p>
            <a:pPr marL="285750" indent="-285750" algn="just">
              <a:buFont typeface="Arial" panose="020B0604020202020204" pitchFamily="34" charset="0"/>
              <a:buChar char="•"/>
            </a:pPr>
            <a:r>
              <a:rPr lang="en-US" sz="1800" b="1" dirty="0"/>
              <a:t>Point/instantaneous speed: </a:t>
            </a:r>
            <a:r>
              <a:rPr lang="en-US" sz="1800" dirty="0"/>
              <a:t>speed calculated on such a short section that it is considered point (Doppler radar, double loop...).</a:t>
            </a:r>
          </a:p>
          <a:p>
            <a:pPr marL="285750" indent="-285750" algn="just">
              <a:buFont typeface="Arial" panose="020B0604020202020204" pitchFamily="34" charset="0"/>
              <a:buChar char="•"/>
            </a:pPr>
            <a:r>
              <a:rPr lang="en-US" sz="1800" b="1" dirty="0"/>
              <a:t>Average speed: </a:t>
            </a:r>
            <a:r>
              <a:rPr lang="en-US" sz="1800" dirty="0"/>
              <a:t>speed averaged over a given length based on the calculation of travel time (Bluetooth, radar section...).</a:t>
            </a:r>
            <a:endParaRPr lang="es-ES" dirty="0"/>
          </a:p>
        </p:txBody>
      </p:sp>
      <p:sp>
        <p:nvSpPr>
          <p:cNvPr id="5" name="Contenidor de text 4">
            <a:extLst>
              <a:ext uri="{FF2B5EF4-FFF2-40B4-BE49-F238E27FC236}">
                <a16:creationId xmlns:a16="http://schemas.microsoft.com/office/drawing/2014/main" id="{489BBE51-711E-392E-0B53-7EE44EB0C2FB}"/>
              </a:ext>
            </a:extLst>
          </p:cNvPr>
          <p:cNvSpPr>
            <a:spLocks noGrp="1"/>
          </p:cNvSpPr>
          <p:nvPr>
            <p:ph type="body" sz="quarter" idx="13"/>
          </p:nvPr>
        </p:nvSpPr>
        <p:spPr>
          <a:xfrm>
            <a:off x="454699" y="1412111"/>
            <a:ext cx="8201686" cy="329937"/>
          </a:xfrm>
        </p:spPr>
        <p:txBody>
          <a:bodyPr/>
          <a:lstStyle/>
          <a:p>
            <a:r>
              <a:rPr lang="es-ES" dirty="0" err="1"/>
              <a:t>Speed</a:t>
            </a:r>
            <a:endParaRPr lang="ca-ES" dirty="0"/>
          </a:p>
        </p:txBody>
      </p:sp>
      <p:sp>
        <p:nvSpPr>
          <p:cNvPr id="4" name="Marcador de número de diapositiva 3">
            <a:extLst>
              <a:ext uri="{FF2B5EF4-FFF2-40B4-BE49-F238E27FC236}">
                <a16:creationId xmlns:a16="http://schemas.microsoft.com/office/drawing/2014/main" id="{33353EBE-B315-4535-AE3E-C53E7BE8CD0C}"/>
              </a:ext>
            </a:extLst>
          </p:cNvPr>
          <p:cNvSpPr>
            <a:spLocks noGrp="1"/>
          </p:cNvSpPr>
          <p:nvPr>
            <p:ph type="sldNum" sz="quarter" idx="12"/>
          </p:nvPr>
        </p:nvSpPr>
        <p:spPr/>
        <p:txBody>
          <a:bodyPr/>
          <a:lstStyle/>
          <a:p>
            <a:fld id="{5336F0B7-EF37-4B31-BA1E-D2B9204CDF2B}" type="slidenum">
              <a:rPr lang="ca-ES" noProof="0" smtClean="0"/>
              <a:pPr/>
              <a:t>9</a:t>
            </a:fld>
            <a:endParaRPr lang="ca-ES" noProof="0" dirty="0"/>
          </a:p>
        </p:txBody>
      </p:sp>
      <p:grpSp>
        <p:nvGrpSpPr>
          <p:cNvPr id="7" name="Group 11">
            <a:extLst>
              <a:ext uri="{FF2B5EF4-FFF2-40B4-BE49-F238E27FC236}">
                <a16:creationId xmlns:a16="http://schemas.microsoft.com/office/drawing/2014/main" id="{DB6BE4FB-600A-4B5D-87BE-B31A38BB3358}"/>
              </a:ext>
            </a:extLst>
          </p:cNvPr>
          <p:cNvGrpSpPr/>
          <p:nvPr/>
        </p:nvGrpSpPr>
        <p:grpSpPr>
          <a:xfrm>
            <a:off x="308925" y="6400805"/>
            <a:ext cx="5124466" cy="365922"/>
            <a:chOff x="277404" y="6222365"/>
            <a:chExt cx="7557511" cy="539657"/>
          </a:xfrm>
        </p:grpSpPr>
        <p:pic>
          <p:nvPicPr>
            <p:cNvPr id="8" name="image4.png">
              <a:extLst>
                <a:ext uri="{FF2B5EF4-FFF2-40B4-BE49-F238E27FC236}">
                  <a16:creationId xmlns:a16="http://schemas.microsoft.com/office/drawing/2014/main" id="{5B45605A-578C-431F-A088-243112ECB6EE}"/>
                </a:ext>
              </a:extLst>
            </p:cNvPr>
            <p:cNvPicPr/>
            <p:nvPr/>
          </p:nvPicPr>
          <p:blipFill>
            <a:blip r:embed="rId2"/>
            <a:srcRect/>
            <a:stretch>
              <a:fillRect/>
            </a:stretch>
          </p:blipFill>
          <p:spPr>
            <a:xfrm>
              <a:off x="1373258" y="6222365"/>
              <a:ext cx="6461657" cy="499110"/>
            </a:xfrm>
            <a:prstGeom prst="rect">
              <a:avLst/>
            </a:prstGeom>
          </p:spPr>
        </p:pic>
        <p:pic>
          <p:nvPicPr>
            <p:cNvPr id="9" name="image1.png" descr="A picture containing company name&#10;&#10;Description automatically generated">
              <a:extLst>
                <a:ext uri="{FF2B5EF4-FFF2-40B4-BE49-F238E27FC236}">
                  <a16:creationId xmlns:a16="http://schemas.microsoft.com/office/drawing/2014/main" id="{DEA45150-AB9D-4810-91EC-160098346B76}"/>
                </a:ext>
              </a:extLst>
            </p:cNvPr>
            <p:cNvPicPr/>
            <p:nvPr/>
          </p:nvPicPr>
          <p:blipFill>
            <a:blip r:embed="rId3"/>
            <a:srcRect/>
            <a:stretch>
              <a:fillRect/>
            </a:stretch>
          </p:blipFill>
          <p:spPr>
            <a:xfrm>
              <a:off x="277404" y="6262913"/>
              <a:ext cx="850163" cy="499109"/>
            </a:xfrm>
            <a:prstGeom prst="rect">
              <a:avLst/>
            </a:prstGeom>
          </p:spPr>
        </p:pic>
      </p:grpSp>
      <p:sp>
        <p:nvSpPr>
          <p:cNvPr id="16" name="object 9">
            <a:extLst>
              <a:ext uri="{FF2B5EF4-FFF2-40B4-BE49-F238E27FC236}">
                <a16:creationId xmlns:a16="http://schemas.microsoft.com/office/drawing/2014/main" id="{484E5313-6272-B08F-6360-01B47529E1B6}"/>
              </a:ext>
            </a:extLst>
          </p:cNvPr>
          <p:cNvSpPr txBox="1"/>
          <p:nvPr/>
        </p:nvSpPr>
        <p:spPr>
          <a:xfrm>
            <a:off x="487614" y="4370557"/>
            <a:ext cx="2936666" cy="1336263"/>
          </a:xfrm>
          <a:prstGeom prst="rect">
            <a:avLst/>
          </a:prstGeom>
          <a:ln w="28575">
            <a:solidFill>
              <a:srgbClr val="002B45"/>
            </a:solidFill>
          </a:ln>
        </p:spPr>
        <p:txBody>
          <a:bodyPr vert="horz" wrap="square" lIns="0" tIns="170180" rIns="0" bIns="0" rtlCol="0">
            <a:spAutoFit/>
          </a:bodyPr>
          <a:lstStyle/>
          <a:p>
            <a:pPr marL="89535">
              <a:lnSpc>
                <a:spcPct val="100000"/>
              </a:lnSpc>
              <a:spcBef>
                <a:spcPts val="1340"/>
              </a:spcBef>
            </a:pPr>
            <a:r>
              <a:rPr lang="ca-ES" sz="1800" spc="-15" dirty="0" err="1">
                <a:latin typeface="Source Sans Pro" panose="020B0503030403020204" pitchFamily="34" charset="0"/>
                <a:ea typeface="Source Sans Pro" panose="020B0503030403020204" pitchFamily="34" charset="0"/>
                <a:cs typeface="Calibri"/>
              </a:rPr>
              <a:t>Average</a:t>
            </a:r>
            <a:r>
              <a:rPr lang="ca-ES" sz="1800" spc="-15" dirty="0">
                <a:latin typeface="Source Sans Pro" panose="020B0503030403020204" pitchFamily="34" charset="0"/>
                <a:ea typeface="Source Sans Pro" panose="020B0503030403020204" pitchFamily="34" charset="0"/>
                <a:cs typeface="Calibri"/>
              </a:rPr>
              <a:t> </a:t>
            </a:r>
            <a:r>
              <a:rPr lang="ca-ES" sz="1800" spc="-15" dirty="0" err="1">
                <a:latin typeface="Source Sans Pro" panose="020B0503030403020204" pitchFamily="34" charset="0"/>
                <a:ea typeface="Source Sans Pro" panose="020B0503030403020204" pitchFamily="34" charset="0"/>
                <a:cs typeface="Calibri"/>
              </a:rPr>
              <a:t>speed</a:t>
            </a:r>
            <a:endParaRPr lang="es-ES" spc="-5" dirty="0">
              <a:latin typeface="Source Sans Pro" panose="020B0503030403020204" pitchFamily="34" charset="0"/>
              <a:ea typeface="Source Sans Pro" panose="020B0503030403020204" pitchFamily="34" charset="0"/>
              <a:cs typeface="Calibri"/>
            </a:endParaRPr>
          </a:p>
          <a:p>
            <a:pPr marL="89535">
              <a:lnSpc>
                <a:spcPct val="100000"/>
              </a:lnSpc>
              <a:spcBef>
                <a:spcPts val="1340"/>
              </a:spcBef>
            </a:pPr>
            <a:endParaRPr lang="es-ES" sz="1800" spc="-5" dirty="0">
              <a:latin typeface="Source Sans Pro" panose="020B0503030403020204" pitchFamily="34" charset="0"/>
              <a:ea typeface="Source Sans Pro" panose="020B0503030403020204" pitchFamily="34" charset="0"/>
              <a:cs typeface="Calibri"/>
            </a:endParaRPr>
          </a:p>
          <a:p>
            <a:pPr marL="89535">
              <a:lnSpc>
                <a:spcPct val="100000"/>
              </a:lnSpc>
              <a:spcBef>
                <a:spcPts val="1340"/>
              </a:spcBef>
            </a:pPr>
            <a:endParaRPr sz="1800" dirty="0">
              <a:latin typeface="Source Sans Pro" panose="020B0503030403020204" pitchFamily="34" charset="0"/>
              <a:ea typeface="Source Sans Pro" panose="020B0503030403020204" pitchFamily="34" charset="0"/>
              <a:cs typeface="Calibri"/>
            </a:endParaRPr>
          </a:p>
        </p:txBody>
      </p:sp>
      <p:sp>
        <p:nvSpPr>
          <p:cNvPr id="18" name="object 10">
            <a:extLst>
              <a:ext uri="{FF2B5EF4-FFF2-40B4-BE49-F238E27FC236}">
                <a16:creationId xmlns:a16="http://schemas.microsoft.com/office/drawing/2014/main" id="{52E04627-372E-82C3-73BC-B86250839A38}"/>
              </a:ext>
            </a:extLst>
          </p:cNvPr>
          <p:cNvSpPr txBox="1"/>
          <p:nvPr/>
        </p:nvSpPr>
        <p:spPr>
          <a:xfrm>
            <a:off x="5719722" y="4424632"/>
            <a:ext cx="3072830" cy="1336263"/>
          </a:xfrm>
          <a:prstGeom prst="rect">
            <a:avLst/>
          </a:prstGeom>
          <a:ln w="28575">
            <a:solidFill>
              <a:srgbClr val="002B45"/>
            </a:solidFill>
          </a:ln>
        </p:spPr>
        <p:txBody>
          <a:bodyPr vert="horz" wrap="square" lIns="0" tIns="170180" rIns="0" bIns="0" rtlCol="0">
            <a:spAutoFit/>
          </a:bodyPr>
          <a:lstStyle/>
          <a:p>
            <a:pPr marL="120014">
              <a:lnSpc>
                <a:spcPct val="100000"/>
              </a:lnSpc>
              <a:spcBef>
                <a:spcPts val="1340"/>
              </a:spcBef>
            </a:pPr>
            <a:r>
              <a:rPr lang="ca-ES" sz="1800" spc="-15" dirty="0" err="1">
                <a:latin typeface="Source Sans Pro" panose="020B0503030403020204" pitchFamily="34" charset="0"/>
                <a:ea typeface="Source Sans Pro" panose="020B0503030403020204" pitchFamily="34" charset="0"/>
                <a:cs typeface="Calibri"/>
              </a:rPr>
              <a:t>Instantaneous</a:t>
            </a:r>
            <a:r>
              <a:rPr lang="ca-ES" sz="1800" spc="-15" dirty="0">
                <a:latin typeface="Source Sans Pro" panose="020B0503030403020204" pitchFamily="34" charset="0"/>
                <a:ea typeface="Source Sans Pro" panose="020B0503030403020204" pitchFamily="34" charset="0"/>
                <a:cs typeface="Calibri"/>
              </a:rPr>
              <a:t> </a:t>
            </a:r>
            <a:r>
              <a:rPr lang="ca-ES" sz="1800" spc="-15" dirty="0" err="1">
                <a:latin typeface="Source Sans Pro" panose="020B0503030403020204" pitchFamily="34" charset="0"/>
                <a:ea typeface="Source Sans Pro" panose="020B0503030403020204" pitchFamily="34" charset="0"/>
                <a:cs typeface="Calibri"/>
              </a:rPr>
              <a:t>speed</a:t>
            </a:r>
            <a:endParaRPr lang="es-ES" spc="-10" dirty="0">
              <a:latin typeface="Source Sans Pro" panose="020B0503030403020204" pitchFamily="34" charset="0"/>
              <a:ea typeface="Source Sans Pro" panose="020B0503030403020204" pitchFamily="34" charset="0"/>
              <a:cs typeface="Calibri"/>
            </a:endParaRPr>
          </a:p>
          <a:p>
            <a:pPr marL="120014">
              <a:lnSpc>
                <a:spcPct val="100000"/>
              </a:lnSpc>
              <a:spcBef>
                <a:spcPts val="1340"/>
              </a:spcBef>
            </a:pPr>
            <a:endParaRPr lang="es-ES" sz="1800" spc="-10" dirty="0">
              <a:latin typeface="Source Sans Pro" panose="020B0503030403020204" pitchFamily="34" charset="0"/>
              <a:ea typeface="Source Sans Pro" panose="020B0503030403020204" pitchFamily="34" charset="0"/>
              <a:cs typeface="Calibri"/>
            </a:endParaRPr>
          </a:p>
          <a:p>
            <a:pPr marL="120014">
              <a:lnSpc>
                <a:spcPct val="100000"/>
              </a:lnSpc>
              <a:spcBef>
                <a:spcPts val="1340"/>
              </a:spcBef>
            </a:pPr>
            <a:endParaRPr sz="1800" dirty="0">
              <a:latin typeface="Source Sans Pro" panose="020B0503030403020204" pitchFamily="34" charset="0"/>
              <a:ea typeface="Source Sans Pro" panose="020B0503030403020204" pitchFamily="34" charset="0"/>
              <a:cs typeface="Calibri"/>
            </a:endParaRPr>
          </a:p>
        </p:txBody>
      </p:sp>
      <p:grpSp>
        <p:nvGrpSpPr>
          <p:cNvPr id="19" name="object 11">
            <a:extLst>
              <a:ext uri="{FF2B5EF4-FFF2-40B4-BE49-F238E27FC236}">
                <a16:creationId xmlns:a16="http://schemas.microsoft.com/office/drawing/2014/main" id="{3A3ECD1E-4073-5CB5-A14C-575606837C8D}"/>
              </a:ext>
            </a:extLst>
          </p:cNvPr>
          <p:cNvGrpSpPr/>
          <p:nvPr/>
        </p:nvGrpSpPr>
        <p:grpSpPr>
          <a:xfrm>
            <a:off x="828048" y="5056300"/>
            <a:ext cx="7482840" cy="509905"/>
            <a:chOff x="1505531" y="4478216"/>
            <a:chExt cx="7482840" cy="509905"/>
          </a:xfrm>
        </p:grpSpPr>
        <p:pic>
          <p:nvPicPr>
            <p:cNvPr id="20" name="object 12">
              <a:extLst>
                <a:ext uri="{FF2B5EF4-FFF2-40B4-BE49-F238E27FC236}">
                  <a16:creationId xmlns:a16="http://schemas.microsoft.com/office/drawing/2014/main" id="{E89A430E-63E7-435A-511A-E3CAF0AFA2BC}"/>
                </a:ext>
              </a:extLst>
            </p:cNvPr>
            <p:cNvPicPr/>
            <p:nvPr/>
          </p:nvPicPr>
          <p:blipFill>
            <a:blip r:embed="rId4" cstate="print"/>
            <a:stretch>
              <a:fillRect/>
            </a:stretch>
          </p:blipFill>
          <p:spPr>
            <a:xfrm>
              <a:off x="1505531" y="4500940"/>
              <a:ext cx="2377982" cy="459770"/>
            </a:xfrm>
            <a:prstGeom prst="rect">
              <a:avLst/>
            </a:prstGeom>
          </p:spPr>
        </p:pic>
        <p:pic>
          <p:nvPicPr>
            <p:cNvPr id="21" name="object 13">
              <a:extLst>
                <a:ext uri="{FF2B5EF4-FFF2-40B4-BE49-F238E27FC236}">
                  <a16:creationId xmlns:a16="http://schemas.microsoft.com/office/drawing/2014/main" id="{36BA1DF2-15AD-65A4-708A-F253733D6678}"/>
                </a:ext>
              </a:extLst>
            </p:cNvPr>
            <p:cNvPicPr/>
            <p:nvPr/>
          </p:nvPicPr>
          <p:blipFill>
            <a:blip r:embed="rId5" cstate="print"/>
            <a:stretch>
              <a:fillRect/>
            </a:stretch>
          </p:blipFill>
          <p:spPr>
            <a:xfrm>
              <a:off x="7001747" y="4478216"/>
              <a:ext cx="1986312" cy="509539"/>
            </a:xfrm>
            <a:prstGeom prst="rect">
              <a:avLst/>
            </a:prstGeom>
          </p:spPr>
        </p:pic>
      </p:grpSp>
    </p:spTree>
    <p:extLst>
      <p:ext uri="{BB962C8B-B14F-4D97-AF65-F5344CB8AC3E}">
        <p14:creationId xmlns:p14="http://schemas.microsoft.com/office/powerpoint/2010/main" val="3540451812"/>
      </p:ext>
    </p:extLst>
  </p:cSld>
  <p:clrMapOvr>
    <a:masterClrMapping/>
  </p:clrMapOvr>
</p:sld>
</file>

<file path=ppt/theme/theme1.xml><?xml version="1.0" encoding="utf-8"?>
<a:theme xmlns:a="http://schemas.openxmlformats.org/drawingml/2006/main" name="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ORTADA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a:defRPr sz="1200" dirty="0" smtClean="0"/>
        </a:defPPr>
      </a:lstStyle>
    </a:txDef>
  </a:objectDefaults>
  <a:extraClrSchemeLst/>
</a:theme>
</file>

<file path=ppt/theme/theme3.xml><?xml version="1.0" encoding="utf-8"?>
<a:theme xmlns:a="http://schemas.openxmlformats.org/drawingml/2006/main" name="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CONTRAPORTADA">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7" ma:contentTypeDescription="Create a new document." ma:contentTypeScope="" ma:versionID="13181b6ec5663c980b5ac9d42ca256bb">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0351a9cc308d48ad4ee4aa9a73dd37d7"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6D9868A-CD13-4248-89C5-FA8F48A0752B}"/>
</file>

<file path=customXml/itemProps2.xml><?xml version="1.0" encoding="utf-8"?>
<ds:datastoreItem xmlns:ds="http://schemas.openxmlformats.org/officeDocument/2006/customXml" ds:itemID="{E371FC62-150D-4D5E-9B17-4C225AD29A62}"/>
</file>

<file path=customXml/itemProps3.xml><?xml version="1.0" encoding="utf-8"?>
<ds:datastoreItem xmlns:ds="http://schemas.openxmlformats.org/officeDocument/2006/customXml" ds:itemID="{1B83F650-744E-41A8-8658-B73BA5F42729}"/>
</file>

<file path=docProps/app.xml><?xml version="1.0" encoding="utf-8"?>
<Properties xmlns="http://schemas.openxmlformats.org/officeDocument/2006/extended-properties" xmlns:vt="http://schemas.openxmlformats.org/officeDocument/2006/docPropsVTypes">
  <Template/>
  <TotalTime>13889</TotalTime>
  <Words>4288</Words>
  <Application>Microsoft Office PowerPoint</Application>
  <PresentationFormat>Presentación en pantalla (4:3)</PresentationFormat>
  <Paragraphs>308</Paragraphs>
  <Slides>41</Slides>
  <Notes>1</Notes>
  <HiddenSlides>0</HiddenSlides>
  <MMClips>0</MMClips>
  <ScaleCrop>false</ScaleCrop>
  <HeadingPairs>
    <vt:vector size="6" baseType="variant">
      <vt:variant>
        <vt:lpstr>Fuentes usadas</vt:lpstr>
      </vt:variant>
      <vt:variant>
        <vt:i4>5</vt:i4>
      </vt:variant>
      <vt:variant>
        <vt:lpstr>Tema</vt:lpstr>
      </vt:variant>
      <vt:variant>
        <vt:i4>7</vt:i4>
      </vt:variant>
      <vt:variant>
        <vt:lpstr>Títulos de diapositiva</vt:lpstr>
      </vt:variant>
      <vt:variant>
        <vt:i4>41</vt:i4>
      </vt:variant>
    </vt:vector>
  </HeadingPairs>
  <TitlesOfParts>
    <vt:vector size="53" baseType="lpstr">
      <vt:lpstr>Arial</vt:lpstr>
      <vt:lpstr>Calibri</vt:lpstr>
      <vt:lpstr>Calibri Light</vt:lpstr>
      <vt:lpstr>Source Sans Pro</vt:lpstr>
      <vt:lpstr>Times New Roman</vt:lpstr>
      <vt:lpstr>PORTADA</vt:lpstr>
      <vt:lpstr>PORTADA2</vt:lpstr>
      <vt:lpstr>CONTRAPORTADA</vt:lpstr>
      <vt:lpstr>COS</vt:lpstr>
      <vt:lpstr>1_PORTADA</vt:lpstr>
      <vt:lpstr>1_CONTRAPORTADA</vt:lpstr>
      <vt:lpstr>2_CONTRAPORTADA</vt:lpstr>
      <vt:lpstr>Data collection and management for traffic management</vt:lpstr>
      <vt:lpstr>Agenda</vt:lpstr>
      <vt:lpstr>Data collection</vt:lpstr>
      <vt:lpstr>Data collection</vt:lpstr>
      <vt:lpstr>Traffic data collection systems</vt:lpstr>
      <vt:lpstr>1. Variables</vt:lpstr>
      <vt:lpstr>1. Variables</vt:lpstr>
      <vt:lpstr>1. Variables</vt:lpstr>
      <vt:lpstr>1. Variables</vt:lpstr>
      <vt:lpstr>1. Variables</vt:lpstr>
      <vt:lpstr>1. Variables</vt:lpstr>
      <vt:lpstr>2. Acquisition systems</vt:lpstr>
      <vt:lpstr>2.1 INTRUSIVE procurement systems</vt:lpstr>
      <vt:lpstr>2.1 INTRUSIVE acquisition systems</vt:lpstr>
      <vt:lpstr>2.1 INTRUSIVE acquisition systems</vt:lpstr>
      <vt:lpstr>2.1 INTRUSIVE acquisition systems</vt:lpstr>
      <vt:lpstr>2.1 INTRUSIVE acquisition systems</vt:lpstr>
      <vt:lpstr>2.2 NON-INTRUSIVE acquisition systems</vt:lpstr>
      <vt:lpstr>2.2 NON-INTRUSIVE acquisition systems</vt:lpstr>
      <vt:lpstr>2.2 NON-INTRUSIVE acquisition systems</vt:lpstr>
      <vt:lpstr>2.2 NON-INTRUSIVE acquisition systems</vt:lpstr>
      <vt:lpstr>2.2 NON-INTRUSIVE acquisition systems</vt:lpstr>
      <vt:lpstr>2.3 Artificial Intelligence</vt:lpstr>
      <vt:lpstr>2.3 Artificial Intelligence</vt:lpstr>
      <vt:lpstr>2.3 Artificial Intelligence</vt:lpstr>
      <vt:lpstr>2.3 Artificial Intelligence</vt:lpstr>
      <vt:lpstr>2.3 Artificial Intelligence</vt:lpstr>
      <vt:lpstr>2.3 Artificial Intelligence</vt:lpstr>
      <vt:lpstr>2.4 5G y V2X</vt:lpstr>
      <vt:lpstr>2.4 5G y V2X</vt:lpstr>
      <vt:lpstr>2.4 5G y V2X</vt:lpstr>
      <vt:lpstr>2.4 5G y V2X</vt:lpstr>
      <vt:lpstr>2.4 5G y V2X</vt:lpstr>
      <vt:lpstr>2.4 5G y V2X</vt:lpstr>
      <vt:lpstr>2.5 Mobile phone</vt:lpstr>
      <vt:lpstr>2.5 Mobile phone</vt:lpstr>
      <vt:lpstr>2.5 Mobile phone</vt:lpstr>
      <vt:lpstr>2.6 Fleet tracking</vt:lpstr>
      <vt:lpstr>2.6 Smart transportation card</vt:lpstr>
      <vt:lpstr>2.7 Social networks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enrique.martin</dc:creator>
  <cp:lastModifiedBy>Paco Gasparin</cp:lastModifiedBy>
  <cp:revision>2484</cp:revision>
  <cp:lastPrinted>2017-04-06T20:29:06Z</cp:lastPrinted>
  <dcterms:created xsi:type="dcterms:W3CDTF">2012-05-10T08:16:44Z</dcterms:created>
  <dcterms:modified xsi:type="dcterms:W3CDTF">2023-07-25T05:06:37Z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ies>
</file>