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slides/slide63.xml" ContentType="application/vnd.openxmlformats-officedocument.presentationml.slide+xml"/>
  <Override PartName="/ppt/diagrams/data1.xml" ContentType="application/vnd.openxmlformats-officedocument.drawingml.diagramData+xml"/>
  <Override PartName="/ppt/slides/slide64.xml" ContentType="application/vnd.openxmlformats-officedocument.presentationml.slide+xml"/>
  <Override PartName="/ppt/presentation.xml" ContentType="application/vnd.openxmlformats-officedocument.presentationml.presentation.main+xml"/>
  <Override PartName="/ppt/slides/slide62.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38.xml" ContentType="application/vnd.openxmlformats-officedocument.presentationml.slide+xml"/>
  <Override PartName="/ppt/slides/slide37.xml" ContentType="application/vnd.openxmlformats-officedocument.presentationml.slide+xml"/>
  <Override PartName="/ppt/slides/slide36.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9.xml" ContentType="application/vnd.openxmlformats-officedocument.presentationml.slide+xml"/>
  <Override PartName="/ppt/slides/slide53.xml" ContentType="application/vnd.openxmlformats-officedocument.presentationml.slide+xml"/>
  <Override PartName="/ppt/slides/slide52.xml" ContentType="application/vnd.openxmlformats-officedocument.presentationml.slide+xml"/>
  <Override PartName="/ppt/slides/slide51.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30.xml" ContentType="application/vnd.openxmlformats-officedocument.presentationml.slide+xml"/>
  <Override PartName="/ppt/slides/slide29.xml" ContentType="application/vnd.openxmlformats-officedocument.presentationml.slide+xml"/>
  <Override PartName="/ppt/slides/slide28.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20.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60.xml" ContentType="application/vnd.openxmlformats-officedocument.presentationml.slide+xml"/>
  <Override PartName="/ppt/slides/slide58.xml" ContentType="application/vnd.openxmlformats-officedocument.presentationml.slide+xml"/>
  <Override PartName="/ppt/slides/slide61.xml" ContentType="application/vnd.openxmlformats-officedocument.presentationml.slide+xml"/>
  <Override PartName="/ppt/slideLayouts/slideLayout7.xml" ContentType="application/vnd.openxmlformats-officedocument.presentationml.slideLayout+xml"/>
  <Override PartName="/ppt/slideLayouts/slideLayout26.xml" ContentType="application/vnd.openxmlformats-officedocument.presentationml.slideLayout+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Layouts/slideLayout4.xml" ContentType="application/vnd.openxmlformats-officedocument.presentationml.slideLayout+xml"/>
  <Override PartName="/ppt/slideLayouts/slideLayout25.xml" ContentType="application/vnd.openxmlformats-officedocument.presentationml.slideLayout+xml"/>
  <Override PartName="/ppt/slideLayouts/slideLayout1.xml" ContentType="application/vnd.openxmlformats-officedocument.presentationml.slideLayout+xml"/>
  <Override PartName="/ppt/slideMasters/slideMaster5.xml" ContentType="application/vnd.openxmlformats-officedocument.presentationml.slideMaster+xml"/>
  <Override PartName="/ppt/slideLayouts/slideLayout27.xml" ContentType="application/vnd.openxmlformats-officedocument.presentationml.slideLayout+xml"/>
  <Override PartName="/ppt/slideMasters/slideMaster4.xml" ContentType="application/vnd.openxmlformats-officedocument.presentationml.slideMaster+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Layouts/slideLayout5.xml" ContentType="application/vnd.openxmlformats-officedocument.presentationml.slideLayout+xml"/>
  <Override PartName="/ppt/slideLayouts/slideLayout24.xml" ContentType="application/vnd.openxmlformats-officedocument.presentationml.slideLayout+xml"/>
  <Override PartName="/ppt/slideLayouts/slideLayout23.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2.xml" ContentType="application/vnd.openxmlformats-officedocument.presentationml.slideLayout+xml"/>
  <Override PartName="/ppt/slideLayouts/slideLayout21.xml" ContentType="application/vnd.openxmlformats-officedocument.presentationml.slideLayout+xml"/>
  <Override PartName="/ppt/slideLayouts/slideLayout20.xml" ContentType="application/vnd.openxmlformats-officedocument.presentationml.slideLayout+xml"/>
  <Override PartName="/ppt/slideLayouts/slideLayout19.xml" ContentType="application/vnd.openxmlformats-officedocument.presentationml.slideLayout+xml"/>
  <Override PartName="/ppt/slideLayouts/slideLayout18.xml" ContentType="application/vnd.openxmlformats-officedocument.presentationml.slideLayout+xml"/>
  <Override PartName="/ppt/slideLayouts/slideLayout17.xml" ContentType="application/vnd.openxmlformats-officedocument.presentationml.slideLayout+xml"/>
  <Override PartName="/ppt/slideLayouts/slideLayout6.xml" ContentType="application/vnd.openxmlformats-officedocument.presentationml.slideLayout+xml"/>
  <Override PartName="/ppt/slideMasters/slideMaster1.xml" ContentType="application/vnd.openxmlformats-officedocument.presentationml.slideMaster+xml"/>
  <Override PartName="/ppt/notesSlides/notesSlide1.xml" ContentType="application/vnd.openxmlformats-officedocument.presentationml.notesSlide+xml"/>
  <Override PartName="/ppt/diagrams/quickStyle1.xml" ContentType="application/vnd.openxmlformats-officedocument.drawingml.diagramStyle+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theme/theme1.xml" ContentType="application/vnd.openxmlformats-officedocument.theme+xml"/>
  <Override PartName="/ppt/diagrams/layout1.xml" ContentType="application/vnd.openxmlformats-officedocument.drawingml.diagramLayout+xml"/>
  <Override PartName="/ppt/diagrams/colors1.xml" ContentType="application/vnd.openxmlformats-officedocument.drawingml.diagramColors+xml"/>
  <Override PartName="/ppt/diagrams/drawing1.xml" ContentType="application/vnd.ms-office.drawingml.diagramDrawing+xml"/>
  <Override PartName="/ppt/theme/theme2.xml" ContentType="application/vnd.openxmlformats-officedocument.theme+xml"/>
  <Override PartName="/ppt/theme/theme5.xml" ContentType="application/vnd.openxmlformats-officedocument.theme+xml"/>
  <Override PartName="/ppt/theme/theme4.xml" ContentType="application/vnd.openxmlformats-officedocument.theme+xml"/>
  <Override PartName="/ppt/theme/theme3.xml" ContentType="application/vnd.openxmlformats-officedocument.theme+xml"/>
  <Override PartName="/ppt/theme/theme7.xml" ContentType="application/vnd.openxmlformats-officedocument.theme+xml"/>
  <Override PartName="/ppt/theme/theme6.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 id="2147483684" r:id="rId2"/>
    <p:sldMasterId id="2147483710" r:id="rId3"/>
    <p:sldMasterId id="2147483660" r:id="rId4"/>
    <p:sldMasterId id="2147483727" r:id="rId5"/>
    <p:sldMasterId id="2147483729" r:id="rId6"/>
    <p:sldMasterId id="2147483731" r:id="rId7"/>
  </p:sldMasterIdLst>
  <p:notesMasterIdLst>
    <p:notesMasterId r:id="rId72"/>
  </p:notesMasterIdLst>
  <p:handoutMasterIdLst>
    <p:handoutMasterId r:id="rId73"/>
  </p:handoutMasterIdLst>
  <p:sldIdLst>
    <p:sldId id="790" r:id="rId8"/>
    <p:sldId id="1085" r:id="rId9"/>
    <p:sldId id="939" r:id="rId10"/>
    <p:sldId id="864" r:id="rId11"/>
    <p:sldId id="1086" r:id="rId12"/>
    <p:sldId id="931" r:id="rId13"/>
    <p:sldId id="1044" r:id="rId14"/>
    <p:sldId id="1029" r:id="rId15"/>
    <p:sldId id="1031" r:id="rId16"/>
    <p:sldId id="1032" r:id="rId17"/>
    <p:sldId id="1084" r:id="rId18"/>
    <p:sldId id="1033" r:id="rId19"/>
    <p:sldId id="1036" r:id="rId20"/>
    <p:sldId id="1034" r:id="rId21"/>
    <p:sldId id="1037" r:id="rId22"/>
    <p:sldId id="1038" r:id="rId23"/>
    <p:sldId id="1035" r:id="rId24"/>
    <p:sldId id="1039" r:id="rId25"/>
    <p:sldId id="1040" r:id="rId26"/>
    <p:sldId id="999" r:id="rId27"/>
    <p:sldId id="1041" r:id="rId28"/>
    <p:sldId id="1042" r:id="rId29"/>
    <p:sldId id="1043" r:id="rId30"/>
    <p:sldId id="1045" r:id="rId31"/>
    <p:sldId id="1046" r:id="rId32"/>
    <p:sldId id="1047" r:id="rId33"/>
    <p:sldId id="1048" r:id="rId34"/>
    <p:sldId id="1049" r:id="rId35"/>
    <p:sldId id="1050" r:id="rId36"/>
    <p:sldId id="1051" r:id="rId37"/>
    <p:sldId id="1052" r:id="rId38"/>
    <p:sldId id="1053" r:id="rId39"/>
    <p:sldId id="1054" r:id="rId40"/>
    <p:sldId id="1055" r:id="rId41"/>
    <p:sldId id="1056" r:id="rId42"/>
    <p:sldId id="1057" r:id="rId43"/>
    <p:sldId id="1058" r:id="rId44"/>
    <p:sldId id="1059" r:id="rId45"/>
    <p:sldId id="1018" r:id="rId46"/>
    <p:sldId id="1060" r:id="rId47"/>
    <p:sldId id="1078" r:id="rId48"/>
    <p:sldId id="1061" r:id="rId49"/>
    <p:sldId id="1062" r:id="rId50"/>
    <p:sldId id="1063" r:id="rId51"/>
    <p:sldId id="1064" r:id="rId52"/>
    <p:sldId id="1079" r:id="rId53"/>
    <p:sldId id="1065" r:id="rId54"/>
    <p:sldId id="1066" r:id="rId55"/>
    <p:sldId id="1067" r:id="rId56"/>
    <p:sldId id="1068" r:id="rId57"/>
    <p:sldId id="1069" r:id="rId58"/>
    <p:sldId id="1071" r:id="rId59"/>
    <p:sldId id="1072" r:id="rId60"/>
    <p:sldId id="1070" r:id="rId61"/>
    <p:sldId id="1073" r:id="rId62"/>
    <p:sldId id="1074" r:id="rId63"/>
    <p:sldId id="1075" r:id="rId64"/>
    <p:sldId id="1076" r:id="rId65"/>
    <p:sldId id="1077" r:id="rId66"/>
    <p:sldId id="1080" r:id="rId67"/>
    <p:sldId id="1081" r:id="rId68"/>
    <p:sldId id="1082" r:id="rId69"/>
    <p:sldId id="1083" r:id="rId70"/>
    <p:sldId id="263" r:id="rId71"/>
  </p:sldIdLst>
  <p:sldSz cx="9144000" cy="6858000" type="screen4x3"/>
  <p:notesSz cx="6808788" cy="9940925"/>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4" userDrawn="1">
          <p15:clr>
            <a:srgbClr val="A4A3A4"/>
          </p15:clr>
        </p15:guide>
        <p15:guide id="2" pos="2631" userDrawn="1">
          <p15:clr>
            <a:srgbClr val="A4A3A4"/>
          </p15:clr>
        </p15:guide>
        <p15:guide id="3" pos="249" userDrawn="1">
          <p15:clr>
            <a:srgbClr val="A4A3A4"/>
          </p15:clr>
        </p15:guide>
        <p15:guide id="4" pos="385" userDrawn="1">
          <p15:clr>
            <a:srgbClr val="A4A3A4"/>
          </p15:clr>
        </p15:guide>
        <p15:guide id="5" pos="4876" userDrawn="1">
          <p15:clr>
            <a:srgbClr val="A4A3A4"/>
          </p15:clr>
        </p15:guide>
        <p15:guide id="6" pos="1179"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illy Andreyna Ottavi Gutiérrez" initials="CAOG" lastIdx="0" clrIdx="0"/>
  <p:cmAuthor id="2" name="Majoral Oller, Genís" initials="MOG" lastIdx="5" clrIdx="1">
    <p:extLst>
      <p:ext uri="{19B8F6BF-5375-455C-9EA6-DF929625EA0E}">
        <p15:presenceInfo xmlns:p15="http://schemas.microsoft.com/office/powerpoint/2012/main" userId="Majoral Oller, Gení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7F09"/>
    <a:srgbClr val="5ABD8F"/>
    <a:srgbClr val="E68C72"/>
    <a:srgbClr val="C0504D"/>
    <a:srgbClr val="F09646"/>
    <a:srgbClr val="F634C3"/>
    <a:srgbClr val="FFCCCC"/>
    <a:srgbClr val="F79646"/>
    <a:srgbClr val="FF9999"/>
    <a:srgbClr val="00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B301B821-A1FF-4177-AEE7-76D212191A09}" styleName="Estilo medio 1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10A1B5D5-9B99-4C35-A422-299274C87663}" styleName="Estilo medio 1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12C8C85-51F0-491E-9774-3900AFEF0FD7}" styleName="Estilo claro 2 - Acento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Estilo medio 1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985" autoAdjust="0"/>
    <p:restoredTop sz="96310" autoAdjust="0"/>
  </p:normalViewPr>
  <p:slideViewPr>
    <p:cSldViewPr snapToGrid="0">
      <p:cViewPr varScale="1">
        <p:scale>
          <a:sx n="59" d="100"/>
          <a:sy n="59" d="100"/>
        </p:scale>
        <p:origin x="1568" y="60"/>
      </p:cViewPr>
      <p:guideLst>
        <p:guide orient="horz" pos="164"/>
        <p:guide pos="2631"/>
        <p:guide pos="249"/>
        <p:guide pos="385"/>
        <p:guide pos="4876"/>
        <p:guide pos="1179"/>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napToGrid="0">
      <p:cViewPr varScale="1">
        <p:scale>
          <a:sx n="76" d="100"/>
          <a:sy n="76" d="100"/>
        </p:scale>
        <p:origin x="3300" y="108"/>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9.xml"/><Relationship Id="rId21" Type="http://schemas.openxmlformats.org/officeDocument/2006/relationships/slide" Target="slides/slide14.xml"/><Relationship Id="rId42" Type="http://schemas.openxmlformats.org/officeDocument/2006/relationships/slide" Target="slides/slide35.xml"/><Relationship Id="rId47" Type="http://schemas.openxmlformats.org/officeDocument/2006/relationships/slide" Target="slides/slide40.xml"/><Relationship Id="rId63" Type="http://schemas.openxmlformats.org/officeDocument/2006/relationships/slide" Target="slides/slide56.xml"/><Relationship Id="rId68" Type="http://schemas.openxmlformats.org/officeDocument/2006/relationships/slide" Target="slides/slide61.xml"/><Relationship Id="rId16" Type="http://schemas.openxmlformats.org/officeDocument/2006/relationships/slide" Target="slides/slide9.xml"/><Relationship Id="rId11" Type="http://schemas.openxmlformats.org/officeDocument/2006/relationships/slide" Target="slides/slide4.xml"/><Relationship Id="rId32" Type="http://schemas.openxmlformats.org/officeDocument/2006/relationships/slide" Target="slides/slide25.xml"/><Relationship Id="rId37" Type="http://schemas.openxmlformats.org/officeDocument/2006/relationships/slide" Target="slides/slide30.xml"/><Relationship Id="rId53" Type="http://schemas.openxmlformats.org/officeDocument/2006/relationships/slide" Target="slides/slide46.xml"/><Relationship Id="rId58" Type="http://schemas.openxmlformats.org/officeDocument/2006/relationships/slide" Target="slides/slide51.xml"/><Relationship Id="rId74" Type="http://schemas.openxmlformats.org/officeDocument/2006/relationships/commentAuthors" Target="commentAuthors.xml"/><Relationship Id="rId79" Type="http://schemas.openxmlformats.org/officeDocument/2006/relationships/customXml" Target="../customXml/item1.xml"/><Relationship Id="rId5" Type="http://schemas.openxmlformats.org/officeDocument/2006/relationships/slideMaster" Target="slideMasters/slideMaster5.xml"/><Relationship Id="rId61" Type="http://schemas.openxmlformats.org/officeDocument/2006/relationships/slide" Target="slides/slide54.xml"/><Relationship Id="rId19" Type="http://schemas.openxmlformats.org/officeDocument/2006/relationships/slide" Target="slides/slide1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slide" Target="slides/slide41.xml"/><Relationship Id="rId56" Type="http://schemas.openxmlformats.org/officeDocument/2006/relationships/slide" Target="slides/slide49.xml"/><Relationship Id="rId64" Type="http://schemas.openxmlformats.org/officeDocument/2006/relationships/slide" Target="slides/slide57.xml"/><Relationship Id="rId69" Type="http://schemas.openxmlformats.org/officeDocument/2006/relationships/slide" Target="slides/slide62.xml"/><Relationship Id="rId77" Type="http://schemas.openxmlformats.org/officeDocument/2006/relationships/theme" Target="theme/theme1.xml"/><Relationship Id="rId8" Type="http://schemas.openxmlformats.org/officeDocument/2006/relationships/slide" Target="slides/slide1.xml"/><Relationship Id="rId51" Type="http://schemas.openxmlformats.org/officeDocument/2006/relationships/slide" Target="slides/slide44.xml"/><Relationship Id="rId72" Type="http://schemas.openxmlformats.org/officeDocument/2006/relationships/notesMaster" Target="notesMasters/notesMaster1.xml"/><Relationship Id="rId80" Type="http://schemas.openxmlformats.org/officeDocument/2006/relationships/customXml" Target="../customXml/item2.xml"/><Relationship Id="rId3"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59" Type="http://schemas.openxmlformats.org/officeDocument/2006/relationships/slide" Target="slides/slide52.xml"/><Relationship Id="rId67" Type="http://schemas.openxmlformats.org/officeDocument/2006/relationships/slide" Target="slides/slide60.xml"/><Relationship Id="rId20" Type="http://schemas.openxmlformats.org/officeDocument/2006/relationships/slide" Target="slides/slide13.xml"/><Relationship Id="rId41" Type="http://schemas.openxmlformats.org/officeDocument/2006/relationships/slide" Target="slides/slide34.xml"/><Relationship Id="rId54" Type="http://schemas.openxmlformats.org/officeDocument/2006/relationships/slide" Target="slides/slide47.xml"/><Relationship Id="rId62" Type="http://schemas.openxmlformats.org/officeDocument/2006/relationships/slide" Target="slides/slide55.xml"/><Relationship Id="rId70" Type="http://schemas.openxmlformats.org/officeDocument/2006/relationships/slide" Target="slides/slide63.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slide" Target="slides/slide42.xml"/><Relationship Id="rId57" Type="http://schemas.openxmlformats.org/officeDocument/2006/relationships/slide" Target="slides/slide50.xml"/><Relationship Id="rId10" Type="http://schemas.openxmlformats.org/officeDocument/2006/relationships/slide" Target="slides/slide3.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slide" Target="slides/slide45.xml"/><Relationship Id="rId60" Type="http://schemas.openxmlformats.org/officeDocument/2006/relationships/slide" Target="slides/slide53.xml"/><Relationship Id="rId65" Type="http://schemas.openxmlformats.org/officeDocument/2006/relationships/slide" Target="slides/slide58.xml"/><Relationship Id="rId73" Type="http://schemas.openxmlformats.org/officeDocument/2006/relationships/handoutMaster" Target="handoutMasters/handoutMaster1.xml"/><Relationship Id="rId78" Type="http://schemas.openxmlformats.org/officeDocument/2006/relationships/tableStyles" Target="tableStyles.xml"/><Relationship Id="rId81" Type="http://schemas.openxmlformats.org/officeDocument/2006/relationships/customXml" Target="../customXml/item3.xml"/><Relationship Id="rId4" Type="http://schemas.openxmlformats.org/officeDocument/2006/relationships/slideMaster" Target="slideMasters/slideMaster4.xml"/><Relationship Id="rId9" Type="http://schemas.openxmlformats.org/officeDocument/2006/relationships/slide" Target="slides/slide2.xml"/><Relationship Id="rId13" Type="http://schemas.openxmlformats.org/officeDocument/2006/relationships/slide" Target="slides/slide6.xml"/><Relationship Id="rId18" Type="http://schemas.openxmlformats.org/officeDocument/2006/relationships/slide" Target="slides/slide11.xml"/><Relationship Id="rId39" Type="http://schemas.openxmlformats.org/officeDocument/2006/relationships/slide" Target="slides/slide32.xml"/><Relationship Id="rId34" Type="http://schemas.openxmlformats.org/officeDocument/2006/relationships/slide" Target="slides/slide27.xml"/><Relationship Id="rId50" Type="http://schemas.openxmlformats.org/officeDocument/2006/relationships/slide" Target="slides/slide43.xml"/><Relationship Id="rId55" Type="http://schemas.openxmlformats.org/officeDocument/2006/relationships/slide" Target="slides/slide48.xml"/><Relationship Id="rId76" Type="http://schemas.openxmlformats.org/officeDocument/2006/relationships/viewProps" Target="viewProps.xml"/><Relationship Id="rId7" Type="http://schemas.openxmlformats.org/officeDocument/2006/relationships/slideMaster" Target="slideMasters/slideMaster7.xml"/><Relationship Id="rId71" Type="http://schemas.openxmlformats.org/officeDocument/2006/relationships/slide" Target="slides/slide64.xml"/><Relationship Id="rId2" Type="http://schemas.openxmlformats.org/officeDocument/2006/relationships/slideMaster" Target="slideMasters/slideMaster2.xml"/><Relationship Id="rId29" Type="http://schemas.openxmlformats.org/officeDocument/2006/relationships/slide" Target="slides/slide22.xml"/><Relationship Id="rId24" Type="http://schemas.openxmlformats.org/officeDocument/2006/relationships/slide" Target="slides/slide17.xml"/><Relationship Id="rId40" Type="http://schemas.openxmlformats.org/officeDocument/2006/relationships/slide" Target="slides/slide33.xml"/><Relationship Id="rId45" Type="http://schemas.openxmlformats.org/officeDocument/2006/relationships/slide" Target="slides/slide38.xml"/><Relationship Id="rId66" Type="http://schemas.openxmlformats.org/officeDocument/2006/relationships/slide" Target="slides/slide59.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44A0375-1716-4325-8601-C0F091298194}" type="doc">
      <dgm:prSet loTypeId="urn:microsoft.com/office/officeart/2005/8/layout/hProcess3" loCatId="process" qsTypeId="urn:microsoft.com/office/officeart/2005/8/quickstyle/simple1" qsCatId="simple" csTypeId="urn:microsoft.com/office/officeart/2005/8/colors/accent1_2" csCatId="accent1" phldr="1"/>
      <dgm:spPr/>
    </dgm:pt>
    <dgm:pt modelId="{30F57034-8F68-424E-BCC0-9429CA0EA0B5}">
      <dgm:prSet phldrT="[Texto]" custT="1"/>
      <dgm:spPr>
        <a:xfrm>
          <a:off x="689052" y="218634"/>
          <a:ext cx="7623778" cy="402016"/>
        </a:xfrm>
        <a:prstGeom prst="rect">
          <a:avLst/>
        </a:prstGeom>
        <a:noFill/>
        <a:ln>
          <a:noFill/>
        </a:ln>
        <a:effectLst/>
      </dgm:spPr>
      <dgm:t>
        <a:bodyPr/>
        <a:lstStyle/>
        <a:p>
          <a:pPr>
            <a:buNone/>
          </a:pPr>
          <a:r>
            <a:rPr lang="es-ES" sz="1200" b="1" dirty="0">
              <a:solidFill>
                <a:srgbClr val="FFFFFF"/>
              </a:solidFill>
              <a:latin typeface="Arial"/>
              <a:ea typeface="+mn-ea"/>
              <a:cs typeface="+mn-cs"/>
            </a:rPr>
            <a:t>Drivers (</a:t>
          </a:r>
          <a:r>
            <a:rPr lang="es-ES" sz="1200" b="1" dirty="0" err="1">
              <a:solidFill>
                <a:srgbClr val="FFFFFF"/>
              </a:solidFill>
              <a:latin typeface="Arial"/>
              <a:ea typeface="+mn-ea"/>
              <a:cs typeface="+mn-cs"/>
            </a:rPr>
            <a:t>political</a:t>
          </a:r>
          <a:r>
            <a:rPr lang="es-ES" sz="1200" b="1" dirty="0">
              <a:solidFill>
                <a:srgbClr val="FFFFFF"/>
              </a:solidFill>
              <a:latin typeface="Arial"/>
              <a:ea typeface="+mn-ea"/>
              <a:cs typeface="+mn-cs"/>
            </a:rPr>
            <a:t> </a:t>
          </a:r>
          <a:r>
            <a:rPr lang="es-ES" sz="1200" b="1" dirty="0" err="1">
              <a:solidFill>
                <a:srgbClr val="FFFFFF"/>
              </a:solidFill>
              <a:latin typeface="Arial"/>
              <a:ea typeface="+mn-ea"/>
              <a:cs typeface="+mn-cs"/>
            </a:rPr>
            <a:t>governance</a:t>
          </a:r>
          <a:r>
            <a:rPr lang="es-ES" sz="1200" b="1" dirty="0">
              <a:solidFill>
                <a:srgbClr val="FFFFFF"/>
              </a:solidFill>
              <a:latin typeface="Arial"/>
              <a:ea typeface="+mn-ea"/>
              <a:cs typeface="+mn-cs"/>
            </a:rPr>
            <a:t>, AI </a:t>
          </a:r>
          <a:r>
            <a:rPr lang="es-ES" sz="1200" b="1" dirty="0" err="1">
              <a:solidFill>
                <a:srgbClr val="FFFFFF"/>
              </a:solidFill>
              <a:latin typeface="Arial"/>
              <a:ea typeface="+mn-ea"/>
              <a:cs typeface="+mn-cs"/>
            </a:rPr>
            <a:t>developments</a:t>
          </a:r>
          <a:r>
            <a:rPr lang="es-ES" sz="1200" b="1" dirty="0">
              <a:solidFill>
                <a:srgbClr val="FFFFFF"/>
              </a:solidFill>
              <a:latin typeface="Arial"/>
              <a:ea typeface="+mn-ea"/>
              <a:cs typeface="+mn-cs"/>
            </a:rPr>
            <a:t>, etc.)</a:t>
          </a:r>
        </a:p>
      </dgm:t>
    </dgm:pt>
    <dgm:pt modelId="{D23AED13-594C-4FDB-945D-D9A50DD14B0C}" type="parTrans" cxnId="{A97DEDD1-3BAD-475B-AEF9-F7D87FACA380}">
      <dgm:prSet/>
      <dgm:spPr/>
      <dgm:t>
        <a:bodyPr/>
        <a:lstStyle/>
        <a:p>
          <a:endParaRPr lang="es-ES"/>
        </a:p>
      </dgm:t>
    </dgm:pt>
    <dgm:pt modelId="{37539AAA-D14C-4D4B-BD02-77933C23A2C2}" type="sibTrans" cxnId="{A97DEDD1-3BAD-475B-AEF9-F7D87FACA380}">
      <dgm:prSet/>
      <dgm:spPr/>
      <dgm:t>
        <a:bodyPr/>
        <a:lstStyle/>
        <a:p>
          <a:endParaRPr lang="es-ES"/>
        </a:p>
      </dgm:t>
    </dgm:pt>
    <dgm:pt modelId="{41EECC3D-1854-429B-9A85-43423F7F8679}" type="pres">
      <dgm:prSet presAssocID="{A44A0375-1716-4325-8601-C0F091298194}" presName="Name0" presStyleCnt="0">
        <dgm:presLayoutVars>
          <dgm:dir/>
          <dgm:animLvl val="lvl"/>
          <dgm:resizeHandles val="exact"/>
        </dgm:presLayoutVars>
      </dgm:prSet>
      <dgm:spPr/>
    </dgm:pt>
    <dgm:pt modelId="{BC7BD179-D3D9-48D6-9A60-F5898951B794}" type="pres">
      <dgm:prSet presAssocID="{A44A0375-1716-4325-8601-C0F091298194}" presName="dummy" presStyleCnt="0"/>
      <dgm:spPr/>
    </dgm:pt>
    <dgm:pt modelId="{234EF235-5128-4695-9763-958D9236719D}" type="pres">
      <dgm:prSet presAssocID="{A44A0375-1716-4325-8601-C0F091298194}" presName="linH" presStyleCnt="0"/>
      <dgm:spPr/>
    </dgm:pt>
    <dgm:pt modelId="{1EC055BA-0C33-4ABF-9B1C-B2BF118BABC9}" type="pres">
      <dgm:prSet presAssocID="{A44A0375-1716-4325-8601-C0F091298194}" presName="padding1" presStyleCnt="0"/>
      <dgm:spPr/>
    </dgm:pt>
    <dgm:pt modelId="{8B05FAEE-7995-4B88-9EED-7156E4308B07}" type="pres">
      <dgm:prSet presAssocID="{30F57034-8F68-424E-BCC0-9429CA0EA0B5}" presName="linV" presStyleCnt="0"/>
      <dgm:spPr/>
    </dgm:pt>
    <dgm:pt modelId="{56D6857A-6C68-4C33-9881-12D731174DFD}" type="pres">
      <dgm:prSet presAssocID="{30F57034-8F68-424E-BCC0-9429CA0EA0B5}" presName="spVertical1" presStyleCnt="0"/>
      <dgm:spPr/>
    </dgm:pt>
    <dgm:pt modelId="{4B87F382-20FA-4E90-8F61-D21B5F94AD2C}" type="pres">
      <dgm:prSet presAssocID="{30F57034-8F68-424E-BCC0-9429CA0EA0B5}" presName="parTx" presStyleLbl="revTx" presStyleIdx="0" presStyleCnt="1">
        <dgm:presLayoutVars>
          <dgm:chMax val="0"/>
          <dgm:chPref val="0"/>
          <dgm:bulletEnabled val="1"/>
        </dgm:presLayoutVars>
      </dgm:prSet>
      <dgm:spPr/>
    </dgm:pt>
    <dgm:pt modelId="{35760EE7-7EE0-4BF6-9A19-E383C7B2345A}" type="pres">
      <dgm:prSet presAssocID="{30F57034-8F68-424E-BCC0-9429CA0EA0B5}" presName="spVertical2" presStyleCnt="0"/>
      <dgm:spPr/>
    </dgm:pt>
    <dgm:pt modelId="{173C8874-D986-4370-ACF4-51D625FE05B3}" type="pres">
      <dgm:prSet presAssocID="{30F57034-8F68-424E-BCC0-9429CA0EA0B5}" presName="spVertical3" presStyleCnt="0"/>
      <dgm:spPr/>
    </dgm:pt>
    <dgm:pt modelId="{70952315-63F8-4298-9411-6CBC43BEEB17}" type="pres">
      <dgm:prSet presAssocID="{A44A0375-1716-4325-8601-C0F091298194}" presName="padding2" presStyleCnt="0"/>
      <dgm:spPr/>
    </dgm:pt>
    <dgm:pt modelId="{205E7158-7616-42B4-B904-61EBD1E28E5E}" type="pres">
      <dgm:prSet presAssocID="{A44A0375-1716-4325-8601-C0F091298194}" presName="negArrow" presStyleCnt="0"/>
      <dgm:spPr/>
    </dgm:pt>
    <dgm:pt modelId="{6B01D04A-B0E9-4436-9DE8-C7ED858F7A48}" type="pres">
      <dgm:prSet presAssocID="{A44A0375-1716-4325-8601-C0F091298194}" presName="backgroundArrow" presStyleLbl="node1" presStyleIdx="0" presStyleCnt="1" custLinFactNeighborX="-870" custLinFactNeighborY="34311"/>
      <dgm:spPr>
        <a:xfrm>
          <a:off x="0" y="35251"/>
          <a:ext cx="8522652" cy="804033"/>
        </a:xfrm>
        <a:prstGeom prst="rightArrow">
          <a:avLst/>
        </a:prstGeom>
        <a:solidFill>
          <a:srgbClr val="FFFFFF">
            <a:lumMod val="65000"/>
          </a:srgbClr>
        </a:solidFill>
        <a:ln w="25400" cap="flat" cmpd="sng" algn="ctr">
          <a:solidFill>
            <a:srgbClr val="FFFFFF">
              <a:hueOff val="0"/>
              <a:satOff val="0"/>
              <a:lumOff val="0"/>
              <a:alphaOff val="0"/>
            </a:srgbClr>
          </a:solidFill>
          <a:prstDash val="solid"/>
        </a:ln>
        <a:effectLst/>
      </dgm:spPr>
    </dgm:pt>
  </dgm:ptLst>
  <dgm:cxnLst>
    <dgm:cxn modelId="{88568A44-3095-4E4D-8F3C-8F3EF2EE4C10}" type="presOf" srcId="{30F57034-8F68-424E-BCC0-9429CA0EA0B5}" destId="{4B87F382-20FA-4E90-8F61-D21B5F94AD2C}" srcOrd="0" destOrd="0" presId="urn:microsoft.com/office/officeart/2005/8/layout/hProcess3"/>
    <dgm:cxn modelId="{A97DEDD1-3BAD-475B-AEF9-F7D87FACA380}" srcId="{A44A0375-1716-4325-8601-C0F091298194}" destId="{30F57034-8F68-424E-BCC0-9429CA0EA0B5}" srcOrd="0" destOrd="0" parTransId="{D23AED13-594C-4FDB-945D-D9A50DD14B0C}" sibTransId="{37539AAA-D14C-4D4B-BD02-77933C23A2C2}"/>
    <dgm:cxn modelId="{C94184F0-61F4-4272-9C68-E6F4F49222AB}" type="presOf" srcId="{A44A0375-1716-4325-8601-C0F091298194}" destId="{41EECC3D-1854-429B-9A85-43423F7F8679}" srcOrd="0" destOrd="0" presId="urn:microsoft.com/office/officeart/2005/8/layout/hProcess3"/>
    <dgm:cxn modelId="{9DFD1D94-D954-46D6-A504-1A797A575881}" type="presParOf" srcId="{41EECC3D-1854-429B-9A85-43423F7F8679}" destId="{BC7BD179-D3D9-48D6-9A60-F5898951B794}" srcOrd="0" destOrd="0" presId="urn:microsoft.com/office/officeart/2005/8/layout/hProcess3"/>
    <dgm:cxn modelId="{240D7EF1-0323-4323-8196-42EDFB7879CD}" type="presParOf" srcId="{41EECC3D-1854-429B-9A85-43423F7F8679}" destId="{234EF235-5128-4695-9763-958D9236719D}" srcOrd="1" destOrd="0" presId="urn:microsoft.com/office/officeart/2005/8/layout/hProcess3"/>
    <dgm:cxn modelId="{3D605428-BC10-4DD8-BAD0-EBC9C4B5B124}" type="presParOf" srcId="{234EF235-5128-4695-9763-958D9236719D}" destId="{1EC055BA-0C33-4ABF-9B1C-B2BF118BABC9}" srcOrd="0" destOrd="0" presId="urn:microsoft.com/office/officeart/2005/8/layout/hProcess3"/>
    <dgm:cxn modelId="{6A9F1B7C-3716-47ED-A9D4-D1C3B75CC337}" type="presParOf" srcId="{234EF235-5128-4695-9763-958D9236719D}" destId="{8B05FAEE-7995-4B88-9EED-7156E4308B07}" srcOrd="1" destOrd="0" presId="urn:microsoft.com/office/officeart/2005/8/layout/hProcess3"/>
    <dgm:cxn modelId="{876553A9-A60B-4AEE-82C1-898EC8BD2B5D}" type="presParOf" srcId="{8B05FAEE-7995-4B88-9EED-7156E4308B07}" destId="{56D6857A-6C68-4C33-9881-12D731174DFD}" srcOrd="0" destOrd="0" presId="urn:microsoft.com/office/officeart/2005/8/layout/hProcess3"/>
    <dgm:cxn modelId="{CD7FE0B4-ECD1-4575-9B00-14317464D9C1}" type="presParOf" srcId="{8B05FAEE-7995-4B88-9EED-7156E4308B07}" destId="{4B87F382-20FA-4E90-8F61-D21B5F94AD2C}" srcOrd="1" destOrd="0" presId="urn:microsoft.com/office/officeart/2005/8/layout/hProcess3"/>
    <dgm:cxn modelId="{23EDE554-BF1A-4385-8B56-62C477C15B79}" type="presParOf" srcId="{8B05FAEE-7995-4B88-9EED-7156E4308B07}" destId="{35760EE7-7EE0-4BF6-9A19-E383C7B2345A}" srcOrd="2" destOrd="0" presId="urn:microsoft.com/office/officeart/2005/8/layout/hProcess3"/>
    <dgm:cxn modelId="{9D4B7615-728D-4A91-8751-67F3E1B963F9}" type="presParOf" srcId="{8B05FAEE-7995-4B88-9EED-7156E4308B07}" destId="{173C8874-D986-4370-ACF4-51D625FE05B3}" srcOrd="3" destOrd="0" presId="urn:microsoft.com/office/officeart/2005/8/layout/hProcess3"/>
    <dgm:cxn modelId="{B4ACD809-26C4-4B8F-BC04-6A79C096F8ED}" type="presParOf" srcId="{234EF235-5128-4695-9763-958D9236719D}" destId="{70952315-63F8-4298-9411-6CBC43BEEB17}" srcOrd="2" destOrd="0" presId="urn:microsoft.com/office/officeart/2005/8/layout/hProcess3"/>
    <dgm:cxn modelId="{E51405EF-F7CC-4BAD-838E-412F05B4649B}" type="presParOf" srcId="{234EF235-5128-4695-9763-958D9236719D}" destId="{205E7158-7616-42B4-B904-61EBD1E28E5E}" srcOrd="3" destOrd="0" presId="urn:microsoft.com/office/officeart/2005/8/layout/hProcess3"/>
    <dgm:cxn modelId="{75AA1E33-9904-4C9B-85D8-2139CDB42382}" type="presParOf" srcId="{234EF235-5128-4695-9763-958D9236719D}" destId="{6B01D04A-B0E9-4436-9DE8-C7ED858F7A48}"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01D04A-B0E9-4436-9DE8-C7ED858F7A48}">
      <dsp:nvSpPr>
        <dsp:cNvPr id="0" name=""/>
        <dsp:cNvSpPr/>
      </dsp:nvSpPr>
      <dsp:spPr>
        <a:xfrm>
          <a:off x="0" y="35251"/>
          <a:ext cx="8522652" cy="804033"/>
        </a:xfrm>
        <a:prstGeom prst="rightArrow">
          <a:avLst/>
        </a:prstGeom>
        <a:solidFill>
          <a:srgbClr val="FFFFFF">
            <a:lumMod val="65000"/>
          </a:srgbClr>
        </a:solidFill>
        <a:ln w="254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sp>
    <dsp:sp modelId="{4B87F382-20FA-4E90-8F61-D21B5F94AD2C}">
      <dsp:nvSpPr>
        <dsp:cNvPr id="0" name=""/>
        <dsp:cNvSpPr/>
      </dsp:nvSpPr>
      <dsp:spPr>
        <a:xfrm>
          <a:off x="689052" y="218634"/>
          <a:ext cx="7623778" cy="4020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21920" rIns="0" bIns="121920" numCol="1" spcCol="1270" anchor="ctr" anchorCtr="0">
          <a:noAutofit/>
        </a:bodyPr>
        <a:lstStyle/>
        <a:p>
          <a:pPr marL="0" lvl="0" indent="0" algn="ctr" defTabSz="533400">
            <a:lnSpc>
              <a:spcPct val="90000"/>
            </a:lnSpc>
            <a:spcBef>
              <a:spcPct val="0"/>
            </a:spcBef>
            <a:spcAft>
              <a:spcPct val="35000"/>
            </a:spcAft>
            <a:buNone/>
          </a:pPr>
          <a:r>
            <a:rPr lang="es-ES" sz="1200" b="1" kern="1200" dirty="0">
              <a:solidFill>
                <a:srgbClr val="FFFFFF"/>
              </a:solidFill>
              <a:latin typeface="Arial"/>
              <a:ea typeface="+mn-ea"/>
              <a:cs typeface="+mn-cs"/>
            </a:rPr>
            <a:t>Drivers (</a:t>
          </a:r>
          <a:r>
            <a:rPr lang="es-ES" sz="1200" b="1" kern="1200" dirty="0" err="1">
              <a:solidFill>
                <a:srgbClr val="FFFFFF"/>
              </a:solidFill>
              <a:latin typeface="Arial"/>
              <a:ea typeface="+mn-ea"/>
              <a:cs typeface="+mn-cs"/>
            </a:rPr>
            <a:t>political</a:t>
          </a:r>
          <a:r>
            <a:rPr lang="es-ES" sz="1200" b="1" kern="1200" dirty="0">
              <a:solidFill>
                <a:srgbClr val="FFFFFF"/>
              </a:solidFill>
              <a:latin typeface="Arial"/>
              <a:ea typeface="+mn-ea"/>
              <a:cs typeface="+mn-cs"/>
            </a:rPr>
            <a:t> </a:t>
          </a:r>
          <a:r>
            <a:rPr lang="es-ES" sz="1200" b="1" kern="1200" dirty="0" err="1">
              <a:solidFill>
                <a:srgbClr val="FFFFFF"/>
              </a:solidFill>
              <a:latin typeface="Arial"/>
              <a:ea typeface="+mn-ea"/>
              <a:cs typeface="+mn-cs"/>
            </a:rPr>
            <a:t>governance</a:t>
          </a:r>
          <a:r>
            <a:rPr lang="es-ES" sz="1200" b="1" kern="1200" dirty="0">
              <a:solidFill>
                <a:srgbClr val="FFFFFF"/>
              </a:solidFill>
              <a:latin typeface="Arial"/>
              <a:ea typeface="+mn-ea"/>
              <a:cs typeface="+mn-cs"/>
            </a:rPr>
            <a:t>, AI </a:t>
          </a:r>
          <a:r>
            <a:rPr lang="es-ES" sz="1200" b="1" kern="1200" dirty="0" err="1">
              <a:solidFill>
                <a:srgbClr val="FFFFFF"/>
              </a:solidFill>
              <a:latin typeface="Arial"/>
              <a:ea typeface="+mn-ea"/>
              <a:cs typeface="+mn-cs"/>
            </a:rPr>
            <a:t>developments</a:t>
          </a:r>
          <a:r>
            <a:rPr lang="es-ES" sz="1200" b="1" kern="1200" dirty="0">
              <a:solidFill>
                <a:srgbClr val="FFFFFF"/>
              </a:solidFill>
              <a:latin typeface="Arial"/>
              <a:ea typeface="+mn-ea"/>
              <a:cs typeface="+mn-cs"/>
            </a:rPr>
            <a:t>, etc.)</a:t>
          </a:r>
        </a:p>
      </dsp:txBody>
      <dsp:txXfrm>
        <a:off x="689052" y="218634"/>
        <a:ext cx="7623778" cy="402016"/>
      </dsp:txXfrm>
    </dsp:sp>
  </dsp:spTree>
</dsp:drawing>
</file>

<file path=ppt/diagrams/layout1.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3"/>
            <a:ext cx="2950678" cy="496506"/>
          </a:xfrm>
          <a:prstGeom prst="rect">
            <a:avLst/>
          </a:prstGeom>
        </p:spPr>
        <p:txBody>
          <a:bodyPr vert="horz" lIns="88353" tIns="44176" rIns="88353" bIns="44176" rtlCol="0"/>
          <a:lstStyle>
            <a:lvl1pPr algn="l">
              <a:defRPr sz="1200"/>
            </a:lvl1pPr>
          </a:lstStyle>
          <a:p>
            <a:endParaRPr lang="es-ES" dirty="0"/>
          </a:p>
        </p:txBody>
      </p:sp>
      <p:sp>
        <p:nvSpPr>
          <p:cNvPr id="3" name="2 Marcador de fecha"/>
          <p:cNvSpPr>
            <a:spLocks noGrp="1"/>
          </p:cNvSpPr>
          <p:nvPr>
            <p:ph type="dt" sz="quarter" idx="1"/>
          </p:nvPr>
        </p:nvSpPr>
        <p:spPr>
          <a:xfrm>
            <a:off x="3856590" y="3"/>
            <a:ext cx="2950678" cy="496506"/>
          </a:xfrm>
          <a:prstGeom prst="rect">
            <a:avLst/>
          </a:prstGeom>
        </p:spPr>
        <p:txBody>
          <a:bodyPr vert="horz" lIns="88353" tIns="44176" rIns="88353" bIns="44176" rtlCol="0"/>
          <a:lstStyle>
            <a:lvl1pPr algn="r">
              <a:defRPr sz="1200"/>
            </a:lvl1pPr>
          </a:lstStyle>
          <a:p>
            <a:fld id="{CC5818EE-D2A7-450A-B2A7-3C7C3D64BB62}" type="datetimeFigureOut">
              <a:rPr lang="es-ES" smtClean="0"/>
              <a:pPr/>
              <a:t>25/07/2023</a:t>
            </a:fld>
            <a:endParaRPr lang="es-ES" dirty="0"/>
          </a:p>
        </p:txBody>
      </p:sp>
      <p:sp>
        <p:nvSpPr>
          <p:cNvPr id="4" name="3 Marcador de pie de página"/>
          <p:cNvSpPr>
            <a:spLocks noGrp="1"/>
          </p:cNvSpPr>
          <p:nvPr>
            <p:ph type="ftr" sz="quarter" idx="2"/>
          </p:nvPr>
        </p:nvSpPr>
        <p:spPr>
          <a:xfrm>
            <a:off x="0" y="9442877"/>
            <a:ext cx="2950678" cy="496506"/>
          </a:xfrm>
          <a:prstGeom prst="rect">
            <a:avLst/>
          </a:prstGeom>
        </p:spPr>
        <p:txBody>
          <a:bodyPr vert="horz" lIns="88353" tIns="44176" rIns="88353" bIns="44176" rtlCol="0" anchor="b"/>
          <a:lstStyle>
            <a:lvl1pPr algn="l">
              <a:defRPr sz="1200"/>
            </a:lvl1pPr>
          </a:lstStyle>
          <a:p>
            <a:endParaRPr lang="es-ES" dirty="0"/>
          </a:p>
        </p:txBody>
      </p:sp>
      <p:sp>
        <p:nvSpPr>
          <p:cNvPr id="5" name="4 Marcador de número de diapositiva"/>
          <p:cNvSpPr>
            <a:spLocks noGrp="1"/>
          </p:cNvSpPr>
          <p:nvPr>
            <p:ph type="sldNum" sz="quarter" idx="3"/>
          </p:nvPr>
        </p:nvSpPr>
        <p:spPr>
          <a:xfrm>
            <a:off x="3856590" y="9442877"/>
            <a:ext cx="2950678" cy="496506"/>
          </a:xfrm>
          <a:prstGeom prst="rect">
            <a:avLst/>
          </a:prstGeom>
        </p:spPr>
        <p:txBody>
          <a:bodyPr vert="horz" lIns="88353" tIns="44176" rIns="88353" bIns="44176" rtlCol="0" anchor="b"/>
          <a:lstStyle>
            <a:lvl1pPr algn="r">
              <a:defRPr sz="1200"/>
            </a:lvl1pPr>
          </a:lstStyle>
          <a:p>
            <a:fld id="{75C55384-A26B-4789-B8DA-92AB010C375A}" type="slidenum">
              <a:rPr lang="es-ES" smtClean="0"/>
              <a:pPr/>
              <a:t>‹Nº›</a:t>
            </a:fld>
            <a:endParaRPr lang="es-ES" dirty="0"/>
          </a:p>
        </p:txBody>
      </p:sp>
    </p:spTree>
    <p:extLst>
      <p:ext uri="{BB962C8B-B14F-4D97-AF65-F5344CB8AC3E}">
        <p14:creationId xmlns:p14="http://schemas.microsoft.com/office/powerpoint/2010/main" val="169363520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3" y="2"/>
            <a:ext cx="2950475" cy="497047"/>
          </a:xfrm>
          <a:prstGeom prst="rect">
            <a:avLst/>
          </a:prstGeom>
        </p:spPr>
        <p:txBody>
          <a:bodyPr vert="horz" lIns="95703" tIns="47852" rIns="95703" bIns="47852" rtlCol="0"/>
          <a:lstStyle>
            <a:lvl1pPr algn="l">
              <a:defRPr sz="1400"/>
            </a:lvl1pPr>
          </a:lstStyle>
          <a:p>
            <a:endParaRPr lang="es-ES" dirty="0"/>
          </a:p>
        </p:txBody>
      </p:sp>
      <p:sp>
        <p:nvSpPr>
          <p:cNvPr id="3" name="2 Marcador de fecha"/>
          <p:cNvSpPr>
            <a:spLocks noGrp="1"/>
          </p:cNvSpPr>
          <p:nvPr>
            <p:ph type="dt" idx="1"/>
          </p:nvPr>
        </p:nvSpPr>
        <p:spPr>
          <a:xfrm>
            <a:off x="3856742" y="2"/>
            <a:ext cx="2950475" cy="497047"/>
          </a:xfrm>
          <a:prstGeom prst="rect">
            <a:avLst/>
          </a:prstGeom>
        </p:spPr>
        <p:txBody>
          <a:bodyPr vert="horz" lIns="95703" tIns="47852" rIns="95703" bIns="47852" rtlCol="0"/>
          <a:lstStyle>
            <a:lvl1pPr algn="r">
              <a:defRPr sz="1400"/>
            </a:lvl1pPr>
          </a:lstStyle>
          <a:p>
            <a:fld id="{7214ED88-603B-489E-A5E1-A4601A4EDDC2}" type="datetimeFigureOut">
              <a:rPr lang="es-ES" smtClean="0"/>
              <a:pPr/>
              <a:t>25/07/2023</a:t>
            </a:fld>
            <a:endParaRPr lang="es-ES" dirty="0"/>
          </a:p>
        </p:txBody>
      </p:sp>
      <p:sp>
        <p:nvSpPr>
          <p:cNvPr id="4" name="3 Marcador de imagen de diapositiva"/>
          <p:cNvSpPr>
            <a:spLocks noGrp="1" noRot="1" noChangeAspect="1"/>
          </p:cNvSpPr>
          <p:nvPr>
            <p:ph type="sldImg" idx="2"/>
          </p:nvPr>
        </p:nvSpPr>
        <p:spPr>
          <a:xfrm>
            <a:off x="920750" y="747713"/>
            <a:ext cx="4967288" cy="3725862"/>
          </a:xfrm>
          <a:prstGeom prst="rect">
            <a:avLst/>
          </a:prstGeom>
          <a:noFill/>
          <a:ln w="12700">
            <a:solidFill>
              <a:prstClr val="black"/>
            </a:solidFill>
          </a:ln>
        </p:spPr>
        <p:txBody>
          <a:bodyPr vert="horz" lIns="95703" tIns="47852" rIns="95703" bIns="47852" rtlCol="0" anchor="ctr"/>
          <a:lstStyle/>
          <a:p>
            <a:endParaRPr lang="es-ES" dirty="0"/>
          </a:p>
        </p:txBody>
      </p:sp>
      <p:sp>
        <p:nvSpPr>
          <p:cNvPr id="5" name="4 Marcador de notas"/>
          <p:cNvSpPr>
            <a:spLocks noGrp="1"/>
          </p:cNvSpPr>
          <p:nvPr>
            <p:ph type="body" sz="quarter" idx="3"/>
          </p:nvPr>
        </p:nvSpPr>
        <p:spPr>
          <a:xfrm>
            <a:off x="680880" y="4721942"/>
            <a:ext cx="5447030" cy="4473416"/>
          </a:xfrm>
          <a:prstGeom prst="rect">
            <a:avLst/>
          </a:prstGeom>
        </p:spPr>
        <p:txBody>
          <a:bodyPr vert="horz" lIns="95703" tIns="47852" rIns="95703" bIns="47852"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5 Marcador de pie de página"/>
          <p:cNvSpPr>
            <a:spLocks noGrp="1"/>
          </p:cNvSpPr>
          <p:nvPr>
            <p:ph type="ftr" sz="quarter" idx="4"/>
          </p:nvPr>
        </p:nvSpPr>
        <p:spPr>
          <a:xfrm>
            <a:off x="3" y="9442155"/>
            <a:ext cx="2950475" cy="497047"/>
          </a:xfrm>
          <a:prstGeom prst="rect">
            <a:avLst/>
          </a:prstGeom>
        </p:spPr>
        <p:txBody>
          <a:bodyPr vert="horz" lIns="95703" tIns="47852" rIns="95703" bIns="47852" rtlCol="0" anchor="b"/>
          <a:lstStyle>
            <a:lvl1pPr algn="l">
              <a:defRPr sz="1400"/>
            </a:lvl1pPr>
          </a:lstStyle>
          <a:p>
            <a:endParaRPr lang="es-ES" dirty="0"/>
          </a:p>
        </p:txBody>
      </p:sp>
      <p:sp>
        <p:nvSpPr>
          <p:cNvPr id="7" name="6 Marcador de número de diapositiva"/>
          <p:cNvSpPr>
            <a:spLocks noGrp="1"/>
          </p:cNvSpPr>
          <p:nvPr>
            <p:ph type="sldNum" sz="quarter" idx="5"/>
          </p:nvPr>
        </p:nvSpPr>
        <p:spPr>
          <a:xfrm>
            <a:off x="3856742" y="9442155"/>
            <a:ext cx="2950475" cy="497047"/>
          </a:xfrm>
          <a:prstGeom prst="rect">
            <a:avLst/>
          </a:prstGeom>
        </p:spPr>
        <p:txBody>
          <a:bodyPr vert="horz" lIns="95703" tIns="47852" rIns="95703" bIns="47852" rtlCol="0" anchor="b"/>
          <a:lstStyle>
            <a:lvl1pPr algn="r">
              <a:defRPr sz="1400"/>
            </a:lvl1pPr>
          </a:lstStyle>
          <a:p>
            <a:fld id="{3AEFDED8-8EB0-4863-833B-4354FFA0A19C}" type="slidenum">
              <a:rPr lang="es-ES" smtClean="0"/>
              <a:pPr/>
              <a:t>‹Nº›</a:t>
            </a:fld>
            <a:endParaRPr lang="es-ES" dirty="0"/>
          </a:p>
        </p:txBody>
      </p:sp>
    </p:spTree>
    <p:extLst>
      <p:ext uri="{BB962C8B-B14F-4D97-AF65-F5344CB8AC3E}">
        <p14:creationId xmlns:p14="http://schemas.microsoft.com/office/powerpoint/2010/main" val="97775022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p15:notes"/>
          <p:cNvSpPr>
            <a:spLocks noGrp="1" noRot="1" noChangeAspect="1"/>
          </p:cNvSpPr>
          <p:nvPr>
            <p:ph type="sldImg" idx="2"/>
          </p:nvPr>
        </p:nvSpPr>
        <p:spPr>
          <a:xfrm>
            <a:off x="922338" y="749300"/>
            <a:ext cx="4964112" cy="37242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3" name="Google Shape;193;p15:notes"/>
          <p:cNvSpPr txBox="1">
            <a:spLocks noGrp="1"/>
          </p:cNvSpPr>
          <p:nvPr>
            <p:ph type="body" idx="1"/>
          </p:nvPr>
        </p:nvSpPr>
        <p:spPr>
          <a:xfrm>
            <a:off x="680880" y="4721942"/>
            <a:ext cx="5447030" cy="4473415"/>
          </a:xfrm>
          <a:prstGeom prst="rect">
            <a:avLst/>
          </a:prstGeom>
          <a:noFill/>
          <a:ln>
            <a:noFill/>
          </a:ln>
        </p:spPr>
        <p:txBody>
          <a:bodyPr spcFirstLastPara="1" wrap="square" lIns="95700" tIns="47850" rIns="95700" bIns="47850" anchor="t" anchorCtr="0">
            <a:normAutofit/>
          </a:bodyPr>
          <a:lstStyle/>
          <a:p>
            <a:pPr marL="0" lvl="0" indent="0" algn="l" rtl="0">
              <a:lnSpc>
                <a:spcPct val="100000"/>
              </a:lnSpc>
              <a:spcBef>
                <a:spcPts val="0"/>
              </a:spcBef>
              <a:spcAft>
                <a:spcPts val="0"/>
              </a:spcAft>
              <a:buSzPts val="1400"/>
              <a:buNone/>
            </a:pPr>
            <a:endParaRPr/>
          </a:p>
        </p:txBody>
      </p:sp>
      <p:sp>
        <p:nvSpPr>
          <p:cNvPr id="194" name="Google Shape;194;p15:notes"/>
          <p:cNvSpPr txBox="1">
            <a:spLocks noGrp="1"/>
          </p:cNvSpPr>
          <p:nvPr>
            <p:ph type="sldNum" idx="12"/>
          </p:nvPr>
        </p:nvSpPr>
        <p:spPr>
          <a:xfrm>
            <a:off x="3856743" y="9442155"/>
            <a:ext cx="2950475" cy="497047"/>
          </a:xfrm>
          <a:prstGeom prst="rect">
            <a:avLst/>
          </a:prstGeom>
          <a:noFill/>
          <a:ln>
            <a:noFill/>
          </a:ln>
        </p:spPr>
        <p:txBody>
          <a:bodyPr spcFirstLastPara="1" wrap="square" lIns="95700" tIns="47850" rIns="95700" bIns="4785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ca-E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64</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6.jpeg"/><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ORTADA_Títol">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endParaRPr lang="ca-ES" noProof="0" dirty="0"/>
          </a:p>
        </p:txBody>
      </p:sp>
      <p:sp>
        <p:nvSpPr>
          <p:cNvPr id="3" name="2 Marcador de pie de página"/>
          <p:cNvSpPr>
            <a:spLocks noGrp="1"/>
          </p:cNvSpPr>
          <p:nvPr>
            <p:ph type="ftr" sz="quarter" idx="11"/>
          </p:nvPr>
        </p:nvSpPr>
        <p:spPr/>
        <p:txBody>
          <a:bodyPr/>
          <a:lstStyle/>
          <a:p>
            <a:endParaRPr lang="ca-ES" noProof="0" dirty="0"/>
          </a:p>
        </p:txBody>
      </p:sp>
      <p:sp>
        <p:nvSpPr>
          <p:cNvPr id="4" name="3 Marcador de número de diapositiva"/>
          <p:cNvSpPr>
            <a:spLocks noGrp="1"/>
          </p:cNvSpPr>
          <p:nvPr>
            <p:ph type="sldNum" sz="quarter" idx="12"/>
          </p:nvPr>
        </p:nvSpPr>
        <p:spPr/>
        <p:txBody>
          <a:bodyPr/>
          <a:lstStyle/>
          <a:p>
            <a:fld id="{D07BDE9A-D99B-44C9-B09B-7428EAC9ED23}" type="slidenum">
              <a:rPr lang="ca-ES" noProof="0" smtClean="0"/>
              <a:pPr/>
              <a:t>‹Nº›</a:t>
            </a:fld>
            <a:endParaRPr lang="ca-ES" noProof="0" dirty="0"/>
          </a:p>
        </p:txBody>
      </p:sp>
      <p:sp>
        <p:nvSpPr>
          <p:cNvPr id="5" name="1 Título"/>
          <p:cNvSpPr>
            <a:spLocks noGrp="1"/>
          </p:cNvSpPr>
          <p:nvPr>
            <p:ph type="ctrTitle"/>
          </p:nvPr>
        </p:nvSpPr>
        <p:spPr>
          <a:xfrm>
            <a:off x="4294208" y="1528541"/>
            <a:ext cx="4152417" cy="1470025"/>
          </a:xfrm>
        </p:spPr>
        <p:txBody>
          <a:bodyPr>
            <a:normAutofit/>
          </a:bodyPr>
          <a:lstStyle>
            <a:lvl1pPr algn="l">
              <a:defRPr sz="2600" b="1">
                <a:solidFill>
                  <a:schemeClr val="bg1"/>
                </a:solidFill>
                <a:latin typeface="Source Sans Pro" charset="0"/>
                <a:ea typeface="Source Sans Pro" charset="0"/>
                <a:cs typeface="Source Sans Pro" charset="0"/>
              </a:defRPr>
            </a:lvl1pPr>
          </a:lstStyle>
          <a:p>
            <a:r>
              <a:rPr lang="ca-ES" noProof="0" dirty="0" err="1"/>
              <a:t>Haga</a:t>
            </a:r>
            <a:r>
              <a:rPr lang="ca-ES" noProof="0" dirty="0"/>
              <a:t> clic para modificar el estilo de </a:t>
            </a:r>
            <a:r>
              <a:rPr lang="ca-ES" noProof="0" dirty="0" err="1"/>
              <a:t>título</a:t>
            </a:r>
            <a:r>
              <a:rPr lang="ca-ES" noProof="0" dirty="0"/>
              <a:t> del </a:t>
            </a:r>
            <a:r>
              <a:rPr lang="ca-ES" noProof="0" dirty="0" err="1"/>
              <a:t>patrón</a:t>
            </a:r>
            <a:endParaRPr lang="ca-ES" noProof="0" dirty="0"/>
          </a:p>
        </p:txBody>
      </p:sp>
      <p:sp>
        <p:nvSpPr>
          <p:cNvPr id="6" name="2 Subtítulo"/>
          <p:cNvSpPr>
            <a:spLocks noGrp="1"/>
          </p:cNvSpPr>
          <p:nvPr>
            <p:ph type="subTitle" idx="1"/>
          </p:nvPr>
        </p:nvSpPr>
        <p:spPr>
          <a:xfrm>
            <a:off x="4294207" y="3356658"/>
            <a:ext cx="4152417" cy="684836"/>
          </a:xfrm>
        </p:spPr>
        <p:txBody>
          <a:bodyPr>
            <a:noAutofit/>
          </a:bodyPr>
          <a:lstStyle>
            <a:lvl1pPr marL="0" indent="0" algn="l">
              <a:buNone/>
              <a:defRPr sz="2200">
                <a:solidFill>
                  <a:schemeClr val="bg1"/>
                </a:solidFill>
                <a:latin typeface="Source Sans Pro" charset="0"/>
                <a:ea typeface="Source Sans Pro" charset="0"/>
                <a:cs typeface="Source Sans Pro"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a-ES" noProof="0" dirty="0" err="1"/>
              <a:t>Haga</a:t>
            </a:r>
            <a:r>
              <a:rPr lang="ca-ES" noProof="0" dirty="0"/>
              <a:t> clic para modificar el estilo de </a:t>
            </a:r>
            <a:r>
              <a:rPr lang="ca-ES" noProof="0" dirty="0" err="1"/>
              <a:t>subtítulo</a:t>
            </a:r>
            <a:r>
              <a:rPr lang="ca-ES" noProof="0" dirty="0"/>
              <a:t> del </a:t>
            </a:r>
            <a:r>
              <a:rPr lang="ca-ES" noProof="0" dirty="0" err="1"/>
              <a:t>patrón</a:t>
            </a:r>
            <a:endParaRPr lang="ca-ES" noProof="0"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S_Text">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4699" y="1134319"/>
            <a:ext cx="8201685" cy="4991843"/>
          </a:xfrm>
        </p:spPr>
        <p:txBody>
          <a:bodyPr>
            <a:normAutofit/>
          </a:bodyPr>
          <a:lstStyle>
            <a:lvl1pPr marL="0" indent="0">
              <a:buNone/>
              <a:defRPr sz="1600">
                <a:latin typeface="Source Sans Pro" charset="0"/>
                <a:ea typeface="Source Sans Pro" charset="0"/>
                <a:cs typeface="Source Sans Pro" charset="0"/>
              </a:defRPr>
            </a:lvl1pPr>
            <a:lvl2pPr marL="457200" indent="0">
              <a:buNone/>
              <a:defRPr sz="1400">
                <a:latin typeface="Source Sans Pro" charset="0"/>
                <a:ea typeface="Source Sans Pro" charset="0"/>
                <a:cs typeface="Source Sans Pro" charset="0"/>
              </a:defRPr>
            </a:lvl2pPr>
            <a:lvl3pPr marL="914400" indent="0">
              <a:buNone/>
              <a:defRPr sz="1400">
                <a:latin typeface="Source Sans Pro" charset="0"/>
                <a:ea typeface="Source Sans Pro" charset="0"/>
                <a:cs typeface="Source Sans Pro" charset="0"/>
              </a:defRPr>
            </a:lvl3pPr>
            <a:lvl4pPr marL="1371600" indent="0">
              <a:buNone/>
              <a:defRPr sz="1400">
                <a:latin typeface="Source Sans Pro" charset="0"/>
                <a:ea typeface="Source Sans Pro" charset="0"/>
                <a:cs typeface="Source Sans Pro" charset="0"/>
              </a:defRPr>
            </a:lvl4pPr>
            <a:lvl5pPr marL="1828800" indent="0">
              <a:buNone/>
              <a:defRPr sz="1400">
                <a:latin typeface="Source Sans Pro" charset="0"/>
                <a:ea typeface="Source Sans Pro" charset="0"/>
                <a:cs typeface="Source Sans Pro" charset="0"/>
              </a:defRPr>
            </a:lvl5pPr>
          </a:lstStyle>
          <a:p>
            <a:pPr lvl="0"/>
            <a:r>
              <a:rPr lang="ca-ES" noProof="0" dirty="0" err="1"/>
              <a:t>Haga</a:t>
            </a:r>
            <a:r>
              <a:rPr lang="ca-ES" noProof="0" dirty="0"/>
              <a:t> clic para modificar el estilo de </a:t>
            </a:r>
            <a:r>
              <a:rPr lang="ca-ES" noProof="0" dirty="0" err="1"/>
              <a:t>texto</a:t>
            </a:r>
            <a:r>
              <a:rPr lang="ca-ES" noProof="0" dirty="0"/>
              <a:t> del </a:t>
            </a:r>
            <a:r>
              <a:rPr lang="ca-ES" noProof="0" dirty="0" err="1"/>
              <a:t>patrón</a:t>
            </a:r>
            <a:endParaRPr lang="ca-ES" noProof="0" dirty="0"/>
          </a:p>
          <a:p>
            <a:pPr lvl="0"/>
            <a:endParaRPr lang="ca-ES" noProof="0" dirty="0"/>
          </a:p>
        </p:txBody>
      </p:sp>
      <p:sp>
        <p:nvSpPr>
          <p:cNvPr id="6" name="5 Marcador de número de diapositiva"/>
          <p:cNvSpPr>
            <a:spLocks noGrp="1"/>
          </p:cNvSpPr>
          <p:nvPr>
            <p:ph type="sldNum" sz="quarter" idx="12"/>
          </p:nvPr>
        </p:nvSpPr>
        <p:spPr/>
        <p:txBody>
          <a:bodyPr/>
          <a:lstStyle/>
          <a:p>
            <a:fld id="{5336F0B7-EF37-4B31-BA1E-D2B9204CDF2B}" type="slidenum">
              <a:rPr lang="ca-ES" noProof="0" smtClean="0"/>
              <a:pPr/>
              <a:t>‹Nº›</a:t>
            </a:fld>
            <a:endParaRPr lang="ca-ES" noProof="0" dirty="0"/>
          </a:p>
        </p:txBody>
      </p:sp>
      <p:sp>
        <p:nvSpPr>
          <p:cNvPr id="7" name="Marcador de texto 17"/>
          <p:cNvSpPr>
            <a:spLocks noGrp="1"/>
          </p:cNvSpPr>
          <p:nvPr>
            <p:ph type="body" sz="quarter" idx="21"/>
          </p:nvPr>
        </p:nvSpPr>
        <p:spPr>
          <a:xfrm>
            <a:off x="454699" y="6356350"/>
            <a:ext cx="5566688" cy="365125"/>
          </a:xfrm>
        </p:spPr>
        <p:txBody>
          <a:bodyPr anchor="ctr">
            <a:noAutofit/>
          </a:bodyPr>
          <a:lstStyle>
            <a:lvl1pPr marL="0" indent="0">
              <a:buNone/>
              <a:defRPr sz="1200">
                <a:solidFill>
                  <a:srgbClr val="F17F09"/>
                </a:solidFill>
                <a:latin typeface="Source Sans Pro" charset="0"/>
                <a:ea typeface="Source Sans Pro" charset="0"/>
                <a:cs typeface="Source Sans Pro" charset="0"/>
              </a:defRPr>
            </a:lvl1pPr>
            <a:lvl2pPr marL="457200" indent="0">
              <a:buNone/>
              <a:defRPr/>
            </a:lvl2pPr>
          </a:lstStyle>
          <a:p>
            <a:pPr lvl="0"/>
            <a:endParaRPr lang="ca-ES" noProof="0" dirty="0"/>
          </a:p>
        </p:txBody>
      </p:sp>
    </p:spTree>
    <p:extLst>
      <p:ext uri="{BB962C8B-B14F-4D97-AF65-F5344CB8AC3E}">
        <p14:creationId xmlns:p14="http://schemas.microsoft.com/office/powerpoint/2010/main" val="15218020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os columnas">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0"/>
          </p:nvPr>
        </p:nvSpPr>
        <p:spPr/>
        <p:txBody>
          <a:bodyPr/>
          <a:lstStyle/>
          <a:p>
            <a:fld id="{5336F0B7-EF37-4B31-BA1E-D2B9204CDF2B}" type="slidenum">
              <a:rPr lang="tr-TR" smtClean="0"/>
              <a:pPr/>
              <a:t>‹Nº›</a:t>
            </a:fld>
            <a:endParaRPr lang="tr-TR" dirty="0"/>
          </a:p>
        </p:txBody>
      </p:sp>
      <p:sp>
        <p:nvSpPr>
          <p:cNvPr id="4" name="2 Marcador de contenido"/>
          <p:cNvSpPr>
            <a:spLocks noGrp="1"/>
          </p:cNvSpPr>
          <p:nvPr>
            <p:ph idx="1"/>
          </p:nvPr>
        </p:nvSpPr>
        <p:spPr>
          <a:xfrm>
            <a:off x="454699" y="1134319"/>
            <a:ext cx="8201685" cy="4991843"/>
          </a:xfrm>
        </p:spPr>
        <p:txBody>
          <a:bodyPr numCol="2">
            <a:normAutofit/>
          </a:bodyPr>
          <a:lstStyle>
            <a:lvl1pPr marL="0" indent="0">
              <a:buNone/>
              <a:defRPr sz="1600">
                <a:latin typeface="Source Sans Pro" charset="0"/>
                <a:ea typeface="Source Sans Pro" charset="0"/>
                <a:cs typeface="Source Sans Pro" charset="0"/>
              </a:defRPr>
            </a:lvl1pPr>
            <a:lvl2pPr marL="457200" indent="0">
              <a:buNone/>
              <a:defRPr sz="1400">
                <a:latin typeface="Source Sans Pro" charset="0"/>
                <a:ea typeface="Source Sans Pro" charset="0"/>
                <a:cs typeface="Source Sans Pro" charset="0"/>
              </a:defRPr>
            </a:lvl2pPr>
            <a:lvl3pPr marL="914400" indent="0">
              <a:buNone/>
              <a:defRPr sz="1400">
                <a:latin typeface="Source Sans Pro" charset="0"/>
                <a:ea typeface="Source Sans Pro" charset="0"/>
                <a:cs typeface="Source Sans Pro" charset="0"/>
              </a:defRPr>
            </a:lvl3pPr>
            <a:lvl4pPr marL="1371600" indent="0">
              <a:buNone/>
              <a:defRPr sz="1400">
                <a:latin typeface="Source Sans Pro" charset="0"/>
                <a:ea typeface="Source Sans Pro" charset="0"/>
                <a:cs typeface="Source Sans Pro" charset="0"/>
              </a:defRPr>
            </a:lvl4pPr>
            <a:lvl5pPr marL="1828800" indent="0">
              <a:buNone/>
              <a:defRPr sz="1400">
                <a:latin typeface="Source Sans Pro" charset="0"/>
                <a:ea typeface="Source Sans Pro" charset="0"/>
                <a:cs typeface="Source Sans Pro" charset="0"/>
              </a:defRPr>
            </a:lvl5pPr>
          </a:lstStyle>
          <a:p>
            <a:pPr lvl="0"/>
            <a:r>
              <a:rPr lang="ca-ES" noProof="0" dirty="0" err="1"/>
              <a:t>Haga</a:t>
            </a:r>
            <a:r>
              <a:rPr lang="ca-ES" noProof="0" dirty="0"/>
              <a:t> clic para modificar el estilo de </a:t>
            </a:r>
            <a:r>
              <a:rPr lang="ca-ES" noProof="0" dirty="0" err="1"/>
              <a:t>texto</a:t>
            </a:r>
            <a:r>
              <a:rPr lang="ca-ES" noProof="0" dirty="0"/>
              <a:t> del </a:t>
            </a:r>
            <a:r>
              <a:rPr lang="ca-ES" noProof="0" dirty="0" err="1"/>
              <a:t>patrón</a:t>
            </a:r>
            <a:endParaRPr lang="ca-ES" noProof="0" dirty="0"/>
          </a:p>
          <a:p>
            <a:pPr lvl="0"/>
            <a:endParaRPr lang="ca-ES" noProof="0" dirty="0"/>
          </a:p>
        </p:txBody>
      </p:sp>
      <p:sp>
        <p:nvSpPr>
          <p:cNvPr id="5" name="Marcador de texto 17"/>
          <p:cNvSpPr>
            <a:spLocks noGrp="1"/>
          </p:cNvSpPr>
          <p:nvPr>
            <p:ph type="body" sz="quarter" idx="21"/>
          </p:nvPr>
        </p:nvSpPr>
        <p:spPr>
          <a:xfrm>
            <a:off x="454699" y="6356350"/>
            <a:ext cx="5566688" cy="365125"/>
          </a:xfrm>
        </p:spPr>
        <p:txBody>
          <a:bodyPr anchor="ctr">
            <a:noAutofit/>
          </a:bodyPr>
          <a:lstStyle>
            <a:lvl1pPr marL="0" indent="0">
              <a:buNone/>
              <a:defRPr sz="1200">
                <a:solidFill>
                  <a:srgbClr val="F17F09"/>
                </a:solidFill>
                <a:latin typeface="Source Sans Pro" charset="0"/>
                <a:ea typeface="Source Sans Pro" charset="0"/>
                <a:cs typeface="Source Sans Pro" charset="0"/>
              </a:defRPr>
            </a:lvl1pPr>
            <a:lvl2pPr marL="457200" indent="0">
              <a:buNone/>
              <a:defRPr/>
            </a:lvl2pPr>
          </a:lstStyle>
          <a:p>
            <a:pPr lvl="0"/>
            <a:endParaRPr lang="ca-ES" noProof="0" dirty="0"/>
          </a:p>
        </p:txBody>
      </p:sp>
    </p:spTree>
    <p:extLst>
      <p:ext uri="{BB962C8B-B14F-4D97-AF65-F5344CB8AC3E}">
        <p14:creationId xmlns:p14="http://schemas.microsoft.com/office/powerpoint/2010/main" val="17442808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una columna">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0"/>
          </p:nvPr>
        </p:nvSpPr>
        <p:spPr/>
        <p:txBody>
          <a:bodyPr/>
          <a:lstStyle/>
          <a:p>
            <a:fld id="{5336F0B7-EF37-4B31-BA1E-D2B9204CDF2B}" type="slidenum">
              <a:rPr lang="tr-TR" smtClean="0"/>
              <a:pPr/>
              <a:t>‹Nº›</a:t>
            </a:fld>
            <a:endParaRPr lang="tr-TR" dirty="0"/>
          </a:p>
        </p:txBody>
      </p:sp>
      <p:sp>
        <p:nvSpPr>
          <p:cNvPr id="4" name="2 Marcador de contenido"/>
          <p:cNvSpPr>
            <a:spLocks noGrp="1"/>
          </p:cNvSpPr>
          <p:nvPr>
            <p:ph idx="1"/>
          </p:nvPr>
        </p:nvSpPr>
        <p:spPr>
          <a:xfrm>
            <a:off x="454700" y="1134319"/>
            <a:ext cx="4134886" cy="4991843"/>
          </a:xfrm>
        </p:spPr>
        <p:txBody>
          <a:bodyPr numCol="1">
            <a:normAutofit/>
          </a:bodyPr>
          <a:lstStyle>
            <a:lvl1pPr marL="0" indent="0">
              <a:buNone/>
              <a:defRPr sz="1600">
                <a:latin typeface="Source Sans Pro" charset="0"/>
                <a:ea typeface="Source Sans Pro" charset="0"/>
                <a:cs typeface="Source Sans Pro" charset="0"/>
              </a:defRPr>
            </a:lvl1pPr>
            <a:lvl2pPr marL="457200" indent="0">
              <a:buNone/>
              <a:defRPr sz="1400">
                <a:latin typeface="Source Sans Pro" charset="0"/>
                <a:ea typeface="Source Sans Pro" charset="0"/>
                <a:cs typeface="Source Sans Pro" charset="0"/>
              </a:defRPr>
            </a:lvl2pPr>
            <a:lvl3pPr marL="914400" indent="0">
              <a:buNone/>
              <a:defRPr sz="1400">
                <a:latin typeface="Source Sans Pro" charset="0"/>
                <a:ea typeface="Source Sans Pro" charset="0"/>
                <a:cs typeface="Source Sans Pro" charset="0"/>
              </a:defRPr>
            </a:lvl3pPr>
            <a:lvl4pPr marL="1371600" indent="0">
              <a:buNone/>
              <a:defRPr sz="1400">
                <a:latin typeface="Source Sans Pro" charset="0"/>
                <a:ea typeface="Source Sans Pro" charset="0"/>
                <a:cs typeface="Source Sans Pro" charset="0"/>
              </a:defRPr>
            </a:lvl4pPr>
            <a:lvl5pPr marL="1828800" indent="0">
              <a:buNone/>
              <a:defRPr sz="1400">
                <a:latin typeface="Source Sans Pro" charset="0"/>
                <a:ea typeface="Source Sans Pro" charset="0"/>
                <a:cs typeface="Source Sans Pro" charset="0"/>
              </a:defRPr>
            </a:lvl5pPr>
          </a:lstStyle>
          <a:p>
            <a:pPr lvl="0"/>
            <a:r>
              <a:rPr lang="ca-ES" noProof="0" dirty="0" err="1"/>
              <a:t>Haga</a:t>
            </a:r>
            <a:r>
              <a:rPr lang="ca-ES" noProof="0" dirty="0"/>
              <a:t> clic para modificar el estilo de </a:t>
            </a:r>
            <a:r>
              <a:rPr lang="ca-ES" noProof="0" dirty="0" err="1"/>
              <a:t>texto</a:t>
            </a:r>
            <a:r>
              <a:rPr lang="ca-ES" noProof="0" dirty="0"/>
              <a:t> del </a:t>
            </a:r>
            <a:r>
              <a:rPr lang="ca-ES" noProof="0" dirty="0" err="1"/>
              <a:t>patrón</a:t>
            </a:r>
            <a:endParaRPr lang="ca-ES" noProof="0" dirty="0"/>
          </a:p>
          <a:p>
            <a:pPr lvl="0"/>
            <a:endParaRPr lang="ca-ES" noProof="0" dirty="0"/>
          </a:p>
        </p:txBody>
      </p:sp>
      <p:sp>
        <p:nvSpPr>
          <p:cNvPr id="5" name="Marcador de texto 17"/>
          <p:cNvSpPr>
            <a:spLocks noGrp="1"/>
          </p:cNvSpPr>
          <p:nvPr>
            <p:ph type="body" sz="quarter" idx="21"/>
          </p:nvPr>
        </p:nvSpPr>
        <p:spPr>
          <a:xfrm>
            <a:off x="454699" y="6356350"/>
            <a:ext cx="5566688" cy="365125"/>
          </a:xfrm>
        </p:spPr>
        <p:txBody>
          <a:bodyPr anchor="ctr">
            <a:noAutofit/>
          </a:bodyPr>
          <a:lstStyle>
            <a:lvl1pPr marL="0" indent="0">
              <a:buNone/>
              <a:defRPr sz="1200">
                <a:solidFill>
                  <a:srgbClr val="F17F09"/>
                </a:solidFill>
                <a:latin typeface="Source Sans Pro" charset="0"/>
                <a:ea typeface="Source Sans Pro" charset="0"/>
                <a:cs typeface="Source Sans Pro" charset="0"/>
              </a:defRPr>
            </a:lvl1pPr>
            <a:lvl2pPr marL="457200" indent="0">
              <a:buNone/>
              <a:defRPr/>
            </a:lvl2pPr>
          </a:lstStyle>
          <a:p>
            <a:pPr lvl="0"/>
            <a:endParaRPr lang="ca-ES" noProof="0" dirty="0"/>
          </a:p>
        </p:txBody>
      </p:sp>
    </p:spTree>
    <p:extLst>
      <p:ext uri="{BB962C8B-B14F-4D97-AF65-F5344CB8AC3E}">
        <p14:creationId xmlns:p14="http://schemas.microsoft.com/office/powerpoint/2010/main" val="3850415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S_Tasques">
    <p:spTree>
      <p:nvGrpSpPr>
        <p:cNvPr id="1" name=""/>
        <p:cNvGrpSpPr/>
        <p:nvPr/>
      </p:nvGrpSpPr>
      <p:grpSpPr>
        <a:xfrm>
          <a:off x="0" y="0"/>
          <a:ext cx="0" cy="0"/>
          <a:chOff x="0" y="0"/>
          <a:chExt cx="0" cy="0"/>
        </a:xfrm>
      </p:grpSpPr>
      <p:sp>
        <p:nvSpPr>
          <p:cNvPr id="6" name="CuadroTexto 5"/>
          <p:cNvSpPr txBox="1"/>
          <p:nvPr userDrawn="1"/>
        </p:nvSpPr>
        <p:spPr>
          <a:xfrm>
            <a:off x="454699" y="1075537"/>
            <a:ext cx="5401352" cy="523220"/>
          </a:xfrm>
          <a:prstGeom prst="rect">
            <a:avLst/>
          </a:prstGeom>
          <a:noFill/>
        </p:spPr>
        <p:txBody>
          <a:bodyPr wrap="square" rtlCol="0">
            <a:spAutoFit/>
          </a:bodyPr>
          <a:lstStyle/>
          <a:p>
            <a:r>
              <a:rPr lang="ca-ES" sz="2800" b="1" noProof="0" dirty="0">
                <a:latin typeface="Source Sans Pro"/>
                <a:cs typeface="Source Sans Pro"/>
              </a:rPr>
              <a:t>Planificació properes tasques</a:t>
            </a:r>
          </a:p>
        </p:txBody>
      </p:sp>
      <p:sp>
        <p:nvSpPr>
          <p:cNvPr id="7" name="5 Marcador de número de diapositiva"/>
          <p:cNvSpPr>
            <a:spLocks noGrp="1"/>
          </p:cNvSpPr>
          <p:nvPr>
            <p:ph type="sldNum" sz="quarter" idx="12"/>
          </p:nvPr>
        </p:nvSpPr>
        <p:spPr>
          <a:xfrm>
            <a:off x="6522785" y="6356350"/>
            <a:ext cx="2133600" cy="365125"/>
          </a:xfrm>
        </p:spPr>
        <p:txBody>
          <a:bodyPr/>
          <a:lstStyle/>
          <a:p>
            <a:fld id="{5336F0B7-EF37-4B31-BA1E-D2B9204CDF2B}" type="slidenum">
              <a:rPr lang="ca-ES" noProof="0" smtClean="0"/>
              <a:pPr/>
              <a:t>‹Nº›</a:t>
            </a:fld>
            <a:endParaRPr lang="ca-ES" noProof="0" dirty="0"/>
          </a:p>
        </p:txBody>
      </p:sp>
      <p:sp>
        <p:nvSpPr>
          <p:cNvPr id="3" name="Marcador de texto 2"/>
          <p:cNvSpPr>
            <a:spLocks noGrp="1"/>
          </p:cNvSpPr>
          <p:nvPr>
            <p:ph type="body" sz="quarter" idx="13"/>
          </p:nvPr>
        </p:nvSpPr>
        <p:spPr>
          <a:xfrm>
            <a:off x="566738" y="1782763"/>
            <a:ext cx="8089900" cy="4270375"/>
          </a:xfrm>
        </p:spPr>
        <p:txBody>
          <a:bodyPr>
            <a:normAutofit/>
          </a:bodyPr>
          <a:lstStyle>
            <a:lvl1pPr>
              <a:defRPr sz="1600">
                <a:latin typeface="Source Sans Pro" charset="0"/>
                <a:ea typeface="Source Sans Pro" charset="0"/>
                <a:cs typeface="Source Sans Pro" charset="0"/>
              </a:defRPr>
            </a:lvl1pPr>
            <a:lvl2pPr>
              <a:defRPr sz="1600">
                <a:latin typeface="Source Sans Pro" charset="0"/>
                <a:ea typeface="Source Sans Pro" charset="0"/>
                <a:cs typeface="Source Sans Pro" charset="0"/>
              </a:defRPr>
            </a:lvl2pPr>
            <a:lvl3pPr>
              <a:defRPr sz="1600">
                <a:latin typeface="Source Sans Pro" charset="0"/>
                <a:ea typeface="Source Sans Pro" charset="0"/>
                <a:cs typeface="Source Sans Pro" charset="0"/>
              </a:defRPr>
            </a:lvl3pPr>
            <a:lvl4pPr>
              <a:defRPr sz="1600">
                <a:latin typeface="Source Sans Pro" charset="0"/>
                <a:ea typeface="Source Sans Pro" charset="0"/>
                <a:cs typeface="Source Sans Pro" charset="0"/>
              </a:defRPr>
            </a:lvl4pPr>
            <a:lvl5pPr>
              <a:defRPr sz="1600">
                <a:latin typeface="Source Sans Pro" charset="0"/>
                <a:ea typeface="Source Sans Pro" charset="0"/>
                <a:cs typeface="Source Sans Pro" charset="0"/>
              </a:defRPr>
            </a:lvl5pPr>
          </a:lstStyle>
          <a:p>
            <a:pPr lvl="0"/>
            <a:r>
              <a:rPr lang="es-ES_tradnl"/>
              <a:t>Haga clic para modificar el estilo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s-ES" dirty="0"/>
          </a:p>
        </p:txBody>
      </p:sp>
    </p:spTree>
    <p:extLst>
      <p:ext uri="{BB962C8B-B14F-4D97-AF65-F5344CB8AC3E}">
        <p14:creationId xmlns:p14="http://schemas.microsoft.com/office/powerpoint/2010/main" val="19063020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S_Planificació">
    <p:spTree>
      <p:nvGrpSpPr>
        <p:cNvPr id="1" name=""/>
        <p:cNvGrpSpPr/>
        <p:nvPr/>
      </p:nvGrpSpPr>
      <p:grpSpPr>
        <a:xfrm>
          <a:off x="0" y="0"/>
          <a:ext cx="0" cy="0"/>
          <a:chOff x="0" y="0"/>
          <a:chExt cx="0" cy="0"/>
        </a:xfrm>
      </p:grpSpPr>
      <p:sp>
        <p:nvSpPr>
          <p:cNvPr id="6" name="CuadroTexto 5"/>
          <p:cNvSpPr txBox="1"/>
          <p:nvPr userDrawn="1"/>
        </p:nvSpPr>
        <p:spPr>
          <a:xfrm>
            <a:off x="454699" y="1075537"/>
            <a:ext cx="5170597" cy="523220"/>
          </a:xfrm>
          <a:prstGeom prst="rect">
            <a:avLst/>
          </a:prstGeom>
          <a:noFill/>
        </p:spPr>
        <p:txBody>
          <a:bodyPr wrap="square" rtlCol="0">
            <a:spAutoFit/>
          </a:bodyPr>
          <a:lstStyle/>
          <a:p>
            <a:r>
              <a:rPr lang="ca-ES" sz="2800" b="1" noProof="0" dirty="0">
                <a:latin typeface="Source Sans Pro"/>
                <a:cs typeface="Source Sans Pro"/>
              </a:rPr>
              <a:t>Planificació</a:t>
            </a:r>
          </a:p>
        </p:txBody>
      </p:sp>
      <p:sp>
        <p:nvSpPr>
          <p:cNvPr id="7" name="5 Marcador de número de diapositiva"/>
          <p:cNvSpPr>
            <a:spLocks noGrp="1"/>
          </p:cNvSpPr>
          <p:nvPr>
            <p:ph type="sldNum" sz="quarter" idx="12"/>
          </p:nvPr>
        </p:nvSpPr>
        <p:spPr>
          <a:xfrm>
            <a:off x="6522785" y="6356350"/>
            <a:ext cx="2133600" cy="365125"/>
          </a:xfrm>
        </p:spPr>
        <p:txBody>
          <a:bodyPr/>
          <a:lstStyle/>
          <a:p>
            <a:fld id="{5336F0B7-EF37-4B31-BA1E-D2B9204CDF2B}" type="slidenum">
              <a:rPr lang="ca-ES" noProof="0" smtClean="0"/>
              <a:pPr/>
              <a:t>‹Nº›</a:t>
            </a:fld>
            <a:endParaRPr lang="ca-ES" noProof="0" dirty="0"/>
          </a:p>
        </p:txBody>
      </p:sp>
    </p:spTree>
    <p:extLst>
      <p:ext uri="{BB962C8B-B14F-4D97-AF65-F5344CB8AC3E}">
        <p14:creationId xmlns:p14="http://schemas.microsoft.com/office/powerpoint/2010/main" val="8131652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p>
        </p:txBody>
      </p:sp>
      <p:sp>
        <p:nvSpPr>
          <p:cNvPr id="5" name="4 Marcador de pie de página"/>
          <p:cNvSpPr>
            <a:spLocks noGrp="1"/>
          </p:cNvSpPr>
          <p:nvPr>
            <p:ph type="ftr" sz="quarter" idx="11"/>
          </p:nvPr>
        </p:nvSpPr>
        <p:spPr>
          <a:xfrm>
            <a:off x="457200" y="6356350"/>
            <a:ext cx="5562600" cy="365125"/>
          </a:xfrm>
          <a:prstGeom prst="rect">
            <a:avLst/>
          </a:prstGeom>
        </p:spPr>
        <p:txBody>
          <a:bodyPr/>
          <a:lstStyle/>
          <a:p>
            <a:endParaRPr lang="es-ES" dirty="0"/>
          </a:p>
        </p:txBody>
      </p:sp>
      <p:sp>
        <p:nvSpPr>
          <p:cNvPr id="7" name="5 Marcador de número de diapositiva"/>
          <p:cNvSpPr>
            <a:spLocks noGrp="1"/>
          </p:cNvSpPr>
          <p:nvPr>
            <p:ph type="sldNum" sz="quarter" idx="12"/>
          </p:nvPr>
        </p:nvSpPr>
        <p:spPr>
          <a:xfrm>
            <a:off x="6522785" y="6356350"/>
            <a:ext cx="2133600" cy="365125"/>
          </a:xfrm>
        </p:spPr>
        <p:txBody>
          <a:bodyPr/>
          <a:lstStyle/>
          <a:p>
            <a:fld id="{5336F0B7-EF37-4B31-BA1E-D2B9204CDF2B}" type="slidenum">
              <a:rPr lang="es-ES" smtClean="0"/>
              <a:pPr/>
              <a:t>‹Nº›</a:t>
            </a:fld>
            <a:endParaRPr lang="es-E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5" name="4 Marcador de pie de página"/>
          <p:cNvSpPr>
            <a:spLocks noGrp="1"/>
          </p:cNvSpPr>
          <p:nvPr>
            <p:ph type="ftr" sz="quarter" idx="11"/>
          </p:nvPr>
        </p:nvSpPr>
        <p:spPr>
          <a:xfrm>
            <a:off x="457200" y="6356350"/>
            <a:ext cx="5562600" cy="365125"/>
          </a:xfrm>
          <a:prstGeom prst="rect">
            <a:avLst/>
          </a:prstGeom>
        </p:spPr>
        <p:txBody>
          <a:bodyPr/>
          <a:lstStyle/>
          <a:p>
            <a:endParaRPr lang="es-ES" dirty="0"/>
          </a:p>
        </p:txBody>
      </p:sp>
      <p:sp>
        <p:nvSpPr>
          <p:cNvPr id="6" name="5 Marcador de número de diapositiva"/>
          <p:cNvSpPr>
            <a:spLocks noGrp="1"/>
          </p:cNvSpPr>
          <p:nvPr>
            <p:ph type="sldNum" sz="quarter" idx="12"/>
          </p:nvPr>
        </p:nvSpPr>
        <p:spPr/>
        <p:txBody>
          <a:bodyPr/>
          <a:lstStyle/>
          <a:p>
            <a:fld id="{5336F0B7-EF37-4B31-BA1E-D2B9204CDF2B}" type="slidenum">
              <a:rPr lang="es-ES" smtClean="0"/>
              <a:pPr/>
              <a:t>‹Nº›</a:t>
            </a:fld>
            <a:endParaRPr lang="es-E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5 Marcador de pie de página"/>
          <p:cNvSpPr>
            <a:spLocks noGrp="1"/>
          </p:cNvSpPr>
          <p:nvPr>
            <p:ph type="ftr" sz="quarter" idx="11"/>
          </p:nvPr>
        </p:nvSpPr>
        <p:spPr>
          <a:xfrm>
            <a:off x="457200" y="6356350"/>
            <a:ext cx="5562600" cy="365125"/>
          </a:xfrm>
          <a:prstGeom prst="rect">
            <a:avLst/>
          </a:prstGeom>
        </p:spPr>
        <p:txBody>
          <a:bodyPr/>
          <a:lstStyle/>
          <a:p>
            <a:endParaRPr lang="es-ES" dirty="0"/>
          </a:p>
        </p:txBody>
      </p:sp>
      <p:sp>
        <p:nvSpPr>
          <p:cNvPr id="7" name="6 Marcador de número de diapositiva"/>
          <p:cNvSpPr>
            <a:spLocks noGrp="1"/>
          </p:cNvSpPr>
          <p:nvPr>
            <p:ph type="sldNum" sz="quarter" idx="12"/>
          </p:nvPr>
        </p:nvSpPr>
        <p:spPr/>
        <p:txBody>
          <a:bodyPr/>
          <a:lstStyle/>
          <a:p>
            <a:fld id="{5336F0B7-EF37-4B31-BA1E-D2B9204CDF2B}" type="slidenum">
              <a:rPr lang="es-ES" smtClean="0"/>
              <a:pPr/>
              <a:t>‹Nº›</a:t>
            </a:fld>
            <a:endParaRPr lang="es-E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8" name="7 Marcador de pie de página"/>
          <p:cNvSpPr>
            <a:spLocks noGrp="1"/>
          </p:cNvSpPr>
          <p:nvPr>
            <p:ph type="ftr" sz="quarter" idx="11"/>
          </p:nvPr>
        </p:nvSpPr>
        <p:spPr>
          <a:xfrm>
            <a:off x="457200" y="6356350"/>
            <a:ext cx="5562600" cy="365125"/>
          </a:xfrm>
          <a:prstGeom prst="rect">
            <a:avLst/>
          </a:prstGeom>
        </p:spPr>
        <p:txBody>
          <a:bodyPr/>
          <a:lstStyle/>
          <a:p>
            <a:endParaRPr lang="es-ES" dirty="0"/>
          </a:p>
        </p:txBody>
      </p:sp>
      <p:sp>
        <p:nvSpPr>
          <p:cNvPr id="9" name="8 Marcador de número de diapositiva"/>
          <p:cNvSpPr>
            <a:spLocks noGrp="1"/>
          </p:cNvSpPr>
          <p:nvPr>
            <p:ph type="sldNum" sz="quarter" idx="12"/>
          </p:nvPr>
        </p:nvSpPr>
        <p:spPr/>
        <p:txBody>
          <a:bodyPr/>
          <a:lstStyle/>
          <a:p>
            <a:fld id="{5336F0B7-EF37-4B31-BA1E-D2B9204CDF2B}" type="slidenum">
              <a:rPr lang="es-ES" smtClean="0"/>
              <a:pPr/>
              <a:t>‹Nº›</a:t>
            </a:fld>
            <a:endParaRPr lang="es-E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4" name="3 Marcador de pie de página"/>
          <p:cNvSpPr>
            <a:spLocks noGrp="1"/>
          </p:cNvSpPr>
          <p:nvPr>
            <p:ph type="ftr" sz="quarter" idx="11"/>
          </p:nvPr>
        </p:nvSpPr>
        <p:spPr>
          <a:xfrm>
            <a:off x="457200" y="6356350"/>
            <a:ext cx="5562600" cy="365125"/>
          </a:xfrm>
          <a:prstGeom prst="rect">
            <a:avLst/>
          </a:prstGeom>
        </p:spPr>
        <p:txBody>
          <a:bodyPr/>
          <a:lstStyle/>
          <a:p>
            <a:endParaRPr lang="es-ES" dirty="0"/>
          </a:p>
        </p:txBody>
      </p:sp>
      <p:sp>
        <p:nvSpPr>
          <p:cNvPr id="5" name="4 Marcador de número de diapositiva"/>
          <p:cNvSpPr>
            <a:spLocks noGrp="1"/>
          </p:cNvSpPr>
          <p:nvPr>
            <p:ph type="sldNum" sz="quarter" idx="12"/>
          </p:nvPr>
        </p:nvSpPr>
        <p:spPr/>
        <p:txBody>
          <a:bodyPr/>
          <a:lstStyle/>
          <a:p>
            <a:fld id="{5336F0B7-EF37-4B31-BA1E-D2B9204CDF2B}" type="slidenum">
              <a:rPr lang="es-ES" smtClean="0"/>
              <a:pPr/>
              <a:t>‹Nº›</a:t>
            </a:fld>
            <a:endParaRPr lang="es-E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ORTADA2_Títol">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endParaRPr lang="ca-ES" noProof="0" dirty="0"/>
          </a:p>
        </p:txBody>
      </p:sp>
      <p:sp>
        <p:nvSpPr>
          <p:cNvPr id="5" name="4 Marcador de pie de página"/>
          <p:cNvSpPr>
            <a:spLocks noGrp="1"/>
          </p:cNvSpPr>
          <p:nvPr>
            <p:ph type="ftr" sz="quarter" idx="11"/>
          </p:nvPr>
        </p:nvSpPr>
        <p:spPr/>
        <p:txBody>
          <a:bodyPr/>
          <a:lstStyle/>
          <a:p>
            <a:endParaRPr lang="ca-ES" noProof="0" dirty="0"/>
          </a:p>
        </p:txBody>
      </p:sp>
      <p:sp>
        <p:nvSpPr>
          <p:cNvPr id="6" name="5 Marcador de número de diapositiva"/>
          <p:cNvSpPr>
            <a:spLocks noGrp="1"/>
          </p:cNvSpPr>
          <p:nvPr>
            <p:ph type="sldNum" sz="quarter" idx="12"/>
          </p:nvPr>
        </p:nvSpPr>
        <p:spPr>
          <a:xfrm>
            <a:off x="6414689" y="6356349"/>
            <a:ext cx="2133600" cy="365125"/>
          </a:xfrm>
        </p:spPr>
        <p:txBody>
          <a:bodyPr/>
          <a:lstStyle/>
          <a:p>
            <a:fld id="{5336F0B7-EF37-4B31-BA1E-D2B9204CDF2B}" type="slidenum">
              <a:rPr lang="ca-ES" noProof="0" smtClean="0"/>
              <a:pPr/>
              <a:t>‹Nº›</a:t>
            </a:fld>
            <a:endParaRPr lang="ca-ES" noProof="0" dirty="0"/>
          </a:p>
        </p:txBody>
      </p:sp>
      <p:sp>
        <p:nvSpPr>
          <p:cNvPr id="7" name="1 Título"/>
          <p:cNvSpPr>
            <a:spLocks noGrp="1"/>
          </p:cNvSpPr>
          <p:nvPr>
            <p:ph type="ctrTitle"/>
          </p:nvPr>
        </p:nvSpPr>
        <p:spPr>
          <a:xfrm>
            <a:off x="4294208" y="2269325"/>
            <a:ext cx="4152417" cy="1470025"/>
          </a:xfrm>
        </p:spPr>
        <p:txBody>
          <a:bodyPr>
            <a:normAutofit/>
          </a:bodyPr>
          <a:lstStyle>
            <a:lvl1pPr algn="l">
              <a:defRPr sz="2600" b="1">
                <a:solidFill>
                  <a:schemeClr val="tx1"/>
                </a:solidFill>
                <a:latin typeface="Source Sans Pro" charset="0"/>
                <a:ea typeface="Source Sans Pro" charset="0"/>
                <a:cs typeface="Source Sans Pro" charset="0"/>
              </a:defRPr>
            </a:lvl1pPr>
          </a:lstStyle>
          <a:p>
            <a:r>
              <a:rPr lang="ca-ES" noProof="0" dirty="0" err="1"/>
              <a:t>Haga</a:t>
            </a:r>
            <a:r>
              <a:rPr lang="ca-ES" noProof="0" dirty="0"/>
              <a:t> clic para modificar el estilo de </a:t>
            </a:r>
            <a:r>
              <a:rPr lang="ca-ES" noProof="0" dirty="0" err="1"/>
              <a:t>título</a:t>
            </a:r>
            <a:r>
              <a:rPr lang="ca-ES" noProof="0" dirty="0"/>
              <a:t> del </a:t>
            </a:r>
            <a:r>
              <a:rPr lang="ca-ES" noProof="0" dirty="0" err="1"/>
              <a:t>patrón</a:t>
            </a:r>
            <a:endParaRPr lang="ca-ES" noProof="0" dirty="0"/>
          </a:p>
        </p:txBody>
      </p:sp>
      <p:sp>
        <p:nvSpPr>
          <p:cNvPr id="8" name="2 Subtítulo"/>
          <p:cNvSpPr>
            <a:spLocks noGrp="1"/>
          </p:cNvSpPr>
          <p:nvPr>
            <p:ph type="subTitle" idx="1"/>
          </p:nvPr>
        </p:nvSpPr>
        <p:spPr>
          <a:xfrm>
            <a:off x="4294207" y="4097442"/>
            <a:ext cx="4152417" cy="684836"/>
          </a:xfrm>
        </p:spPr>
        <p:txBody>
          <a:bodyPr>
            <a:noAutofit/>
          </a:bodyPr>
          <a:lstStyle>
            <a:lvl1pPr marL="0" indent="0" algn="l">
              <a:buNone/>
              <a:defRPr sz="2200">
                <a:solidFill>
                  <a:schemeClr val="tx1"/>
                </a:solidFill>
                <a:latin typeface="Source Sans Pro" charset="0"/>
                <a:ea typeface="Source Sans Pro" charset="0"/>
                <a:cs typeface="Source Sans Pro"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a-ES" noProof="0" dirty="0" err="1"/>
              <a:t>Haga</a:t>
            </a:r>
            <a:r>
              <a:rPr lang="ca-ES" noProof="0" dirty="0"/>
              <a:t> clic para modificar el estilo de </a:t>
            </a:r>
            <a:r>
              <a:rPr lang="ca-ES" noProof="0" dirty="0" err="1"/>
              <a:t>subtítulo</a:t>
            </a:r>
            <a:r>
              <a:rPr lang="ca-ES" noProof="0" dirty="0"/>
              <a:t> del </a:t>
            </a:r>
            <a:r>
              <a:rPr lang="ca-ES" noProof="0" dirty="0" err="1"/>
              <a:t>patrón</a:t>
            </a:r>
            <a:endParaRPr lang="ca-ES" noProof="0" dirty="0"/>
          </a:p>
        </p:txBody>
      </p:sp>
      <p:sp>
        <p:nvSpPr>
          <p:cNvPr id="13" name="Marcador de texto 12"/>
          <p:cNvSpPr>
            <a:spLocks noGrp="1"/>
          </p:cNvSpPr>
          <p:nvPr>
            <p:ph type="body" sz="quarter" idx="13"/>
          </p:nvPr>
        </p:nvSpPr>
        <p:spPr>
          <a:xfrm>
            <a:off x="4294207" y="1558467"/>
            <a:ext cx="4152417" cy="352766"/>
          </a:xfrm>
        </p:spPr>
        <p:txBody>
          <a:bodyPr>
            <a:normAutofit/>
          </a:bodyPr>
          <a:lstStyle>
            <a:lvl1pPr marL="0" indent="0">
              <a:buNone/>
              <a:defRPr sz="1200" b="1">
                <a:solidFill>
                  <a:srgbClr val="F17F09"/>
                </a:solidFill>
                <a:latin typeface="Source Sans Pro" charset="0"/>
                <a:ea typeface="Source Sans Pro" charset="0"/>
                <a:cs typeface="Source Sans Pro" charset="0"/>
              </a:defRPr>
            </a:lvl1pPr>
            <a:lvl3pPr marL="914400" indent="0">
              <a:buNone/>
              <a:defRPr/>
            </a:lvl3pPr>
            <a:lvl5pPr marL="1828800" indent="0">
              <a:buNone/>
              <a:defRPr/>
            </a:lvl5pPr>
          </a:lstStyle>
          <a:p>
            <a:pPr lvl="0"/>
            <a:endParaRPr lang="ca-ES" noProof="0" dirty="0"/>
          </a:p>
        </p:txBody>
      </p:sp>
      <p:sp>
        <p:nvSpPr>
          <p:cNvPr id="15" name="Marcador de texto 14"/>
          <p:cNvSpPr>
            <a:spLocks noGrp="1"/>
          </p:cNvSpPr>
          <p:nvPr>
            <p:ph type="body" sz="quarter" idx="14"/>
          </p:nvPr>
        </p:nvSpPr>
        <p:spPr>
          <a:xfrm>
            <a:off x="4294188" y="1911350"/>
            <a:ext cx="4152900" cy="241300"/>
          </a:xfrm>
        </p:spPr>
        <p:txBody>
          <a:bodyPr>
            <a:noAutofit/>
          </a:bodyPr>
          <a:lstStyle>
            <a:lvl1pPr marL="0" indent="0">
              <a:buNone/>
              <a:defRPr sz="1200">
                <a:solidFill>
                  <a:srgbClr val="F17F09"/>
                </a:solidFill>
                <a:latin typeface="Source Sans Pro" charset="0"/>
                <a:ea typeface="Source Sans Pro" charset="0"/>
                <a:cs typeface="Source Sans Pro" charset="0"/>
              </a:defRPr>
            </a:lvl1pPr>
            <a:lvl5pPr marL="1828800" indent="0">
              <a:buFont typeface="Arial" charset="0"/>
              <a:buNone/>
              <a:defRPr/>
            </a:lvl5pPr>
          </a:lstStyle>
          <a:p>
            <a:pPr lvl="0"/>
            <a:endParaRPr lang="ca-ES" noProof="0"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roba_DosColumnas">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2"/>
          </p:nvPr>
        </p:nvSpPr>
        <p:spPr/>
        <p:txBody>
          <a:bodyPr/>
          <a:lstStyle/>
          <a:p>
            <a:fld id="{5336F0B7-EF37-4B31-BA1E-D2B9204CDF2B}" type="slidenum">
              <a:rPr lang="es-ES" smtClean="0"/>
              <a:pPr/>
              <a:t>‹Nº›</a:t>
            </a:fld>
            <a:endParaRPr lang="es-ES" dirty="0"/>
          </a:p>
        </p:txBody>
      </p:sp>
      <p:sp>
        <p:nvSpPr>
          <p:cNvPr id="5" name="Marcador de texto 17"/>
          <p:cNvSpPr>
            <a:spLocks noGrp="1"/>
          </p:cNvSpPr>
          <p:nvPr>
            <p:ph type="body" sz="quarter" idx="21"/>
          </p:nvPr>
        </p:nvSpPr>
        <p:spPr>
          <a:xfrm>
            <a:off x="454699" y="6356350"/>
            <a:ext cx="5566688" cy="365125"/>
          </a:xfrm>
        </p:spPr>
        <p:txBody>
          <a:bodyPr anchor="ctr">
            <a:noAutofit/>
          </a:bodyPr>
          <a:lstStyle>
            <a:lvl1pPr marL="0" indent="0">
              <a:buNone/>
              <a:defRPr sz="1200">
                <a:solidFill>
                  <a:srgbClr val="F17F09"/>
                </a:solidFill>
                <a:latin typeface="Source Sans Pro" charset="0"/>
                <a:ea typeface="Source Sans Pro" charset="0"/>
                <a:cs typeface="Source Sans Pro" charset="0"/>
              </a:defRPr>
            </a:lvl1pPr>
            <a:lvl2pPr marL="457200" indent="0">
              <a:buNone/>
              <a:defRPr/>
            </a:lvl2pPr>
          </a:lstStyle>
          <a:p>
            <a:pPr lvl="0"/>
            <a:endParaRPr lang="ca-ES" noProof="0" dirty="0"/>
          </a:p>
        </p:txBody>
      </p:sp>
      <p:sp>
        <p:nvSpPr>
          <p:cNvPr id="6" name="Marcador de texto 5"/>
          <p:cNvSpPr>
            <a:spLocks noGrp="1"/>
          </p:cNvSpPr>
          <p:nvPr>
            <p:ph type="body" sz="quarter" idx="22"/>
          </p:nvPr>
        </p:nvSpPr>
        <p:spPr>
          <a:xfrm>
            <a:off x="454699" y="1196975"/>
            <a:ext cx="8201939" cy="5006975"/>
          </a:xfrm>
        </p:spPr>
        <p:txBody>
          <a:bodyPr numCol="2">
            <a:normAutofit/>
          </a:bodyPr>
          <a:lstStyle>
            <a:lvl1pPr>
              <a:defRPr sz="1400">
                <a:latin typeface="Source Sans Pro"/>
              </a:defRPr>
            </a:lvl1pPr>
            <a:lvl2pPr>
              <a:defRPr sz="1400">
                <a:latin typeface="Source Sans Pro"/>
              </a:defRPr>
            </a:lvl2pPr>
            <a:lvl3pPr>
              <a:defRPr sz="1400">
                <a:latin typeface="Source Sans Pro"/>
              </a:defRPr>
            </a:lvl3pPr>
            <a:lvl4pPr>
              <a:defRPr sz="1400">
                <a:latin typeface="Source Sans Pro"/>
              </a:defRPr>
            </a:lvl4pPr>
            <a:lvl5pPr>
              <a:defRPr sz="1400">
                <a:latin typeface="Source Sans Pro"/>
              </a:defRPr>
            </a:lvl5p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6" name="5 Marcador de pie de página"/>
          <p:cNvSpPr>
            <a:spLocks noGrp="1"/>
          </p:cNvSpPr>
          <p:nvPr>
            <p:ph type="ftr" sz="quarter" idx="11"/>
          </p:nvPr>
        </p:nvSpPr>
        <p:spPr>
          <a:xfrm>
            <a:off x="457200" y="6356350"/>
            <a:ext cx="5562600" cy="365125"/>
          </a:xfrm>
          <a:prstGeom prst="rect">
            <a:avLst/>
          </a:prstGeom>
        </p:spPr>
        <p:txBody>
          <a:bodyPr/>
          <a:lstStyle/>
          <a:p>
            <a:endParaRPr lang="es-ES" dirty="0"/>
          </a:p>
        </p:txBody>
      </p:sp>
      <p:sp>
        <p:nvSpPr>
          <p:cNvPr id="7" name="6 Marcador de número de diapositiva"/>
          <p:cNvSpPr>
            <a:spLocks noGrp="1"/>
          </p:cNvSpPr>
          <p:nvPr>
            <p:ph type="sldNum" sz="quarter" idx="12"/>
          </p:nvPr>
        </p:nvSpPr>
        <p:spPr/>
        <p:txBody>
          <a:bodyPr/>
          <a:lstStyle/>
          <a:p>
            <a:fld id="{5336F0B7-EF37-4B31-BA1E-D2B9204CDF2B}" type="slidenum">
              <a:rPr lang="es-ES" smtClean="0"/>
              <a:pPr/>
              <a:t>‹Nº›</a:t>
            </a:fld>
            <a:endParaRPr lang="es-E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6" name="5 Marcador de pie de página"/>
          <p:cNvSpPr>
            <a:spLocks noGrp="1"/>
          </p:cNvSpPr>
          <p:nvPr>
            <p:ph type="ftr" sz="quarter" idx="11"/>
          </p:nvPr>
        </p:nvSpPr>
        <p:spPr>
          <a:xfrm>
            <a:off x="457200" y="6356350"/>
            <a:ext cx="5562600" cy="365125"/>
          </a:xfrm>
          <a:prstGeom prst="rect">
            <a:avLst/>
          </a:prstGeom>
        </p:spPr>
        <p:txBody>
          <a:bodyPr/>
          <a:lstStyle/>
          <a:p>
            <a:endParaRPr lang="es-ES" dirty="0"/>
          </a:p>
        </p:txBody>
      </p:sp>
      <p:sp>
        <p:nvSpPr>
          <p:cNvPr id="7" name="6 Marcador de número de diapositiva"/>
          <p:cNvSpPr>
            <a:spLocks noGrp="1"/>
          </p:cNvSpPr>
          <p:nvPr>
            <p:ph type="sldNum" sz="quarter" idx="12"/>
          </p:nvPr>
        </p:nvSpPr>
        <p:spPr/>
        <p:txBody>
          <a:bodyPr/>
          <a:lstStyle/>
          <a:p>
            <a:fld id="{5336F0B7-EF37-4B31-BA1E-D2B9204CDF2B}" type="slidenum">
              <a:rPr lang="es-ES" smtClean="0"/>
              <a:pPr/>
              <a:t>‹Nº›</a:t>
            </a:fld>
            <a:endParaRPr lang="es-E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pie de página"/>
          <p:cNvSpPr>
            <a:spLocks noGrp="1"/>
          </p:cNvSpPr>
          <p:nvPr>
            <p:ph type="ftr" sz="quarter" idx="11"/>
          </p:nvPr>
        </p:nvSpPr>
        <p:spPr>
          <a:xfrm>
            <a:off x="457200" y="6356350"/>
            <a:ext cx="5562600" cy="365125"/>
          </a:xfrm>
          <a:prstGeom prst="rect">
            <a:avLst/>
          </a:prstGeom>
        </p:spPr>
        <p:txBody>
          <a:bodyPr/>
          <a:lstStyle/>
          <a:p>
            <a:endParaRPr lang="es-ES" dirty="0"/>
          </a:p>
        </p:txBody>
      </p:sp>
      <p:sp>
        <p:nvSpPr>
          <p:cNvPr id="6" name="5 Marcador de número de diapositiva"/>
          <p:cNvSpPr>
            <a:spLocks noGrp="1"/>
          </p:cNvSpPr>
          <p:nvPr>
            <p:ph type="sldNum" sz="quarter" idx="12"/>
          </p:nvPr>
        </p:nvSpPr>
        <p:spPr/>
        <p:txBody>
          <a:bodyPr/>
          <a:lstStyle/>
          <a:p>
            <a:fld id="{5336F0B7-EF37-4B31-BA1E-D2B9204CDF2B}" type="slidenum">
              <a:rPr lang="es-ES" smtClean="0"/>
              <a:pPr/>
              <a:t>‹Nº›</a:t>
            </a:fld>
            <a:endParaRPr lang="es-E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pie de página"/>
          <p:cNvSpPr>
            <a:spLocks noGrp="1"/>
          </p:cNvSpPr>
          <p:nvPr>
            <p:ph type="ftr" sz="quarter" idx="11"/>
          </p:nvPr>
        </p:nvSpPr>
        <p:spPr>
          <a:xfrm>
            <a:off x="457200" y="6356350"/>
            <a:ext cx="5562600" cy="365125"/>
          </a:xfrm>
          <a:prstGeom prst="rect">
            <a:avLst/>
          </a:prstGeom>
        </p:spPr>
        <p:txBody>
          <a:bodyPr/>
          <a:lstStyle/>
          <a:p>
            <a:endParaRPr lang="es-ES" dirty="0"/>
          </a:p>
        </p:txBody>
      </p:sp>
      <p:sp>
        <p:nvSpPr>
          <p:cNvPr id="6" name="5 Marcador de número de diapositiva"/>
          <p:cNvSpPr>
            <a:spLocks noGrp="1"/>
          </p:cNvSpPr>
          <p:nvPr>
            <p:ph type="sldNum" sz="quarter" idx="12"/>
          </p:nvPr>
        </p:nvSpPr>
        <p:spPr/>
        <p:txBody>
          <a:bodyPr/>
          <a:lstStyle/>
          <a:p>
            <a:fld id="{5336F0B7-EF37-4B31-BA1E-D2B9204CDF2B}" type="slidenum">
              <a:rPr lang="es-ES" smtClean="0"/>
              <a:pPr/>
              <a:t>‹Nº›</a:t>
            </a:fld>
            <a:endParaRPr lang="es-E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ORTADA_Títol">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endParaRPr lang="ca-ES" noProof="0" dirty="0"/>
          </a:p>
        </p:txBody>
      </p:sp>
      <p:sp>
        <p:nvSpPr>
          <p:cNvPr id="3" name="2 Marcador de pie de página"/>
          <p:cNvSpPr>
            <a:spLocks noGrp="1"/>
          </p:cNvSpPr>
          <p:nvPr>
            <p:ph type="ftr" sz="quarter" idx="11"/>
          </p:nvPr>
        </p:nvSpPr>
        <p:spPr/>
        <p:txBody>
          <a:bodyPr/>
          <a:lstStyle/>
          <a:p>
            <a:endParaRPr lang="ca-ES" noProof="0" dirty="0"/>
          </a:p>
        </p:txBody>
      </p:sp>
      <p:sp>
        <p:nvSpPr>
          <p:cNvPr id="4" name="3 Marcador de número de diapositiva"/>
          <p:cNvSpPr>
            <a:spLocks noGrp="1"/>
          </p:cNvSpPr>
          <p:nvPr>
            <p:ph type="sldNum" sz="quarter" idx="12"/>
          </p:nvPr>
        </p:nvSpPr>
        <p:spPr/>
        <p:txBody>
          <a:bodyPr/>
          <a:lstStyle/>
          <a:p>
            <a:fld id="{D07BDE9A-D99B-44C9-B09B-7428EAC9ED23}" type="slidenum">
              <a:rPr lang="ca-ES" noProof="0" smtClean="0"/>
              <a:pPr/>
              <a:t>‹Nº›</a:t>
            </a:fld>
            <a:endParaRPr lang="ca-ES" noProof="0" dirty="0"/>
          </a:p>
        </p:txBody>
      </p:sp>
      <p:sp>
        <p:nvSpPr>
          <p:cNvPr id="5" name="1 Título"/>
          <p:cNvSpPr>
            <a:spLocks noGrp="1"/>
          </p:cNvSpPr>
          <p:nvPr>
            <p:ph type="ctrTitle"/>
          </p:nvPr>
        </p:nvSpPr>
        <p:spPr>
          <a:xfrm>
            <a:off x="4294208" y="1528541"/>
            <a:ext cx="4152417" cy="1470025"/>
          </a:xfrm>
        </p:spPr>
        <p:txBody>
          <a:bodyPr>
            <a:normAutofit/>
          </a:bodyPr>
          <a:lstStyle>
            <a:lvl1pPr algn="l">
              <a:defRPr sz="2600" b="1">
                <a:solidFill>
                  <a:schemeClr val="bg1"/>
                </a:solidFill>
                <a:latin typeface="Source Sans Pro" charset="0"/>
                <a:ea typeface="Source Sans Pro" charset="0"/>
                <a:cs typeface="Source Sans Pro" charset="0"/>
              </a:defRPr>
            </a:lvl1pPr>
          </a:lstStyle>
          <a:p>
            <a:r>
              <a:rPr lang="ca-ES" noProof="0" dirty="0" err="1"/>
              <a:t>Haga</a:t>
            </a:r>
            <a:r>
              <a:rPr lang="ca-ES" noProof="0" dirty="0"/>
              <a:t> clic para modificar el estilo de </a:t>
            </a:r>
            <a:r>
              <a:rPr lang="ca-ES" noProof="0" dirty="0" err="1"/>
              <a:t>título</a:t>
            </a:r>
            <a:r>
              <a:rPr lang="ca-ES" noProof="0" dirty="0"/>
              <a:t> del </a:t>
            </a:r>
            <a:r>
              <a:rPr lang="ca-ES" noProof="0" dirty="0" err="1"/>
              <a:t>patrón</a:t>
            </a:r>
            <a:endParaRPr lang="ca-ES" noProof="0" dirty="0"/>
          </a:p>
        </p:txBody>
      </p:sp>
      <p:sp>
        <p:nvSpPr>
          <p:cNvPr id="6" name="2 Subtítulo"/>
          <p:cNvSpPr>
            <a:spLocks noGrp="1"/>
          </p:cNvSpPr>
          <p:nvPr>
            <p:ph type="subTitle" idx="1"/>
          </p:nvPr>
        </p:nvSpPr>
        <p:spPr>
          <a:xfrm>
            <a:off x="4294207" y="3356658"/>
            <a:ext cx="4152417" cy="684836"/>
          </a:xfrm>
        </p:spPr>
        <p:txBody>
          <a:bodyPr>
            <a:noAutofit/>
          </a:bodyPr>
          <a:lstStyle>
            <a:lvl1pPr marL="0" indent="0" algn="l">
              <a:buNone/>
              <a:defRPr sz="2200">
                <a:solidFill>
                  <a:schemeClr val="bg1"/>
                </a:solidFill>
                <a:latin typeface="Source Sans Pro" charset="0"/>
                <a:ea typeface="Source Sans Pro" charset="0"/>
                <a:cs typeface="Source Sans Pro"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a-ES" noProof="0" dirty="0" err="1"/>
              <a:t>Haga</a:t>
            </a:r>
            <a:r>
              <a:rPr lang="ca-ES" noProof="0" dirty="0"/>
              <a:t> clic para modificar el estilo de </a:t>
            </a:r>
            <a:r>
              <a:rPr lang="ca-ES" noProof="0" dirty="0" err="1"/>
              <a:t>subtítulo</a:t>
            </a:r>
            <a:r>
              <a:rPr lang="ca-ES" noProof="0" dirty="0"/>
              <a:t> del </a:t>
            </a:r>
            <a:r>
              <a:rPr lang="ca-ES" noProof="0" dirty="0" err="1"/>
              <a:t>patrón</a:t>
            </a:r>
            <a:endParaRPr lang="ca-ES" noProof="0" dirty="0"/>
          </a:p>
        </p:txBody>
      </p:sp>
    </p:spTree>
    <p:extLst>
      <p:ext uri="{BB962C8B-B14F-4D97-AF65-F5344CB8AC3E}">
        <p14:creationId xmlns:p14="http://schemas.microsoft.com/office/powerpoint/2010/main" val="324647712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CONTRAPORTADA_Blanc">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F5EB569E-1BEC-524D-9579-0DBB74594551}" type="slidenum">
              <a:rPr lang="es-ES" smtClean="0"/>
              <a:t>‹Nº›</a:t>
            </a:fld>
            <a:endParaRPr lang="es-ES"/>
          </a:p>
        </p:txBody>
      </p:sp>
    </p:spTree>
    <p:extLst>
      <p:ext uri="{BB962C8B-B14F-4D97-AF65-F5344CB8AC3E}">
        <p14:creationId xmlns:p14="http://schemas.microsoft.com/office/powerpoint/2010/main" val="180731028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CONTRAPORTADA_Blanc" type="blank">
  <p:cSld name="CONTRAPORTADA_Blanc">
    <p:spTree>
      <p:nvGrpSpPr>
        <p:cNvPr id="1" name="Shape 119"/>
        <p:cNvGrpSpPr/>
        <p:nvPr/>
      </p:nvGrpSpPr>
      <p:grpSpPr>
        <a:xfrm>
          <a:off x="0" y="0"/>
          <a:ext cx="0" cy="0"/>
          <a:chOff x="0" y="0"/>
          <a:chExt cx="0" cy="0"/>
        </a:xfrm>
      </p:grpSpPr>
      <p:sp>
        <p:nvSpPr>
          <p:cNvPr id="120" name="Google Shape;120;p26"/>
          <p:cNvSpPr txBox="1">
            <a:spLocks noGrp="1"/>
          </p:cNvSpPr>
          <p:nvPr>
            <p:ph type="dt" idx="10"/>
          </p:nvPr>
        </p:nvSpPr>
        <p:spPr>
          <a:xfrm>
            <a:off x="628650" y="6356350"/>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1" name="Google Shape;121;p26"/>
          <p:cNvSpPr txBox="1">
            <a:spLocks noGrp="1"/>
          </p:cNvSpPr>
          <p:nvPr>
            <p:ph type="ftr" idx="11"/>
          </p:nvPr>
        </p:nvSpPr>
        <p:spPr>
          <a:xfrm>
            <a:off x="3028950" y="6356350"/>
            <a:ext cx="30861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2" name="Google Shape;122;p26"/>
          <p:cNvSpPr txBox="1">
            <a:spLocks noGrp="1"/>
          </p:cNvSpPr>
          <p:nvPr>
            <p:ph type="sldNum" idx="12"/>
          </p:nvPr>
        </p:nvSpPr>
        <p:spPr>
          <a:xfrm>
            <a:off x="6457950" y="6356350"/>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ca-ES"/>
              <a:t>‹Nº›</a:t>
            </a:fld>
            <a:endParaRPr/>
          </a:p>
        </p:txBody>
      </p:sp>
    </p:spTree>
    <p:extLst>
      <p:ext uri="{BB962C8B-B14F-4D97-AF65-F5344CB8AC3E}">
        <p14:creationId xmlns:p14="http://schemas.microsoft.com/office/powerpoint/2010/main" val="20402461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PORTADA2_Blanc">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a:xfrm>
            <a:off x="6397755" y="6356349"/>
            <a:ext cx="2133600" cy="365125"/>
          </a:xfrm>
        </p:spPr>
        <p:txBody>
          <a:bodyPr/>
          <a:lstStyle/>
          <a:p>
            <a:fld id="{5336F0B7-EF37-4B31-BA1E-D2B9204CDF2B}" type="slidenum">
              <a:rPr lang="es-ES" smtClean="0"/>
              <a:pPr/>
              <a:t>‹Nº›</a:t>
            </a:fld>
            <a:endParaRPr lang="es-E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CONTRAPORTADA_Blanc">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F5EB569E-1BEC-524D-9579-0DBB74594551}" type="slidenum">
              <a:rPr lang="es-ES" smtClean="0"/>
              <a:t>‹Nº›</a:t>
            </a:fld>
            <a:endParaRPr lang="es-ES"/>
          </a:p>
        </p:txBody>
      </p:sp>
    </p:spTree>
    <p:extLst>
      <p:ext uri="{BB962C8B-B14F-4D97-AF65-F5344CB8AC3E}">
        <p14:creationId xmlns:p14="http://schemas.microsoft.com/office/powerpoint/2010/main" val="7512549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S_Fitxa_cat">
    <p:spTree>
      <p:nvGrpSpPr>
        <p:cNvPr id="1" name=""/>
        <p:cNvGrpSpPr/>
        <p:nvPr/>
      </p:nvGrpSpPr>
      <p:grpSpPr>
        <a:xfrm>
          <a:off x="0" y="0"/>
          <a:ext cx="0" cy="0"/>
          <a:chOff x="0" y="0"/>
          <a:chExt cx="0" cy="0"/>
        </a:xfrm>
      </p:grpSpPr>
      <p:sp>
        <p:nvSpPr>
          <p:cNvPr id="6" name="CuadroTexto 5"/>
          <p:cNvSpPr txBox="1"/>
          <p:nvPr userDrawn="1"/>
        </p:nvSpPr>
        <p:spPr>
          <a:xfrm>
            <a:off x="454699" y="1075537"/>
            <a:ext cx="3832643" cy="523220"/>
          </a:xfrm>
          <a:prstGeom prst="rect">
            <a:avLst/>
          </a:prstGeom>
          <a:noFill/>
        </p:spPr>
        <p:txBody>
          <a:bodyPr wrap="square" rtlCol="0">
            <a:spAutoFit/>
          </a:bodyPr>
          <a:lstStyle/>
          <a:p>
            <a:r>
              <a:rPr lang="ca-ES" sz="2800" b="1" noProof="0" dirty="0">
                <a:latin typeface="Source Sans Pro"/>
                <a:cs typeface="Source Sans Pro"/>
              </a:rPr>
              <a:t>Fitxa del projecte</a:t>
            </a:r>
          </a:p>
        </p:txBody>
      </p:sp>
      <p:graphicFrame>
        <p:nvGraphicFramePr>
          <p:cNvPr id="8" name="Tabla 7"/>
          <p:cNvGraphicFramePr>
            <a:graphicFrameLocks noGrp="1"/>
          </p:cNvGraphicFramePr>
          <p:nvPr userDrawn="1">
            <p:extLst>
              <p:ext uri="{D42A27DB-BD31-4B8C-83A1-F6EECF244321}">
                <p14:modId xmlns:p14="http://schemas.microsoft.com/office/powerpoint/2010/main" val="1977648522"/>
              </p:ext>
            </p:extLst>
          </p:nvPr>
        </p:nvGraphicFramePr>
        <p:xfrm>
          <a:off x="454699" y="2084530"/>
          <a:ext cx="8201686" cy="3375818"/>
        </p:xfrm>
        <a:graphic>
          <a:graphicData uri="http://schemas.openxmlformats.org/drawingml/2006/table">
            <a:tbl>
              <a:tblPr firstRow="1" bandRow="1">
                <a:tableStyleId>{10A1B5D5-9B99-4C35-A422-299274C87663}</a:tableStyleId>
              </a:tblPr>
              <a:tblGrid>
                <a:gridCol w="1761717">
                  <a:extLst>
                    <a:ext uri="{9D8B030D-6E8A-4147-A177-3AD203B41FA5}">
                      <a16:colId xmlns:a16="http://schemas.microsoft.com/office/drawing/2014/main" val="20000"/>
                    </a:ext>
                  </a:extLst>
                </a:gridCol>
                <a:gridCol w="6439969">
                  <a:extLst>
                    <a:ext uri="{9D8B030D-6E8A-4147-A177-3AD203B41FA5}">
                      <a16:colId xmlns:a16="http://schemas.microsoft.com/office/drawing/2014/main" val="20001"/>
                    </a:ext>
                  </a:extLst>
                </a:gridCol>
              </a:tblGrid>
              <a:tr h="376108">
                <a:tc>
                  <a:txBody>
                    <a:bodyPr/>
                    <a:lstStyle/>
                    <a:p>
                      <a:pPr algn="ctr"/>
                      <a:r>
                        <a:rPr lang="ca-ES" sz="1400" b="0" noProof="0" dirty="0">
                          <a:ln>
                            <a:solidFill>
                              <a:schemeClr val="bg1"/>
                            </a:solidFill>
                          </a:ln>
                          <a:solidFill>
                            <a:schemeClr val="bg1"/>
                          </a:solidFill>
                          <a:latin typeface="Source Sans Pro" charset="0"/>
                          <a:ea typeface="Source Sans Pro" charset="0"/>
                          <a:cs typeface="Source Sans Pro" charset="0"/>
                        </a:rPr>
                        <a:t>Títol</a:t>
                      </a:r>
                    </a:p>
                  </a:txBody>
                  <a:tcPr marL="92739" marR="92739" marT="46369" marB="46369" anchor="ctr">
                    <a:lnL w="12700" cap="flat" cmpd="sng" algn="ctr">
                      <a:solidFill>
                        <a:schemeClr val="bg1"/>
                      </a:solidFill>
                      <a:prstDash val="solid"/>
                      <a:round/>
                      <a:headEnd type="none" w="med" len="med"/>
                      <a:tailEnd type="none" w="med" len="med"/>
                    </a:lnL>
                    <a:lnR w="12700" cap="flat" cmpd="sng" algn="ctr">
                      <a:solidFill>
                        <a:srgbClr val="F17F09"/>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17F09"/>
                    </a:solidFill>
                  </a:tcPr>
                </a:tc>
                <a:tc>
                  <a:txBody>
                    <a:bodyPr/>
                    <a:lstStyle/>
                    <a:p>
                      <a:pPr marL="0" algn="l" defTabSz="457200" rtl="0" eaLnBrk="1" latinLnBrk="0" hangingPunct="1"/>
                      <a:endParaRPr lang="ca-ES" sz="1400" kern="1200" noProof="0" dirty="0">
                        <a:solidFill>
                          <a:schemeClr val="tx1"/>
                        </a:solidFill>
                        <a:latin typeface="Source Sans Pro" charset="0"/>
                        <a:ea typeface="Source Sans Pro" charset="0"/>
                        <a:cs typeface="Source Sans Pro" charset="0"/>
                      </a:endParaRPr>
                    </a:p>
                  </a:txBody>
                  <a:tcPr marL="92739" marR="92739" marT="46369" marB="46369" anchor="ctr">
                    <a:lnL w="12700" cap="flat" cmpd="sng" algn="ctr">
                      <a:solidFill>
                        <a:srgbClr val="F17F09"/>
                      </a:solidFill>
                      <a:prstDash val="solid"/>
                      <a:round/>
                      <a:headEnd type="none" w="med" len="med"/>
                      <a:tailEnd type="none" w="med" len="med"/>
                    </a:lnL>
                    <a:lnR w="12700" cap="flat" cmpd="sng" algn="ctr">
                      <a:solidFill>
                        <a:srgbClr val="F17F09"/>
                      </a:solidFill>
                      <a:prstDash val="solid"/>
                      <a:round/>
                      <a:headEnd type="none" w="med" len="med"/>
                      <a:tailEnd type="none" w="med" len="med"/>
                    </a:lnR>
                    <a:lnT w="12700" cap="flat" cmpd="sng" algn="ctr">
                      <a:solidFill>
                        <a:srgbClr val="F17F09"/>
                      </a:solidFill>
                      <a:prstDash val="solid"/>
                      <a:round/>
                      <a:headEnd type="none" w="med" len="med"/>
                      <a:tailEnd type="none" w="med" len="med"/>
                    </a:lnT>
                    <a:lnB w="12700" cap="flat" cmpd="sng" algn="ctr">
                      <a:solidFill>
                        <a:srgbClr val="F17F09"/>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0"/>
                  </a:ext>
                </a:extLst>
              </a:tr>
              <a:tr h="376108">
                <a:tc>
                  <a:txBody>
                    <a:bodyPr/>
                    <a:lstStyle/>
                    <a:p>
                      <a:pPr algn="ctr"/>
                      <a:r>
                        <a:rPr lang="ca-ES" sz="1400" b="0" noProof="0" dirty="0">
                          <a:ln>
                            <a:solidFill>
                              <a:schemeClr val="bg1"/>
                            </a:solidFill>
                          </a:ln>
                          <a:solidFill>
                            <a:schemeClr val="bg1"/>
                          </a:solidFill>
                          <a:latin typeface="Source Sans Pro" charset="0"/>
                          <a:ea typeface="Source Sans Pro" charset="0"/>
                          <a:cs typeface="Source Sans Pro" charset="0"/>
                        </a:rPr>
                        <a:t>Data</a:t>
                      </a:r>
                    </a:p>
                  </a:txBody>
                  <a:tcPr marL="92739" marR="92739" marT="46369" marB="46369" anchor="ctr">
                    <a:lnL w="12700" cap="flat" cmpd="sng" algn="ctr">
                      <a:solidFill>
                        <a:schemeClr val="bg1"/>
                      </a:solidFill>
                      <a:prstDash val="solid"/>
                      <a:round/>
                      <a:headEnd type="none" w="med" len="med"/>
                      <a:tailEnd type="none" w="med" len="med"/>
                    </a:lnL>
                    <a:lnR w="12700" cap="flat" cmpd="sng" algn="ctr">
                      <a:solidFill>
                        <a:srgbClr val="F17F09"/>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17F09"/>
                    </a:solidFill>
                  </a:tcPr>
                </a:tc>
                <a:tc>
                  <a:txBody>
                    <a:bodyPr/>
                    <a:lstStyle/>
                    <a:p>
                      <a:pPr marL="0" algn="l" defTabSz="457200" rtl="0" eaLnBrk="1" latinLnBrk="0" hangingPunct="1"/>
                      <a:endParaRPr lang="ca-ES" sz="1400" kern="1200" noProof="0" dirty="0">
                        <a:solidFill>
                          <a:schemeClr val="tx1"/>
                        </a:solidFill>
                        <a:latin typeface="Source Sans Pro" charset="0"/>
                        <a:ea typeface="Source Sans Pro" charset="0"/>
                        <a:cs typeface="Source Sans Pro" charset="0"/>
                      </a:endParaRPr>
                    </a:p>
                  </a:txBody>
                  <a:tcPr marL="92739" marR="92739" marT="46369" marB="46369" anchor="ctr">
                    <a:lnL w="12700" cap="flat" cmpd="sng" algn="ctr">
                      <a:solidFill>
                        <a:srgbClr val="F17F09"/>
                      </a:solidFill>
                      <a:prstDash val="solid"/>
                      <a:round/>
                      <a:headEnd type="none" w="med" len="med"/>
                      <a:tailEnd type="none" w="med" len="med"/>
                    </a:lnL>
                    <a:lnR w="12700" cap="flat" cmpd="sng" algn="ctr">
                      <a:solidFill>
                        <a:srgbClr val="F17F09"/>
                      </a:solidFill>
                      <a:prstDash val="solid"/>
                      <a:round/>
                      <a:headEnd type="none" w="med" len="med"/>
                      <a:tailEnd type="none" w="med" len="med"/>
                    </a:lnR>
                    <a:lnT w="12700" cap="flat" cmpd="sng" algn="ctr">
                      <a:solidFill>
                        <a:srgbClr val="F17F09"/>
                      </a:solidFill>
                      <a:prstDash val="solid"/>
                      <a:round/>
                      <a:headEnd type="none" w="med" len="med"/>
                      <a:tailEnd type="none" w="med" len="med"/>
                    </a:lnT>
                    <a:lnB w="12700" cap="flat" cmpd="sng" algn="ctr">
                      <a:solidFill>
                        <a:srgbClr val="F17F09"/>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376108">
                <a:tc>
                  <a:txBody>
                    <a:bodyPr/>
                    <a:lstStyle/>
                    <a:p>
                      <a:pPr algn="ctr"/>
                      <a:r>
                        <a:rPr lang="ca-ES" sz="1400" b="0" noProof="0" dirty="0">
                          <a:ln>
                            <a:solidFill>
                              <a:schemeClr val="bg1"/>
                            </a:solidFill>
                          </a:ln>
                          <a:solidFill>
                            <a:schemeClr val="bg1"/>
                          </a:solidFill>
                          <a:latin typeface="Source Sans Pro" charset="0"/>
                          <a:ea typeface="Source Sans Pro" charset="0"/>
                          <a:cs typeface="Source Sans Pro" charset="0"/>
                        </a:rPr>
                        <a:t>Referència</a:t>
                      </a:r>
                    </a:p>
                  </a:txBody>
                  <a:tcPr marL="92739" marR="92739" marT="46369" marB="46369" anchor="ctr">
                    <a:lnL w="12700" cap="flat" cmpd="sng" algn="ctr">
                      <a:solidFill>
                        <a:schemeClr val="bg1"/>
                      </a:solidFill>
                      <a:prstDash val="solid"/>
                      <a:round/>
                      <a:headEnd type="none" w="med" len="med"/>
                      <a:tailEnd type="none" w="med" len="med"/>
                    </a:lnL>
                    <a:lnR w="12700" cap="flat" cmpd="sng" algn="ctr">
                      <a:solidFill>
                        <a:srgbClr val="F17F09"/>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17F09"/>
                    </a:solidFill>
                  </a:tcPr>
                </a:tc>
                <a:tc>
                  <a:txBody>
                    <a:bodyPr/>
                    <a:lstStyle/>
                    <a:p>
                      <a:pPr marL="0" algn="l" defTabSz="457200" rtl="0" eaLnBrk="1" latinLnBrk="0" hangingPunct="1"/>
                      <a:endParaRPr lang="ca-ES" sz="1400" kern="1200" noProof="0" dirty="0">
                        <a:solidFill>
                          <a:schemeClr val="tx1"/>
                        </a:solidFill>
                        <a:latin typeface="Source Sans Pro" charset="0"/>
                        <a:ea typeface="Source Sans Pro" charset="0"/>
                        <a:cs typeface="Source Sans Pro" charset="0"/>
                      </a:endParaRPr>
                    </a:p>
                  </a:txBody>
                  <a:tcPr marL="92739" marR="92739" marT="46369" marB="46369" anchor="ctr">
                    <a:lnL w="12700" cap="flat" cmpd="sng" algn="ctr">
                      <a:solidFill>
                        <a:srgbClr val="F17F09"/>
                      </a:solidFill>
                      <a:prstDash val="solid"/>
                      <a:round/>
                      <a:headEnd type="none" w="med" len="med"/>
                      <a:tailEnd type="none" w="med" len="med"/>
                    </a:lnL>
                    <a:lnR w="12700" cap="flat" cmpd="sng" algn="ctr">
                      <a:solidFill>
                        <a:srgbClr val="F17F09"/>
                      </a:solidFill>
                      <a:prstDash val="solid"/>
                      <a:round/>
                      <a:headEnd type="none" w="med" len="med"/>
                      <a:tailEnd type="none" w="med" len="med"/>
                    </a:lnR>
                    <a:lnT w="12700" cap="flat" cmpd="sng" algn="ctr">
                      <a:solidFill>
                        <a:srgbClr val="F17F09"/>
                      </a:solidFill>
                      <a:prstDash val="solid"/>
                      <a:round/>
                      <a:headEnd type="none" w="med" len="med"/>
                      <a:tailEnd type="none" w="med" len="med"/>
                    </a:lnT>
                    <a:lnB w="12700" cap="flat" cmpd="sng" algn="ctr">
                      <a:solidFill>
                        <a:srgbClr val="F17F09"/>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376108">
                <a:tc>
                  <a:txBody>
                    <a:bodyPr/>
                    <a:lstStyle/>
                    <a:p>
                      <a:pPr algn="ctr"/>
                      <a:r>
                        <a:rPr lang="ca-ES" sz="1400" b="0" noProof="0" dirty="0">
                          <a:ln>
                            <a:solidFill>
                              <a:schemeClr val="bg1"/>
                            </a:solidFill>
                          </a:ln>
                          <a:solidFill>
                            <a:schemeClr val="bg1"/>
                          </a:solidFill>
                          <a:latin typeface="Source Sans Pro" charset="0"/>
                          <a:ea typeface="Source Sans Pro" charset="0"/>
                          <a:cs typeface="Source Sans Pro" charset="0"/>
                        </a:rPr>
                        <a:t>Autors</a:t>
                      </a:r>
                    </a:p>
                  </a:txBody>
                  <a:tcPr marL="92739" marR="92739" marT="46369" marB="46369" anchor="ctr">
                    <a:lnL w="12700" cap="flat" cmpd="sng" algn="ctr">
                      <a:solidFill>
                        <a:schemeClr val="bg1"/>
                      </a:solidFill>
                      <a:prstDash val="solid"/>
                      <a:round/>
                      <a:headEnd type="none" w="med" len="med"/>
                      <a:tailEnd type="none" w="med" len="med"/>
                    </a:lnL>
                    <a:lnR w="12700" cap="flat" cmpd="sng" algn="ctr">
                      <a:solidFill>
                        <a:srgbClr val="F17F09"/>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17F09"/>
                    </a:solidFill>
                  </a:tcPr>
                </a:tc>
                <a:tc>
                  <a:txBody>
                    <a:bodyPr/>
                    <a:lstStyle/>
                    <a:p>
                      <a:pPr marL="0" algn="l" defTabSz="457200" rtl="0" eaLnBrk="1" latinLnBrk="0" hangingPunct="1"/>
                      <a:endParaRPr lang="ca-ES" sz="1400" kern="1200" noProof="0" dirty="0">
                        <a:solidFill>
                          <a:schemeClr val="tx1"/>
                        </a:solidFill>
                        <a:latin typeface="Source Sans Pro" charset="0"/>
                        <a:ea typeface="Source Sans Pro" charset="0"/>
                        <a:cs typeface="Source Sans Pro" charset="0"/>
                      </a:endParaRPr>
                    </a:p>
                  </a:txBody>
                  <a:tcPr marL="92739" marR="92739" marT="46369" marB="46369" anchor="ctr">
                    <a:lnL w="12700" cap="flat" cmpd="sng" algn="ctr">
                      <a:solidFill>
                        <a:srgbClr val="F17F09"/>
                      </a:solidFill>
                      <a:prstDash val="solid"/>
                      <a:round/>
                      <a:headEnd type="none" w="med" len="med"/>
                      <a:tailEnd type="none" w="med" len="med"/>
                    </a:lnL>
                    <a:lnR w="12700" cap="flat" cmpd="sng" algn="ctr">
                      <a:solidFill>
                        <a:srgbClr val="F17F09"/>
                      </a:solidFill>
                      <a:prstDash val="solid"/>
                      <a:round/>
                      <a:headEnd type="none" w="med" len="med"/>
                      <a:tailEnd type="none" w="med" len="med"/>
                    </a:lnR>
                    <a:lnT w="12700" cap="flat" cmpd="sng" algn="ctr">
                      <a:solidFill>
                        <a:srgbClr val="F17F09"/>
                      </a:solidFill>
                      <a:prstDash val="solid"/>
                      <a:round/>
                      <a:headEnd type="none" w="med" len="med"/>
                      <a:tailEnd type="none" w="med" len="med"/>
                    </a:lnT>
                    <a:lnB w="12700" cap="flat" cmpd="sng" algn="ctr">
                      <a:solidFill>
                        <a:srgbClr val="F17F09"/>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r h="376108">
                <a:tc>
                  <a:txBody>
                    <a:bodyPr/>
                    <a:lstStyle/>
                    <a:p>
                      <a:pPr algn="ctr"/>
                      <a:r>
                        <a:rPr lang="ca-ES" sz="1400" b="0" noProof="0" dirty="0">
                          <a:ln>
                            <a:solidFill>
                              <a:schemeClr val="bg1"/>
                            </a:solidFill>
                          </a:ln>
                          <a:solidFill>
                            <a:schemeClr val="bg1"/>
                          </a:solidFill>
                          <a:latin typeface="Source Sans Pro" charset="0"/>
                          <a:ea typeface="Source Sans Pro" charset="0"/>
                          <a:cs typeface="Source Sans Pro" charset="0"/>
                        </a:rPr>
                        <a:t>Client</a:t>
                      </a:r>
                    </a:p>
                  </a:txBody>
                  <a:tcPr marL="92739" marR="92739" marT="46369" marB="46369" anchor="ctr">
                    <a:lnL w="12700" cap="flat" cmpd="sng" algn="ctr">
                      <a:solidFill>
                        <a:schemeClr val="bg1"/>
                      </a:solidFill>
                      <a:prstDash val="solid"/>
                      <a:round/>
                      <a:headEnd type="none" w="med" len="med"/>
                      <a:tailEnd type="none" w="med" len="med"/>
                    </a:lnL>
                    <a:lnR w="12700" cap="flat" cmpd="sng" algn="ctr">
                      <a:solidFill>
                        <a:srgbClr val="F17F09"/>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17F09"/>
                    </a:solidFill>
                  </a:tcPr>
                </a:tc>
                <a:tc>
                  <a:txBody>
                    <a:bodyPr/>
                    <a:lstStyle/>
                    <a:p>
                      <a:pPr marL="0" algn="l" defTabSz="457200" rtl="0" eaLnBrk="1" latinLnBrk="0" hangingPunct="1"/>
                      <a:endParaRPr lang="ca-ES" sz="1400" kern="1200" noProof="0" dirty="0">
                        <a:solidFill>
                          <a:schemeClr val="tx1"/>
                        </a:solidFill>
                        <a:latin typeface="Source Sans Pro" charset="0"/>
                        <a:ea typeface="Source Sans Pro" charset="0"/>
                        <a:cs typeface="Source Sans Pro" charset="0"/>
                      </a:endParaRPr>
                    </a:p>
                  </a:txBody>
                  <a:tcPr marL="92739" marR="92739" marT="46369" marB="46369" anchor="ctr">
                    <a:lnL w="12700" cap="flat" cmpd="sng" algn="ctr">
                      <a:solidFill>
                        <a:srgbClr val="F17F09"/>
                      </a:solidFill>
                      <a:prstDash val="solid"/>
                      <a:round/>
                      <a:headEnd type="none" w="med" len="med"/>
                      <a:tailEnd type="none" w="med" len="med"/>
                    </a:lnL>
                    <a:lnR w="12700" cap="flat" cmpd="sng" algn="ctr">
                      <a:solidFill>
                        <a:srgbClr val="F17F09"/>
                      </a:solidFill>
                      <a:prstDash val="solid"/>
                      <a:round/>
                      <a:headEnd type="none" w="med" len="med"/>
                      <a:tailEnd type="none" w="med" len="med"/>
                    </a:lnR>
                    <a:lnT w="12700" cap="flat" cmpd="sng" algn="ctr">
                      <a:solidFill>
                        <a:srgbClr val="F17F09"/>
                      </a:solidFill>
                      <a:prstDash val="solid"/>
                      <a:round/>
                      <a:headEnd type="none" w="med" len="med"/>
                      <a:tailEnd type="none" w="med" len="med"/>
                    </a:lnT>
                    <a:lnB w="12700" cap="flat" cmpd="sng" algn="ctr">
                      <a:solidFill>
                        <a:srgbClr val="F17F09"/>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4"/>
                  </a:ext>
                </a:extLst>
              </a:tr>
              <a:tr h="376108">
                <a:tc>
                  <a:txBody>
                    <a:bodyPr/>
                    <a:lstStyle/>
                    <a:p>
                      <a:pPr algn="ctr"/>
                      <a:r>
                        <a:rPr lang="ca-ES" sz="1400" b="0" noProof="0" dirty="0">
                          <a:ln>
                            <a:solidFill>
                              <a:schemeClr val="bg1"/>
                            </a:solidFill>
                          </a:ln>
                          <a:solidFill>
                            <a:schemeClr val="bg1"/>
                          </a:solidFill>
                          <a:latin typeface="Source Sans Pro" charset="0"/>
                          <a:ea typeface="Source Sans Pro" charset="0"/>
                          <a:cs typeface="Source Sans Pro" charset="0"/>
                        </a:rPr>
                        <a:t>Contractació</a:t>
                      </a:r>
                    </a:p>
                  </a:txBody>
                  <a:tcPr marL="92739" marR="92739" marT="46369" marB="46369" anchor="ctr">
                    <a:lnL w="12700" cap="flat" cmpd="sng" algn="ctr">
                      <a:solidFill>
                        <a:schemeClr val="bg1"/>
                      </a:solidFill>
                      <a:prstDash val="solid"/>
                      <a:round/>
                      <a:headEnd type="none" w="med" len="med"/>
                      <a:tailEnd type="none" w="med" len="med"/>
                    </a:lnL>
                    <a:lnR w="12700" cap="flat" cmpd="sng" algn="ctr">
                      <a:solidFill>
                        <a:srgbClr val="F17F09"/>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17F09"/>
                    </a:solidFill>
                  </a:tcPr>
                </a:tc>
                <a:tc>
                  <a:txBody>
                    <a:bodyPr/>
                    <a:lstStyle/>
                    <a:p>
                      <a:pPr marL="0" algn="l" defTabSz="457200" rtl="0" eaLnBrk="1" latinLnBrk="0" hangingPunct="1"/>
                      <a:endParaRPr lang="ca-ES" sz="1400" kern="1200" noProof="0" dirty="0">
                        <a:solidFill>
                          <a:schemeClr val="tx1"/>
                        </a:solidFill>
                        <a:latin typeface="Source Sans Pro" charset="0"/>
                        <a:ea typeface="Source Sans Pro" charset="0"/>
                        <a:cs typeface="Source Sans Pro" charset="0"/>
                      </a:endParaRPr>
                    </a:p>
                  </a:txBody>
                  <a:tcPr marL="92739" marR="92739" marT="46369" marB="46369" anchor="ctr">
                    <a:lnL w="12700" cap="flat" cmpd="sng" algn="ctr">
                      <a:solidFill>
                        <a:srgbClr val="F17F09"/>
                      </a:solidFill>
                      <a:prstDash val="solid"/>
                      <a:round/>
                      <a:headEnd type="none" w="med" len="med"/>
                      <a:tailEnd type="none" w="med" len="med"/>
                    </a:lnL>
                    <a:lnR w="12700" cap="flat" cmpd="sng" algn="ctr">
                      <a:solidFill>
                        <a:srgbClr val="F17F09"/>
                      </a:solidFill>
                      <a:prstDash val="solid"/>
                      <a:round/>
                      <a:headEnd type="none" w="med" len="med"/>
                      <a:tailEnd type="none" w="med" len="med"/>
                    </a:lnR>
                    <a:lnT w="12700" cap="flat" cmpd="sng" algn="ctr">
                      <a:solidFill>
                        <a:srgbClr val="F17F09"/>
                      </a:solidFill>
                      <a:prstDash val="solid"/>
                      <a:round/>
                      <a:headEnd type="none" w="med" len="med"/>
                      <a:tailEnd type="none" w="med" len="med"/>
                    </a:lnT>
                    <a:lnB w="12700" cap="flat" cmpd="sng" algn="ctr">
                      <a:solidFill>
                        <a:srgbClr val="F17F09"/>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5"/>
                  </a:ext>
                </a:extLst>
              </a:tr>
              <a:tr h="743062">
                <a:tc>
                  <a:txBody>
                    <a:bodyPr/>
                    <a:lstStyle/>
                    <a:p>
                      <a:pPr algn="ctr"/>
                      <a:r>
                        <a:rPr lang="ca-ES" sz="1400" b="0" noProof="0" dirty="0">
                          <a:ln>
                            <a:solidFill>
                              <a:schemeClr val="bg1"/>
                            </a:solidFill>
                          </a:ln>
                          <a:solidFill>
                            <a:schemeClr val="bg1"/>
                          </a:solidFill>
                          <a:latin typeface="Source Sans Pro" charset="0"/>
                          <a:ea typeface="Source Sans Pro" charset="0"/>
                          <a:cs typeface="Source Sans Pro" charset="0"/>
                        </a:rPr>
                        <a:t>Persones de contacte</a:t>
                      </a:r>
                    </a:p>
                  </a:txBody>
                  <a:tcPr marL="92739" marR="92739" marT="46369" marB="46369" anchor="ctr">
                    <a:lnL w="12700" cap="flat" cmpd="sng" algn="ctr">
                      <a:solidFill>
                        <a:schemeClr val="bg1"/>
                      </a:solidFill>
                      <a:prstDash val="solid"/>
                      <a:round/>
                      <a:headEnd type="none" w="med" len="med"/>
                      <a:tailEnd type="none" w="med" len="med"/>
                    </a:lnL>
                    <a:lnR w="12700" cap="flat" cmpd="sng" algn="ctr">
                      <a:solidFill>
                        <a:srgbClr val="F17F09"/>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17F09"/>
                    </a:solidFill>
                  </a:tcPr>
                </a:tc>
                <a:tc>
                  <a:txBody>
                    <a:bodyPr/>
                    <a:lstStyle/>
                    <a:p>
                      <a:pPr marL="0" algn="l" defTabSz="457200" rtl="0" eaLnBrk="1" latinLnBrk="0" hangingPunct="1"/>
                      <a:endParaRPr lang="ca-ES" sz="1400" kern="1200" noProof="0" dirty="0">
                        <a:solidFill>
                          <a:schemeClr val="tx1"/>
                        </a:solidFill>
                        <a:latin typeface="Source Sans Pro" charset="0"/>
                        <a:ea typeface="Source Sans Pro" charset="0"/>
                        <a:cs typeface="Source Sans Pro" charset="0"/>
                      </a:endParaRPr>
                    </a:p>
                  </a:txBody>
                  <a:tcPr marL="92739" marR="92739" marT="46369" marB="46369" anchor="ctr">
                    <a:lnL w="12700" cap="flat" cmpd="sng" algn="ctr">
                      <a:solidFill>
                        <a:srgbClr val="F17F09"/>
                      </a:solidFill>
                      <a:prstDash val="solid"/>
                      <a:round/>
                      <a:headEnd type="none" w="med" len="med"/>
                      <a:tailEnd type="none" w="med" len="med"/>
                    </a:lnL>
                    <a:lnR w="12700" cap="flat" cmpd="sng" algn="ctr">
                      <a:solidFill>
                        <a:srgbClr val="F17F09"/>
                      </a:solidFill>
                      <a:prstDash val="solid"/>
                      <a:round/>
                      <a:headEnd type="none" w="med" len="med"/>
                      <a:tailEnd type="none" w="med" len="med"/>
                    </a:lnR>
                    <a:lnT w="12700" cap="flat" cmpd="sng" algn="ctr">
                      <a:solidFill>
                        <a:srgbClr val="F17F09"/>
                      </a:solidFill>
                      <a:prstDash val="solid"/>
                      <a:round/>
                      <a:headEnd type="none" w="med" len="med"/>
                      <a:tailEnd type="none" w="med" len="med"/>
                    </a:lnT>
                    <a:lnB w="12700" cap="flat" cmpd="sng" algn="ctr">
                      <a:solidFill>
                        <a:srgbClr val="F17F09"/>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6"/>
                  </a:ext>
                </a:extLst>
              </a:tr>
              <a:tr h="376108">
                <a:tc>
                  <a:txBody>
                    <a:bodyPr/>
                    <a:lstStyle/>
                    <a:p>
                      <a:pPr algn="ctr"/>
                      <a:r>
                        <a:rPr lang="ca-ES" sz="1400" b="0" noProof="0" dirty="0">
                          <a:ln>
                            <a:solidFill>
                              <a:schemeClr val="bg1"/>
                            </a:solidFill>
                          </a:ln>
                          <a:solidFill>
                            <a:schemeClr val="bg1"/>
                          </a:solidFill>
                          <a:latin typeface="Source Sans Pro" charset="0"/>
                          <a:ea typeface="Source Sans Pro" charset="0"/>
                          <a:cs typeface="Source Sans Pro" charset="0"/>
                        </a:rPr>
                        <a:t>Arxiu</a:t>
                      </a:r>
                    </a:p>
                  </a:txBody>
                  <a:tcPr marL="92739" marR="92739" marT="46369" marB="46369" anchor="ctr">
                    <a:lnL w="12700" cap="flat" cmpd="sng" algn="ctr">
                      <a:solidFill>
                        <a:schemeClr val="bg1"/>
                      </a:solidFill>
                      <a:prstDash val="solid"/>
                      <a:round/>
                      <a:headEnd type="none" w="med" len="med"/>
                      <a:tailEnd type="none" w="med" len="med"/>
                    </a:lnL>
                    <a:lnR w="12700" cap="flat" cmpd="sng" algn="ctr">
                      <a:solidFill>
                        <a:srgbClr val="F17F09"/>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F17F09"/>
                    </a:solidFill>
                  </a:tcPr>
                </a:tc>
                <a:tc>
                  <a:txBody>
                    <a:bodyPr/>
                    <a:lstStyle/>
                    <a:p>
                      <a:pPr marL="0" algn="l" defTabSz="457200" rtl="0" eaLnBrk="1" latinLnBrk="0" hangingPunct="1"/>
                      <a:endParaRPr lang="ca-ES" sz="1400" kern="1200" noProof="0" dirty="0">
                        <a:solidFill>
                          <a:schemeClr val="tx1"/>
                        </a:solidFill>
                        <a:latin typeface="Source Sans Pro" charset="0"/>
                        <a:ea typeface="Source Sans Pro" charset="0"/>
                        <a:cs typeface="Source Sans Pro" charset="0"/>
                      </a:endParaRPr>
                    </a:p>
                  </a:txBody>
                  <a:tcPr marL="92739" marR="92739" marT="46369" marB="46369" anchor="ctr">
                    <a:lnL w="12700" cap="flat" cmpd="sng" algn="ctr">
                      <a:solidFill>
                        <a:srgbClr val="F17F09"/>
                      </a:solidFill>
                      <a:prstDash val="solid"/>
                      <a:round/>
                      <a:headEnd type="none" w="med" len="med"/>
                      <a:tailEnd type="none" w="med" len="med"/>
                    </a:lnL>
                    <a:lnR w="12700" cap="flat" cmpd="sng" algn="ctr">
                      <a:solidFill>
                        <a:srgbClr val="F17F09"/>
                      </a:solidFill>
                      <a:prstDash val="solid"/>
                      <a:round/>
                      <a:headEnd type="none" w="med" len="med"/>
                      <a:tailEnd type="none" w="med" len="med"/>
                    </a:lnR>
                    <a:lnT w="12700" cap="flat" cmpd="sng" algn="ctr">
                      <a:solidFill>
                        <a:srgbClr val="F17F09"/>
                      </a:solidFill>
                      <a:prstDash val="solid"/>
                      <a:round/>
                      <a:headEnd type="none" w="med" len="med"/>
                      <a:tailEnd type="none" w="med" len="med"/>
                    </a:lnT>
                    <a:lnB w="12700" cap="flat" cmpd="sng" algn="ctr">
                      <a:solidFill>
                        <a:srgbClr val="F17F09"/>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7"/>
                  </a:ext>
                </a:extLst>
              </a:tr>
            </a:tbl>
          </a:graphicData>
        </a:graphic>
      </p:graphicFrame>
      <p:sp>
        <p:nvSpPr>
          <p:cNvPr id="9" name="Marcador de texto 8"/>
          <p:cNvSpPr>
            <a:spLocks noGrp="1"/>
          </p:cNvSpPr>
          <p:nvPr>
            <p:ph type="body" sz="quarter" idx="13"/>
          </p:nvPr>
        </p:nvSpPr>
        <p:spPr>
          <a:xfrm>
            <a:off x="2221771" y="2084850"/>
            <a:ext cx="6434614" cy="357188"/>
          </a:xfrm>
        </p:spPr>
        <p:txBody>
          <a:bodyPr>
            <a:normAutofit/>
          </a:bodyPr>
          <a:lstStyle>
            <a:lvl1pPr marL="0" indent="0">
              <a:buNone/>
              <a:defRPr sz="1400">
                <a:latin typeface="Source Sans Pro" charset="0"/>
                <a:ea typeface="Source Sans Pro" charset="0"/>
                <a:cs typeface="Source Sans Pro" charset="0"/>
              </a:defRPr>
            </a:lvl1pPr>
            <a:lvl3pPr marL="914400" indent="0">
              <a:buNone/>
              <a:defRPr/>
            </a:lvl3pPr>
          </a:lstStyle>
          <a:p>
            <a:pPr lvl="0"/>
            <a:endParaRPr lang="ca-ES" noProof="0" dirty="0"/>
          </a:p>
        </p:txBody>
      </p:sp>
      <p:sp>
        <p:nvSpPr>
          <p:cNvPr id="10" name="Marcador de texto 8"/>
          <p:cNvSpPr>
            <a:spLocks noGrp="1"/>
          </p:cNvSpPr>
          <p:nvPr>
            <p:ph type="body" sz="quarter" idx="14"/>
          </p:nvPr>
        </p:nvSpPr>
        <p:spPr>
          <a:xfrm>
            <a:off x="2221771" y="2462088"/>
            <a:ext cx="6434614" cy="357188"/>
          </a:xfrm>
        </p:spPr>
        <p:txBody>
          <a:bodyPr>
            <a:normAutofit/>
          </a:bodyPr>
          <a:lstStyle>
            <a:lvl1pPr marL="0" indent="0">
              <a:buNone/>
              <a:defRPr sz="1400">
                <a:latin typeface="Source Sans Pro" charset="0"/>
                <a:ea typeface="Source Sans Pro" charset="0"/>
                <a:cs typeface="Source Sans Pro" charset="0"/>
              </a:defRPr>
            </a:lvl1pPr>
            <a:lvl3pPr marL="914400" indent="0">
              <a:buNone/>
              <a:defRPr/>
            </a:lvl3pPr>
          </a:lstStyle>
          <a:p>
            <a:pPr lvl="0"/>
            <a:endParaRPr lang="ca-ES" noProof="0" dirty="0"/>
          </a:p>
        </p:txBody>
      </p:sp>
      <p:sp>
        <p:nvSpPr>
          <p:cNvPr id="11" name="Marcador de texto 8"/>
          <p:cNvSpPr>
            <a:spLocks noGrp="1"/>
          </p:cNvSpPr>
          <p:nvPr>
            <p:ph type="body" sz="quarter" idx="15"/>
          </p:nvPr>
        </p:nvSpPr>
        <p:spPr>
          <a:xfrm>
            <a:off x="2221771" y="2847410"/>
            <a:ext cx="6434614" cy="357188"/>
          </a:xfrm>
        </p:spPr>
        <p:txBody>
          <a:bodyPr>
            <a:normAutofit/>
          </a:bodyPr>
          <a:lstStyle>
            <a:lvl1pPr marL="0" indent="0">
              <a:buNone/>
              <a:defRPr sz="1400">
                <a:latin typeface="Source Sans Pro" charset="0"/>
                <a:ea typeface="Source Sans Pro" charset="0"/>
                <a:cs typeface="Source Sans Pro" charset="0"/>
              </a:defRPr>
            </a:lvl1pPr>
            <a:lvl3pPr marL="914400" indent="0">
              <a:buNone/>
              <a:defRPr/>
            </a:lvl3pPr>
          </a:lstStyle>
          <a:p>
            <a:pPr lvl="0"/>
            <a:endParaRPr lang="ca-ES" noProof="0" dirty="0"/>
          </a:p>
        </p:txBody>
      </p:sp>
      <p:sp>
        <p:nvSpPr>
          <p:cNvPr id="12" name="Marcador de texto 8"/>
          <p:cNvSpPr>
            <a:spLocks noGrp="1"/>
          </p:cNvSpPr>
          <p:nvPr>
            <p:ph type="body" sz="quarter" idx="16"/>
          </p:nvPr>
        </p:nvSpPr>
        <p:spPr>
          <a:xfrm>
            <a:off x="2221771" y="3224300"/>
            <a:ext cx="6434614" cy="357188"/>
          </a:xfrm>
        </p:spPr>
        <p:txBody>
          <a:bodyPr>
            <a:normAutofit/>
          </a:bodyPr>
          <a:lstStyle>
            <a:lvl1pPr marL="0" indent="0">
              <a:buNone/>
              <a:defRPr sz="1400">
                <a:latin typeface="Source Sans Pro" charset="0"/>
                <a:ea typeface="Source Sans Pro" charset="0"/>
                <a:cs typeface="Source Sans Pro" charset="0"/>
              </a:defRPr>
            </a:lvl1pPr>
            <a:lvl3pPr marL="914400" indent="0">
              <a:buNone/>
              <a:defRPr/>
            </a:lvl3pPr>
          </a:lstStyle>
          <a:p>
            <a:pPr lvl="0"/>
            <a:endParaRPr lang="ca-ES" noProof="0" dirty="0"/>
          </a:p>
        </p:txBody>
      </p:sp>
      <p:sp>
        <p:nvSpPr>
          <p:cNvPr id="13" name="Marcador de texto 8"/>
          <p:cNvSpPr>
            <a:spLocks noGrp="1"/>
          </p:cNvSpPr>
          <p:nvPr>
            <p:ph type="body" sz="quarter" idx="17"/>
          </p:nvPr>
        </p:nvSpPr>
        <p:spPr>
          <a:xfrm>
            <a:off x="2221771" y="3597474"/>
            <a:ext cx="6434614" cy="357188"/>
          </a:xfrm>
        </p:spPr>
        <p:txBody>
          <a:bodyPr>
            <a:normAutofit/>
          </a:bodyPr>
          <a:lstStyle>
            <a:lvl1pPr marL="0" indent="0">
              <a:buNone/>
              <a:defRPr sz="1400">
                <a:latin typeface="Source Sans Pro" charset="0"/>
                <a:ea typeface="Source Sans Pro" charset="0"/>
                <a:cs typeface="Source Sans Pro" charset="0"/>
              </a:defRPr>
            </a:lvl1pPr>
            <a:lvl3pPr marL="914400" indent="0">
              <a:buNone/>
              <a:defRPr/>
            </a:lvl3pPr>
          </a:lstStyle>
          <a:p>
            <a:pPr lvl="0"/>
            <a:endParaRPr lang="ca-ES" noProof="0" dirty="0"/>
          </a:p>
        </p:txBody>
      </p:sp>
      <p:sp>
        <p:nvSpPr>
          <p:cNvPr id="14" name="Marcador de texto 8"/>
          <p:cNvSpPr>
            <a:spLocks noGrp="1"/>
          </p:cNvSpPr>
          <p:nvPr>
            <p:ph type="body" sz="quarter" idx="18"/>
          </p:nvPr>
        </p:nvSpPr>
        <p:spPr>
          <a:xfrm>
            <a:off x="2221771" y="3977143"/>
            <a:ext cx="6434614" cy="357188"/>
          </a:xfrm>
        </p:spPr>
        <p:txBody>
          <a:bodyPr>
            <a:normAutofit/>
          </a:bodyPr>
          <a:lstStyle>
            <a:lvl1pPr marL="0" indent="0">
              <a:buNone/>
              <a:defRPr sz="1400">
                <a:latin typeface="Source Sans Pro" charset="0"/>
                <a:ea typeface="Source Sans Pro" charset="0"/>
                <a:cs typeface="Source Sans Pro" charset="0"/>
              </a:defRPr>
            </a:lvl1pPr>
            <a:lvl3pPr marL="914400" indent="0">
              <a:buNone/>
              <a:defRPr/>
            </a:lvl3pPr>
          </a:lstStyle>
          <a:p>
            <a:pPr lvl="0"/>
            <a:endParaRPr lang="ca-ES" noProof="0" dirty="0"/>
          </a:p>
        </p:txBody>
      </p:sp>
      <p:sp>
        <p:nvSpPr>
          <p:cNvPr id="15" name="Marcador de texto 8"/>
          <p:cNvSpPr>
            <a:spLocks noGrp="1"/>
          </p:cNvSpPr>
          <p:nvPr>
            <p:ph type="body" sz="quarter" idx="19"/>
          </p:nvPr>
        </p:nvSpPr>
        <p:spPr>
          <a:xfrm>
            <a:off x="2221771" y="4367345"/>
            <a:ext cx="6434614" cy="694804"/>
          </a:xfrm>
        </p:spPr>
        <p:txBody>
          <a:bodyPr>
            <a:normAutofit/>
          </a:bodyPr>
          <a:lstStyle>
            <a:lvl1pPr marL="0" indent="0">
              <a:buNone/>
              <a:defRPr sz="1400">
                <a:latin typeface="Source Sans Pro" charset="0"/>
                <a:ea typeface="Source Sans Pro" charset="0"/>
                <a:cs typeface="Source Sans Pro" charset="0"/>
              </a:defRPr>
            </a:lvl1pPr>
            <a:lvl3pPr marL="914400" indent="0">
              <a:buNone/>
              <a:defRPr/>
            </a:lvl3pPr>
          </a:lstStyle>
          <a:p>
            <a:pPr lvl="0"/>
            <a:endParaRPr lang="ca-ES" noProof="0" dirty="0"/>
          </a:p>
        </p:txBody>
      </p:sp>
      <p:sp>
        <p:nvSpPr>
          <p:cNvPr id="16" name="Marcador de texto 8"/>
          <p:cNvSpPr>
            <a:spLocks noGrp="1"/>
          </p:cNvSpPr>
          <p:nvPr>
            <p:ph type="body" sz="quarter" idx="20"/>
          </p:nvPr>
        </p:nvSpPr>
        <p:spPr>
          <a:xfrm>
            <a:off x="2221771" y="5096078"/>
            <a:ext cx="6434614" cy="357188"/>
          </a:xfrm>
        </p:spPr>
        <p:txBody>
          <a:bodyPr>
            <a:normAutofit/>
          </a:bodyPr>
          <a:lstStyle>
            <a:lvl1pPr marL="0" indent="0">
              <a:buNone/>
              <a:defRPr sz="1400">
                <a:latin typeface="Source Sans Pro" charset="0"/>
                <a:ea typeface="Source Sans Pro" charset="0"/>
                <a:cs typeface="Source Sans Pro" charset="0"/>
              </a:defRPr>
            </a:lvl1pPr>
            <a:lvl3pPr marL="914400" indent="0">
              <a:buNone/>
              <a:defRPr/>
            </a:lvl3pPr>
          </a:lstStyle>
          <a:p>
            <a:pPr lvl="0"/>
            <a:endParaRPr lang="ca-ES" noProof="0" dirty="0"/>
          </a:p>
        </p:txBody>
      </p:sp>
      <p:sp>
        <p:nvSpPr>
          <p:cNvPr id="7" name="5 Marcador de número de diapositiva"/>
          <p:cNvSpPr>
            <a:spLocks noGrp="1"/>
          </p:cNvSpPr>
          <p:nvPr>
            <p:ph type="sldNum" sz="quarter" idx="12"/>
          </p:nvPr>
        </p:nvSpPr>
        <p:spPr>
          <a:xfrm>
            <a:off x="6522785" y="6356350"/>
            <a:ext cx="2133600" cy="365125"/>
          </a:xfrm>
        </p:spPr>
        <p:txBody>
          <a:bodyPr/>
          <a:lstStyle/>
          <a:p>
            <a:fld id="{5336F0B7-EF37-4B31-BA1E-D2B9204CDF2B}" type="slidenum">
              <a:rPr lang="ca-ES" noProof="0" smtClean="0"/>
              <a:pPr/>
              <a:t>‹Nº›</a:t>
            </a:fld>
            <a:endParaRPr lang="ca-ES" noProof="0" dirty="0"/>
          </a:p>
        </p:txBody>
      </p:sp>
    </p:spTree>
    <p:extLst>
      <p:ext uri="{BB962C8B-B14F-4D97-AF65-F5344CB8AC3E}">
        <p14:creationId xmlns:p14="http://schemas.microsoft.com/office/powerpoint/2010/main" val="20976573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S_Contingut">
    <p:spTree>
      <p:nvGrpSpPr>
        <p:cNvPr id="1" name=""/>
        <p:cNvGrpSpPr/>
        <p:nvPr/>
      </p:nvGrpSpPr>
      <p:grpSpPr>
        <a:xfrm>
          <a:off x="0" y="0"/>
          <a:ext cx="0" cy="0"/>
          <a:chOff x="0" y="0"/>
          <a:chExt cx="0" cy="0"/>
        </a:xfrm>
      </p:grpSpPr>
      <p:sp>
        <p:nvSpPr>
          <p:cNvPr id="6" name="CuadroTexto 5"/>
          <p:cNvSpPr txBox="1"/>
          <p:nvPr userDrawn="1"/>
        </p:nvSpPr>
        <p:spPr>
          <a:xfrm>
            <a:off x="454699" y="1075537"/>
            <a:ext cx="3832643" cy="487313"/>
          </a:xfrm>
          <a:prstGeom prst="rect">
            <a:avLst/>
          </a:prstGeom>
          <a:noFill/>
        </p:spPr>
        <p:txBody>
          <a:bodyPr wrap="square" rtlCol="0">
            <a:spAutoFit/>
          </a:bodyPr>
          <a:lstStyle/>
          <a:p>
            <a:pPr>
              <a:lnSpc>
                <a:spcPct val="90000"/>
              </a:lnSpc>
            </a:pPr>
            <a:r>
              <a:rPr lang="ca-ES" sz="2800" b="1" noProof="0" dirty="0">
                <a:latin typeface="Source Sans Pro"/>
                <a:cs typeface="Source Sans Pro"/>
              </a:rPr>
              <a:t>Contingut</a:t>
            </a:r>
          </a:p>
        </p:txBody>
      </p:sp>
      <p:sp>
        <p:nvSpPr>
          <p:cNvPr id="9" name="Marcador de texto 8"/>
          <p:cNvSpPr>
            <a:spLocks noGrp="1"/>
          </p:cNvSpPr>
          <p:nvPr>
            <p:ph type="body" sz="quarter" idx="13"/>
          </p:nvPr>
        </p:nvSpPr>
        <p:spPr>
          <a:xfrm>
            <a:off x="454699" y="1990724"/>
            <a:ext cx="8201686" cy="3761893"/>
          </a:xfrm>
        </p:spPr>
        <p:txBody>
          <a:bodyPr>
            <a:normAutofit/>
          </a:bodyPr>
          <a:lstStyle>
            <a:lvl1pPr marL="514350" indent="-514350">
              <a:buFont typeface="+mj-lt"/>
              <a:buAutoNum type="arabicPeriod"/>
              <a:defRPr sz="1600" b="1">
                <a:latin typeface="Source Sans Pro" charset="0"/>
                <a:ea typeface="Source Sans Pro" charset="0"/>
                <a:cs typeface="Source Sans Pro" charset="0"/>
              </a:defRPr>
            </a:lvl1pPr>
            <a:lvl2pPr marL="971550" indent="-514350">
              <a:buFont typeface="+mj-lt"/>
              <a:buAutoNum type="arabicPeriod"/>
              <a:defRPr sz="1600" b="1" baseline="0">
                <a:latin typeface="Source Sans Pro" charset="0"/>
                <a:ea typeface="Source Sans Pro" charset="0"/>
                <a:cs typeface="Source Sans Pro" charset="0"/>
              </a:defRPr>
            </a:lvl2pPr>
            <a:lvl3pPr marL="1371600" indent="-457200">
              <a:buFont typeface="+mj-lt"/>
              <a:buAutoNum type="arabicPeriod"/>
              <a:defRPr sz="1600">
                <a:latin typeface="Source Sans Pro" charset="0"/>
                <a:ea typeface="Source Sans Pro" charset="0"/>
                <a:cs typeface="Source Sans Pro" charset="0"/>
              </a:defRPr>
            </a:lvl3pPr>
            <a:lvl4pPr marL="1828800" indent="-457200">
              <a:buFont typeface="+mj-lt"/>
              <a:buAutoNum type="arabicPeriod"/>
              <a:defRPr sz="1600">
                <a:latin typeface="Source Sans Pro" charset="0"/>
                <a:ea typeface="Source Sans Pro" charset="0"/>
                <a:cs typeface="Source Sans Pro" charset="0"/>
              </a:defRPr>
            </a:lvl4pPr>
            <a:lvl5pPr marL="2286000" indent="-457200">
              <a:buFont typeface="+mj-lt"/>
              <a:buAutoNum type="arabicPeriod"/>
              <a:defRPr sz="1600">
                <a:latin typeface="Source Sans Pro" charset="0"/>
                <a:ea typeface="Source Sans Pro" charset="0"/>
                <a:cs typeface="Source Sans Pro" charset="0"/>
              </a:defRPr>
            </a:lvl5pPr>
          </a:lstStyle>
          <a:p>
            <a:pPr lvl="0"/>
            <a:r>
              <a:rPr lang="ca-ES" noProof="0" dirty="0" err="1"/>
              <a:t>Haga</a:t>
            </a:r>
            <a:r>
              <a:rPr lang="ca-ES" noProof="0" dirty="0"/>
              <a:t> clic para modificar el estilo de </a:t>
            </a:r>
            <a:r>
              <a:rPr lang="ca-ES" noProof="0" dirty="0" err="1"/>
              <a:t>texto</a:t>
            </a:r>
            <a:r>
              <a:rPr lang="ca-ES" noProof="0" dirty="0"/>
              <a:t> del </a:t>
            </a:r>
            <a:r>
              <a:rPr lang="ca-ES" noProof="0" dirty="0" err="1"/>
              <a:t>patrón</a:t>
            </a:r>
            <a:endParaRPr lang="ca-ES" noProof="0" dirty="0"/>
          </a:p>
          <a:p>
            <a:pPr lvl="1"/>
            <a:r>
              <a:rPr lang="ca-ES" noProof="0" dirty="0" err="1"/>
              <a:t>Segundo</a:t>
            </a:r>
            <a:r>
              <a:rPr lang="ca-ES" noProof="0" dirty="0"/>
              <a:t> </a:t>
            </a:r>
            <a:r>
              <a:rPr lang="ca-ES" noProof="0" dirty="0" err="1"/>
              <a:t>nivel</a:t>
            </a:r>
            <a:endParaRPr lang="ca-ES" noProof="0" dirty="0"/>
          </a:p>
          <a:p>
            <a:pPr lvl="2"/>
            <a:r>
              <a:rPr lang="ca-ES" noProof="0" dirty="0"/>
              <a:t>Tercer </a:t>
            </a:r>
            <a:r>
              <a:rPr lang="ca-ES" noProof="0" dirty="0" err="1"/>
              <a:t>nivel</a:t>
            </a:r>
            <a:endParaRPr lang="ca-ES" noProof="0" dirty="0"/>
          </a:p>
          <a:p>
            <a:pPr lvl="3"/>
            <a:r>
              <a:rPr lang="ca-ES" noProof="0" dirty="0" err="1"/>
              <a:t>Cuarto</a:t>
            </a:r>
            <a:r>
              <a:rPr lang="ca-ES" noProof="0" dirty="0"/>
              <a:t> </a:t>
            </a:r>
            <a:r>
              <a:rPr lang="ca-ES" noProof="0" dirty="0" err="1"/>
              <a:t>nivel</a:t>
            </a:r>
            <a:endParaRPr lang="ca-ES" noProof="0" dirty="0"/>
          </a:p>
          <a:p>
            <a:pPr lvl="4"/>
            <a:r>
              <a:rPr lang="ca-ES" noProof="0" dirty="0"/>
              <a:t>Quinto </a:t>
            </a:r>
            <a:r>
              <a:rPr lang="ca-ES" noProof="0" dirty="0" err="1"/>
              <a:t>nivel</a:t>
            </a:r>
            <a:endParaRPr lang="ca-ES" noProof="0" dirty="0"/>
          </a:p>
        </p:txBody>
      </p:sp>
      <p:sp>
        <p:nvSpPr>
          <p:cNvPr id="7" name="5 Marcador de número de diapositiva"/>
          <p:cNvSpPr>
            <a:spLocks noGrp="1"/>
          </p:cNvSpPr>
          <p:nvPr>
            <p:ph type="sldNum" sz="quarter" idx="12"/>
          </p:nvPr>
        </p:nvSpPr>
        <p:spPr>
          <a:xfrm>
            <a:off x="6522785" y="6356350"/>
            <a:ext cx="2133600" cy="365125"/>
          </a:xfrm>
        </p:spPr>
        <p:txBody>
          <a:bodyPr/>
          <a:lstStyle/>
          <a:p>
            <a:fld id="{5336F0B7-EF37-4B31-BA1E-D2B9204CDF2B}" type="slidenum">
              <a:rPr lang="ca-ES" noProof="0" smtClean="0"/>
              <a:pPr/>
              <a:t>‹Nº›</a:t>
            </a:fld>
            <a:endParaRPr lang="ca-ES" noProof="0" dirty="0"/>
          </a:p>
        </p:txBody>
      </p:sp>
    </p:spTree>
    <p:extLst>
      <p:ext uri="{BB962C8B-B14F-4D97-AF65-F5344CB8AC3E}">
        <p14:creationId xmlns:p14="http://schemas.microsoft.com/office/powerpoint/2010/main" val="17172954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S_TítolCapítol">
    <p:spTree>
      <p:nvGrpSpPr>
        <p:cNvPr id="1" name=""/>
        <p:cNvGrpSpPr/>
        <p:nvPr/>
      </p:nvGrpSpPr>
      <p:grpSpPr>
        <a:xfrm>
          <a:off x="0" y="0"/>
          <a:ext cx="0" cy="0"/>
          <a:chOff x="0" y="0"/>
          <a:chExt cx="0" cy="0"/>
        </a:xfrm>
      </p:grpSpPr>
      <p:pic>
        <p:nvPicPr>
          <p:cNvPr id="11" name="Imagen 10" descr="fons_ilustracio.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441" y="0"/>
            <a:ext cx="9144000" cy="6859936"/>
          </a:xfrm>
          <a:prstGeom prst="rect">
            <a:avLst/>
          </a:prstGeom>
        </p:spPr>
      </p:pic>
      <p:sp>
        <p:nvSpPr>
          <p:cNvPr id="2" name="1 Título"/>
          <p:cNvSpPr>
            <a:spLocks noGrp="1"/>
          </p:cNvSpPr>
          <p:nvPr>
            <p:ph type="title"/>
          </p:nvPr>
        </p:nvSpPr>
        <p:spPr>
          <a:xfrm>
            <a:off x="457201" y="1028700"/>
            <a:ext cx="5631084" cy="571500"/>
          </a:xfrm>
        </p:spPr>
        <p:txBody>
          <a:bodyPr anchor="t">
            <a:normAutofit/>
          </a:bodyPr>
          <a:lstStyle>
            <a:lvl1pPr marL="514350" indent="-514350" algn="l">
              <a:buFont typeface="+mj-lt"/>
              <a:buAutoNum type="arabicPeriod"/>
              <a:defRPr sz="2800" b="1">
                <a:solidFill>
                  <a:srgbClr val="F17F09"/>
                </a:solidFill>
                <a:latin typeface="Source Sans Pro" charset="0"/>
                <a:ea typeface="Source Sans Pro" charset="0"/>
                <a:cs typeface="Source Sans Pro" charset="0"/>
              </a:defRPr>
            </a:lvl1pPr>
          </a:lstStyle>
          <a:p>
            <a:r>
              <a:rPr lang="ca-ES" noProof="0" dirty="0" err="1"/>
              <a:t>Haga</a:t>
            </a:r>
            <a:r>
              <a:rPr lang="ca-ES" noProof="0" dirty="0"/>
              <a:t> clic para modificar el estilo de </a:t>
            </a:r>
            <a:r>
              <a:rPr lang="ca-ES" noProof="0" dirty="0" err="1"/>
              <a:t>título</a:t>
            </a:r>
            <a:r>
              <a:rPr lang="ca-ES" noProof="0" dirty="0"/>
              <a:t> del </a:t>
            </a:r>
            <a:r>
              <a:rPr lang="ca-ES" noProof="0" dirty="0" err="1"/>
              <a:t>patrón</a:t>
            </a:r>
            <a:endParaRPr lang="ca-ES" noProof="0" dirty="0"/>
          </a:p>
        </p:txBody>
      </p:sp>
      <p:sp>
        <p:nvSpPr>
          <p:cNvPr id="3" name="2 Marcador de contenido"/>
          <p:cNvSpPr>
            <a:spLocks noGrp="1"/>
          </p:cNvSpPr>
          <p:nvPr>
            <p:ph idx="1"/>
          </p:nvPr>
        </p:nvSpPr>
        <p:spPr>
          <a:xfrm>
            <a:off x="457200" y="3761771"/>
            <a:ext cx="7535333" cy="2364391"/>
          </a:xfrm>
        </p:spPr>
        <p:txBody>
          <a:bodyPr>
            <a:normAutofit/>
          </a:bodyPr>
          <a:lstStyle>
            <a:lvl1pPr marL="0" indent="0">
              <a:buNone/>
              <a:defRPr sz="1400">
                <a:latin typeface="Source Sans Pro" charset="0"/>
                <a:ea typeface="Source Sans Pro" charset="0"/>
                <a:cs typeface="Source Sans Pro" charset="0"/>
              </a:defRPr>
            </a:lvl1pPr>
            <a:lvl2pPr marL="457200" indent="0">
              <a:buNone/>
              <a:defRPr sz="1400">
                <a:latin typeface="Source Sans Pro" charset="0"/>
                <a:ea typeface="Source Sans Pro" charset="0"/>
                <a:cs typeface="Source Sans Pro" charset="0"/>
              </a:defRPr>
            </a:lvl2pPr>
            <a:lvl3pPr marL="914400" indent="0">
              <a:buNone/>
              <a:defRPr sz="1400">
                <a:latin typeface="Source Sans Pro" charset="0"/>
                <a:ea typeface="Source Sans Pro" charset="0"/>
                <a:cs typeface="Source Sans Pro" charset="0"/>
              </a:defRPr>
            </a:lvl3pPr>
            <a:lvl4pPr marL="1371600" indent="0">
              <a:buNone/>
              <a:defRPr sz="1400">
                <a:latin typeface="Source Sans Pro" charset="0"/>
                <a:ea typeface="Source Sans Pro" charset="0"/>
                <a:cs typeface="Source Sans Pro" charset="0"/>
              </a:defRPr>
            </a:lvl4pPr>
            <a:lvl5pPr marL="1828800" indent="0">
              <a:buNone/>
              <a:defRPr sz="1400">
                <a:latin typeface="Source Sans Pro" charset="0"/>
                <a:ea typeface="Source Sans Pro" charset="0"/>
                <a:cs typeface="Source Sans Pro" charset="0"/>
              </a:defRPr>
            </a:lvl5pPr>
          </a:lstStyle>
          <a:p>
            <a:pPr lvl="0"/>
            <a:r>
              <a:rPr lang="ca-ES" noProof="0" dirty="0" err="1"/>
              <a:t>Haga</a:t>
            </a:r>
            <a:r>
              <a:rPr lang="ca-ES" noProof="0" dirty="0"/>
              <a:t> clic para modificar el estilo de </a:t>
            </a:r>
            <a:r>
              <a:rPr lang="ca-ES" noProof="0" dirty="0" err="1"/>
              <a:t>texto</a:t>
            </a:r>
            <a:r>
              <a:rPr lang="ca-ES" noProof="0" dirty="0"/>
              <a:t> del </a:t>
            </a:r>
            <a:r>
              <a:rPr lang="ca-ES" noProof="0" dirty="0" err="1"/>
              <a:t>patrón</a:t>
            </a:r>
            <a:endParaRPr lang="ca-ES" noProof="0" dirty="0"/>
          </a:p>
          <a:p>
            <a:pPr lvl="0"/>
            <a:endParaRPr lang="ca-ES" noProof="0" dirty="0"/>
          </a:p>
        </p:txBody>
      </p:sp>
      <p:sp>
        <p:nvSpPr>
          <p:cNvPr id="10" name="Marcador de texto 9"/>
          <p:cNvSpPr>
            <a:spLocks noGrp="1"/>
          </p:cNvSpPr>
          <p:nvPr>
            <p:ph type="body" sz="quarter" idx="13"/>
          </p:nvPr>
        </p:nvSpPr>
        <p:spPr>
          <a:xfrm>
            <a:off x="456670" y="3187241"/>
            <a:ext cx="5631615" cy="485453"/>
          </a:xfrm>
        </p:spPr>
        <p:txBody>
          <a:bodyPr>
            <a:noAutofit/>
          </a:bodyPr>
          <a:lstStyle>
            <a:lvl1pPr marL="0" indent="0">
              <a:buNone/>
              <a:defRPr sz="1600" b="1">
                <a:latin typeface="Source Sans Pro" charset="0"/>
                <a:ea typeface="Source Sans Pro" charset="0"/>
                <a:cs typeface="Source Sans Pro" charset="0"/>
              </a:defRPr>
            </a:lvl1pPr>
            <a:lvl2pPr marL="457200" indent="0">
              <a:buNone/>
              <a:defRPr sz="1600">
                <a:latin typeface="Source Sans Pro" charset="0"/>
                <a:ea typeface="Source Sans Pro" charset="0"/>
                <a:cs typeface="Source Sans Pro" charset="0"/>
              </a:defRPr>
            </a:lvl2pPr>
            <a:lvl3pPr marL="914400" indent="0">
              <a:buNone/>
              <a:defRPr sz="1600">
                <a:latin typeface="Source Sans Pro" charset="0"/>
                <a:ea typeface="Source Sans Pro" charset="0"/>
                <a:cs typeface="Source Sans Pro" charset="0"/>
              </a:defRPr>
            </a:lvl3pPr>
            <a:lvl4pPr marL="1371600" indent="0">
              <a:buNone/>
              <a:defRPr sz="1600">
                <a:latin typeface="Source Sans Pro" charset="0"/>
                <a:ea typeface="Source Sans Pro" charset="0"/>
                <a:cs typeface="Source Sans Pro" charset="0"/>
              </a:defRPr>
            </a:lvl4pPr>
            <a:lvl5pPr marL="1828800" indent="0">
              <a:buNone/>
              <a:defRPr sz="1600">
                <a:latin typeface="Source Sans Pro" charset="0"/>
                <a:ea typeface="Source Sans Pro" charset="0"/>
                <a:cs typeface="Source Sans Pro" charset="0"/>
              </a:defRPr>
            </a:lvl5pPr>
          </a:lstStyle>
          <a:p>
            <a:pPr lvl="0"/>
            <a:r>
              <a:rPr lang="ca-ES" noProof="0" dirty="0" err="1"/>
              <a:t>Haga</a:t>
            </a:r>
            <a:r>
              <a:rPr lang="ca-ES" noProof="0" dirty="0"/>
              <a:t> clic para modificar el estilo de </a:t>
            </a:r>
            <a:r>
              <a:rPr lang="ca-ES" noProof="0" dirty="0" err="1"/>
              <a:t>texto</a:t>
            </a:r>
            <a:r>
              <a:rPr lang="ca-ES" noProof="0" dirty="0"/>
              <a:t> del </a:t>
            </a:r>
            <a:r>
              <a:rPr lang="ca-ES" noProof="0" dirty="0" err="1"/>
              <a:t>patrón</a:t>
            </a:r>
            <a:endParaRPr lang="ca-ES" noProof="0" dirty="0"/>
          </a:p>
        </p:txBody>
      </p:sp>
      <p:sp>
        <p:nvSpPr>
          <p:cNvPr id="6" name="5 Marcador de número de diapositiva"/>
          <p:cNvSpPr>
            <a:spLocks noGrp="1"/>
          </p:cNvSpPr>
          <p:nvPr>
            <p:ph type="sldNum" sz="quarter" idx="12"/>
          </p:nvPr>
        </p:nvSpPr>
        <p:spPr>
          <a:xfrm>
            <a:off x="6522785" y="6356350"/>
            <a:ext cx="2133600" cy="365125"/>
          </a:xfrm>
        </p:spPr>
        <p:txBody>
          <a:bodyPr/>
          <a:lstStyle/>
          <a:p>
            <a:fld id="{5336F0B7-EF37-4B31-BA1E-D2B9204CDF2B}" type="slidenum">
              <a:rPr lang="ca-ES" noProof="0" smtClean="0"/>
              <a:pPr/>
              <a:t>‹Nº›</a:t>
            </a:fld>
            <a:endParaRPr lang="ca-ES" noProof="0" dirty="0"/>
          </a:p>
        </p:txBody>
      </p:sp>
      <p:pic>
        <p:nvPicPr>
          <p:cNvPr id="14" name="Imagen 13" descr="logo_cenit_petit.jp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7531" y="316299"/>
            <a:ext cx="725016" cy="444624"/>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S_TítolSubtítolText">
    <p:spTree>
      <p:nvGrpSpPr>
        <p:cNvPr id="1" name=""/>
        <p:cNvGrpSpPr/>
        <p:nvPr/>
      </p:nvGrpSpPr>
      <p:grpSpPr>
        <a:xfrm>
          <a:off x="0" y="0"/>
          <a:ext cx="0" cy="0"/>
          <a:chOff x="0" y="0"/>
          <a:chExt cx="0" cy="0"/>
        </a:xfrm>
      </p:grpSpPr>
      <p:sp>
        <p:nvSpPr>
          <p:cNvPr id="2" name="1 Título"/>
          <p:cNvSpPr>
            <a:spLocks noGrp="1"/>
          </p:cNvSpPr>
          <p:nvPr>
            <p:ph type="title"/>
          </p:nvPr>
        </p:nvSpPr>
        <p:spPr>
          <a:xfrm>
            <a:off x="455229" y="1028700"/>
            <a:ext cx="8201156" cy="383411"/>
          </a:xfrm>
        </p:spPr>
        <p:txBody>
          <a:bodyPr anchor="t">
            <a:normAutofit/>
          </a:bodyPr>
          <a:lstStyle>
            <a:lvl1pPr marL="0" indent="0" algn="l">
              <a:buFont typeface="+mj-lt"/>
              <a:buNone/>
              <a:defRPr sz="1800" b="1">
                <a:solidFill>
                  <a:srgbClr val="F17F09"/>
                </a:solidFill>
                <a:latin typeface="Source Sans Pro" charset="0"/>
                <a:ea typeface="Source Sans Pro" charset="0"/>
                <a:cs typeface="Source Sans Pro" charset="0"/>
              </a:defRPr>
            </a:lvl1pPr>
          </a:lstStyle>
          <a:p>
            <a:r>
              <a:rPr lang="ca-ES" noProof="0" dirty="0" err="1"/>
              <a:t>Haga</a:t>
            </a:r>
            <a:r>
              <a:rPr lang="ca-ES" noProof="0" dirty="0"/>
              <a:t> clic para modificar el estilo de </a:t>
            </a:r>
            <a:r>
              <a:rPr lang="ca-ES" noProof="0" dirty="0" err="1"/>
              <a:t>título</a:t>
            </a:r>
            <a:r>
              <a:rPr lang="ca-ES" noProof="0" dirty="0"/>
              <a:t> del </a:t>
            </a:r>
            <a:r>
              <a:rPr lang="ca-ES" noProof="0" dirty="0" err="1"/>
              <a:t>patrón</a:t>
            </a:r>
            <a:endParaRPr lang="ca-ES" noProof="0" dirty="0"/>
          </a:p>
        </p:txBody>
      </p:sp>
      <p:sp>
        <p:nvSpPr>
          <p:cNvPr id="3" name="2 Marcador de contenido"/>
          <p:cNvSpPr>
            <a:spLocks noGrp="1"/>
          </p:cNvSpPr>
          <p:nvPr>
            <p:ph idx="1"/>
          </p:nvPr>
        </p:nvSpPr>
        <p:spPr>
          <a:xfrm>
            <a:off x="454699" y="2060294"/>
            <a:ext cx="8201686" cy="4065869"/>
          </a:xfrm>
        </p:spPr>
        <p:txBody>
          <a:bodyPr>
            <a:normAutofit/>
          </a:bodyPr>
          <a:lstStyle>
            <a:lvl1pPr marL="0" indent="0">
              <a:buNone/>
              <a:defRPr sz="1600">
                <a:latin typeface="Source Sans Pro" charset="0"/>
                <a:ea typeface="Source Sans Pro" charset="0"/>
                <a:cs typeface="Source Sans Pro" charset="0"/>
              </a:defRPr>
            </a:lvl1pPr>
            <a:lvl2pPr marL="457200" indent="0">
              <a:buNone/>
              <a:defRPr sz="1400">
                <a:latin typeface="Source Sans Pro" charset="0"/>
                <a:ea typeface="Source Sans Pro" charset="0"/>
                <a:cs typeface="Source Sans Pro" charset="0"/>
              </a:defRPr>
            </a:lvl2pPr>
            <a:lvl3pPr marL="914400" indent="0">
              <a:buNone/>
              <a:defRPr sz="1400">
                <a:latin typeface="Source Sans Pro" charset="0"/>
                <a:ea typeface="Source Sans Pro" charset="0"/>
                <a:cs typeface="Source Sans Pro" charset="0"/>
              </a:defRPr>
            </a:lvl3pPr>
            <a:lvl4pPr marL="1371600" indent="0">
              <a:buNone/>
              <a:defRPr sz="1400">
                <a:latin typeface="Source Sans Pro" charset="0"/>
                <a:ea typeface="Source Sans Pro" charset="0"/>
                <a:cs typeface="Source Sans Pro" charset="0"/>
              </a:defRPr>
            </a:lvl4pPr>
            <a:lvl5pPr marL="1828800" indent="0">
              <a:buNone/>
              <a:defRPr sz="1400">
                <a:latin typeface="Source Sans Pro" charset="0"/>
                <a:ea typeface="Source Sans Pro" charset="0"/>
                <a:cs typeface="Source Sans Pro" charset="0"/>
              </a:defRPr>
            </a:lvl5pPr>
          </a:lstStyle>
          <a:p>
            <a:pPr lvl="0"/>
            <a:r>
              <a:rPr lang="ca-ES" noProof="0" dirty="0" err="1"/>
              <a:t>Haga</a:t>
            </a:r>
            <a:r>
              <a:rPr lang="ca-ES" noProof="0" dirty="0"/>
              <a:t> clic para modificar el estilo de </a:t>
            </a:r>
            <a:r>
              <a:rPr lang="ca-ES" noProof="0" dirty="0" err="1"/>
              <a:t>texto</a:t>
            </a:r>
            <a:r>
              <a:rPr lang="ca-ES" noProof="0" dirty="0"/>
              <a:t> del </a:t>
            </a:r>
            <a:r>
              <a:rPr lang="ca-ES" noProof="0" dirty="0" err="1"/>
              <a:t>patrón</a:t>
            </a:r>
            <a:endParaRPr lang="ca-ES" noProof="0" dirty="0"/>
          </a:p>
          <a:p>
            <a:pPr lvl="0"/>
            <a:endParaRPr lang="ca-ES" noProof="0" dirty="0"/>
          </a:p>
        </p:txBody>
      </p:sp>
      <p:sp>
        <p:nvSpPr>
          <p:cNvPr id="10" name="Marcador de texto 9"/>
          <p:cNvSpPr>
            <a:spLocks noGrp="1"/>
          </p:cNvSpPr>
          <p:nvPr>
            <p:ph type="body" sz="quarter" idx="13"/>
          </p:nvPr>
        </p:nvSpPr>
        <p:spPr>
          <a:xfrm>
            <a:off x="454699" y="1412111"/>
            <a:ext cx="8201686" cy="648183"/>
          </a:xfrm>
        </p:spPr>
        <p:txBody>
          <a:bodyPr>
            <a:noAutofit/>
          </a:bodyPr>
          <a:lstStyle>
            <a:lvl1pPr marL="0" indent="0">
              <a:buNone/>
              <a:defRPr sz="1600" b="1">
                <a:latin typeface="Source Sans Pro" charset="0"/>
                <a:ea typeface="Source Sans Pro" charset="0"/>
                <a:cs typeface="Source Sans Pro" charset="0"/>
              </a:defRPr>
            </a:lvl1pPr>
            <a:lvl2pPr marL="457200" indent="0">
              <a:buNone/>
              <a:defRPr sz="1600">
                <a:latin typeface="Source Sans Pro" charset="0"/>
                <a:ea typeface="Source Sans Pro" charset="0"/>
                <a:cs typeface="Source Sans Pro" charset="0"/>
              </a:defRPr>
            </a:lvl2pPr>
            <a:lvl3pPr marL="914400" indent="0">
              <a:buNone/>
              <a:defRPr sz="1600">
                <a:latin typeface="Source Sans Pro" charset="0"/>
                <a:ea typeface="Source Sans Pro" charset="0"/>
                <a:cs typeface="Source Sans Pro" charset="0"/>
              </a:defRPr>
            </a:lvl3pPr>
            <a:lvl4pPr marL="1371600" indent="0">
              <a:buNone/>
              <a:defRPr sz="1600">
                <a:latin typeface="Source Sans Pro" charset="0"/>
                <a:ea typeface="Source Sans Pro" charset="0"/>
                <a:cs typeface="Source Sans Pro" charset="0"/>
              </a:defRPr>
            </a:lvl4pPr>
            <a:lvl5pPr marL="1828800" indent="0">
              <a:buNone/>
              <a:defRPr sz="1600">
                <a:latin typeface="Source Sans Pro" charset="0"/>
                <a:ea typeface="Source Sans Pro" charset="0"/>
                <a:cs typeface="Source Sans Pro" charset="0"/>
              </a:defRPr>
            </a:lvl5pPr>
          </a:lstStyle>
          <a:p>
            <a:pPr lvl="0"/>
            <a:r>
              <a:rPr lang="ca-ES" noProof="0" dirty="0" err="1"/>
              <a:t>Haga</a:t>
            </a:r>
            <a:r>
              <a:rPr lang="ca-ES" noProof="0" dirty="0"/>
              <a:t> clic para modificar el estilo de </a:t>
            </a:r>
            <a:r>
              <a:rPr lang="ca-ES" noProof="0" dirty="0" err="1"/>
              <a:t>texto</a:t>
            </a:r>
            <a:r>
              <a:rPr lang="ca-ES" noProof="0" dirty="0"/>
              <a:t> del </a:t>
            </a:r>
            <a:r>
              <a:rPr lang="ca-ES" noProof="0" dirty="0" err="1"/>
              <a:t>patrón</a:t>
            </a:r>
            <a:endParaRPr lang="ca-ES" noProof="0" dirty="0"/>
          </a:p>
        </p:txBody>
      </p:sp>
      <p:sp>
        <p:nvSpPr>
          <p:cNvPr id="6" name="5 Marcador de número de diapositiva"/>
          <p:cNvSpPr>
            <a:spLocks noGrp="1"/>
          </p:cNvSpPr>
          <p:nvPr>
            <p:ph type="sldNum" sz="quarter" idx="12"/>
          </p:nvPr>
        </p:nvSpPr>
        <p:spPr/>
        <p:txBody>
          <a:bodyPr/>
          <a:lstStyle/>
          <a:p>
            <a:fld id="{5336F0B7-EF37-4B31-BA1E-D2B9204CDF2B}" type="slidenum">
              <a:rPr lang="ca-ES" noProof="0" smtClean="0"/>
              <a:pPr/>
              <a:t>‹Nº›</a:t>
            </a:fld>
            <a:endParaRPr lang="ca-ES" noProof="0" dirty="0"/>
          </a:p>
        </p:txBody>
      </p:sp>
      <p:sp>
        <p:nvSpPr>
          <p:cNvPr id="8" name="Marcador de texto 17"/>
          <p:cNvSpPr>
            <a:spLocks noGrp="1"/>
          </p:cNvSpPr>
          <p:nvPr>
            <p:ph type="body" sz="quarter" idx="21"/>
          </p:nvPr>
        </p:nvSpPr>
        <p:spPr>
          <a:xfrm>
            <a:off x="454699" y="6356350"/>
            <a:ext cx="5566688" cy="365125"/>
          </a:xfrm>
        </p:spPr>
        <p:txBody>
          <a:bodyPr anchor="ctr">
            <a:noAutofit/>
          </a:bodyPr>
          <a:lstStyle>
            <a:lvl1pPr marL="0" indent="0">
              <a:buNone/>
              <a:defRPr sz="1200">
                <a:solidFill>
                  <a:srgbClr val="F17F09"/>
                </a:solidFill>
                <a:latin typeface="Source Sans Pro" charset="0"/>
                <a:ea typeface="Source Sans Pro" charset="0"/>
                <a:cs typeface="Source Sans Pro" charset="0"/>
              </a:defRPr>
            </a:lvl1pPr>
            <a:lvl2pPr marL="457200" indent="0">
              <a:buNone/>
              <a:defRPr/>
            </a:lvl2pPr>
          </a:lstStyle>
          <a:p>
            <a:pPr lvl="0"/>
            <a:endParaRPr lang="ca-ES" noProof="0" dirty="0"/>
          </a:p>
        </p:txBody>
      </p:sp>
    </p:spTree>
    <p:extLst>
      <p:ext uri="{BB962C8B-B14F-4D97-AF65-F5344CB8AC3E}">
        <p14:creationId xmlns:p14="http://schemas.microsoft.com/office/powerpoint/2010/main" val="870376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S_TítolText">
    <p:spTree>
      <p:nvGrpSpPr>
        <p:cNvPr id="1" name=""/>
        <p:cNvGrpSpPr/>
        <p:nvPr/>
      </p:nvGrpSpPr>
      <p:grpSpPr>
        <a:xfrm>
          <a:off x="0" y="0"/>
          <a:ext cx="0" cy="0"/>
          <a:chOff x="0" y="0"/>
          <a:chExt cx="0" cy="0"/>
        </a:xfrm>
      </p:grpSpPr>
      <p:sp>
        <p:nvSpPr>
          <p:cNvPr id="2" name="1 Título"/>
          <p:cNvSpPr>
            <a:spLocks noGrp="1"/>
          </p:cNvSpPr>
          <p:nvPr>
            <p:ph type="title"/>
          </p:nvPr>
        </p:nvSpPr>
        <p:spPr>
          <a:xfrm>
            <a:off x="454699" y="1028700"/>
            <a:ext cx="8201685" cy="614905"/>
          </a:xfrm>
        </p:spPr>
        <p:txBody>
          <a:bodyPr anchor="t">
            <a:normAutofit/>
          </a:bodyPr>
          <a:lstStyle>
            <a:lvl1pPr marL="0" indent="0" algn="l">
              <a:buFont typeface="+mj-lt"/>
              <a:buNone/>
              <a:defRPr sz="1800" b="1">
                <a:solidFill>
                  <a:srgbClr val="F17F09"/>
                </a:solidFill>
                <a:latin typeface="Source Sans Pro" charset="0"/>
                <a:ea typeface="Source Sans Pro" charset="0"/>
                <a:cs typeface="Source Sans Pro" charset="0"/>
              </a:defRPr>
            </a:lvl1pPr>
          </a:lstStyle>
          <a:p>
            <a:r>
              <a:rPr lang="ca-ES" noProof="0" dirty="0" err="1"/>
              <a:t>Haga</a:t>
            </a:r>
            <a:r>
              <a:rPr lang="ca-ES" noProof="0" dirty="0"/>
              <a:t> clic para modificar el estilo de </a:t>
            </a:r>
            <a:r>
              <a:rPr lang="ca-ES" noProof="0" dirty="0" err="1"/>
              <a:t>título</a:t>
            </a:r>
            <a:r>
              <a:rPr lang="ca-ES" noProof="0" dirty="0"/>
              <a:t> del </a:t>
            </a:r>
            <a:r>
              <a:rPr lang="ca-ES" noProof="0" dirty="0" err="1"/>
              <a:t>patrón</a:t>
            </a:r>
            <a:endParaRPr lang="ca-ES" noProof="0" dirty="0"/>
          </a:p>
        </p:txBody>
      </p:sp>
      <p:sp>
        <p:nvSpPr>
          <p:cNvPr id="3" name="2 Marcador de contenido"/>
          <p:cNvSpPr>
            <a:spLocks noGrp="1"/>
          </p:cNvSpPr>
          <p:nvPr>
            <p:ph idx="1"/>
          </p:nvPr>
        </p:nvSpPr>
        <p:spPr>
          <a:xfrm>
            <a:off x="454699" y="1643605"/>
            <a:ext cx="8201686" cy="4482558"/>
          </a:xfrm>
        </p:spPr>
        <p:txBody>
          <a:bodyPr>
            <a:normAutofit/>
          </a:bodyPr>
          <a:lstStyle>
            <a:lvl1pPr marL="0" indent="0">
              <a:buNone/>
              <a:defRPr sz="1600">
                <a:latin typeface="Source Sans Pro" charset="0"/>
                <a:ea typeface="Source Sans Pro" charset="0"/>
                <a:cs typeface="Source Sans Pro" charset="0"/>
              </a:defRPr>
            </a:lvl1pPr>
            <a:lvl2pPr marL="457200" indent="0">
              <a:buNone/>
              <a:defRPr sz="1400">
                <a:latin typeface="Source Sans Pro" charset="0"/>
                <a:ea typeface="Source Sans Pro" charset="0"/>
                <a:cs typeface="Source Sans Pro" charset="0"/>
              </a:defRPr>
            </a:lvl2pPr>
            <a:lvl3pPr marL="914400" indent="0">
              <a:buNone/>
              <a:defRPr sz="1400">
                <a:latin typeface="Source Sans Pro" charset="0"/>
                <a:ea typeface="Source Sans Pro" charset="0"/>
                <a:cs typeface="Source Sans Pro" charset="0"/>
              </a:defRPr>
            </a:lvl3pPr>
            <a:lvl4pPr marL="1371600" indent="0">
              <a:buNone/>
              <a:defRPr sz="1400">
                <a:latin typeface="Source Sans Pro" charset="0"/>
                <a:ea typeface="Source Sans Pro" charset="0"/>
                <a:cs typeface="Source Sans Pro" charset="0"/>
              </a:defRPr>
            </a:lvl4pPr>
            <a:lvl5pPr marL="1828800" indent="0">
              <a:buNone/>
              <a:defRPr sz="1400">
                <a:latin typeface="Source Sans Pro" charset="0"/>
                <a:ea typeface="Source Sans Pro" charset="0"/>
                <a:cs typeface="Source Sans Pro" charset="0"/>
              </a:defRPr>
            </a:lvl5pPr>
          </a:lstStyle>
          <a:p>
            <a:pPr lvl="0"/>
            <a:r>
              <a:rPr lang="ca-ES" noProof="0" dirty="0" err="1"/>
              <a:t>Haga</a:t>
            </a:r>
            <a:r>
              <a:rPr lang="ca-ES" noProof="0" dirty="0"/>
              <a:t> clic para modificar el estilo de </a:t>
            </a:r>
            <a:r>
              <a:rPr lang="ca-ES" noProof="0" dirty="0" err="1"/>
              <a:t>texto</a:t>
            </a:r>
            <a:r>
              <a:rPr lang="ca-ES" noProof="0" dirty="0"/>
              <a:t> del </a:t>
            </a:r>
            <a:r>
              <a:rPr lang="ca-ES" noProof="0" dirty="0" err="1"/>
              <a:t>patrón</a:t>
            </a:r>
            <a:endParaRPr lang="ca-ES" noProof="0" dirty="0"/>
          </a:p>
          <a:p>
            <a:pPr lvl="0"/>
            <a:endParaRPr lang="ca-ES" noProof="0" dirty="0"/>
          </a:p>
        </p:txBody>
      </p:sp>
      <p:sp>
        <p:nvSpPr>
          <p:cNvPr id="6" name="5 Marcador de número de diapositiva"/>
          <p:cNvSpPr>
            <a:spLocks noGrp="1"/>
          </p:cNvSpPr>
          <p:nvPr>
            <p:ph type="sldNum" sz="quarter" idx="12"/>
          </p:nvPr>
        </p:nvSpPr>
        <p:spPr/>
        <p:txBody>
          <a:bodyPr/>
          <a:lstStyle/>
          <a:p>
            <a:fld id="{5336F0B7-EF37-4B31-BA1E-D2B9204CDF2B}" type="slidenum">
              <a:rPr lang="ca-ES" noProof="0" smtClean="0"/>
              <a:pPr/>
              <a:t>‹Nº›</a:t>
            </a:fld>
            <a:endParaRPr lang="ca-ES" noProof="0" dirty="0"/>
          </a:p>
        </p:txBody>
      </p:sp>
      <p:sp>
        <p:nvSpPr>
          <p:cNvPr id="8" name="Marcador de texto 17"/>
          <p:cNvSpPr>
            <a:spLocks noGrp="1"/>
          </p:cNvSpPr>
          <p:nvPr>
            <p:ph type="body" sz="quarter" idx="21"/>
          </p:nvPr>
        </p:nvSpPr>
        <p:spPr>
          <a:xfrm>
            <a:off x="454699" y="6356350"/>
            <a:ext cx="5566688" cy="365125"/>
          </a:xfrm>
        </p:spPr>
        <p:txBody>
          <a:bodyPr anchor="ctr">
            <a:noAutofit/>
          </a:bodyPr>
          <a:lstStyle>
            <a:lvl1pPr marL="0" indent="0">
              <a:buNone/>
              <a:defRPr sz="1200">
                <a:solidFill>
                  <a:srgbClr val="F17F09"/>
                </a:solidFill>
                <a:latin typeface="Source Sans Pro" charset="0"/>
                <a:ea typeface="Source Sans Pro" charset="0"/>
                <a:cs typeface="Source Sans Pro" charset="0"/>
              </a:defRPr>
            </a:lvl1pPr>
            <a:lvl2pPr marL="457200" indent="0">
              <a:buNone/>
              <a:defRPr/>
            </a:lvl2pPr>
          </a:lstStyle>
          <a:p>
            <a:pPr lvl="0"/>
            <a:endParaRPr lang="ca-ES" noProof="0" dirty="0"/>
          </a:p>
        </p:txBody>
      </p:sp>
    </p:spTree>
    <p:extLst>
      <p:ext uri="{BB962C8B-B14F-4D97-AF65-F5344CB8AC3E}">
        <p14:creationId xmlns:p14="http://schemas.microsoft.com/office/powerpoint/2010/main" val="71616733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jpe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theme" Target="../theme/theme3.xml"/><Relationship Id="rId1" Type="http://schemas.openxmlformats.org/officeDocument/2006/relationships/slideLayout" Target="../slideLayouts/slideLayout4.xml"/><Relationship Id="rId4" Type="http://schemas.openxmlformats.org/officeDocument/2006/relationships/image" Target="../media/image3.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slideLayout" Target="../slideLayouts/slideLayout17.xml"/><Relationship Id="rId18" Type="http://schemas.openxmlformats.org/officeDocument/2006/relationships/slideLayout" Target="../slideLayouts/slideLayout22.xml"/><Relationship Id="rId3" Type="http://schemas.openxmlformats.org/officeDocument/2006/relationships/slideLayout" Target="../slideLayouts/slideLayout7.xml"/><Relationship Id="rId21" Type="http://schemas.openxmlformats.org/officeDocument/2006/relationships/theme" Target="../theme/theme4.xml"/><Relationship Id="rId7" Type="http://schemas.openxmlformats.org/officeDocument/2006/relationships/slideLayout" Target="../slideLayouts/slideLayout11.xml"/><Relationship Id="rId12" Type="http://schemas.openxmlformats.org/officeDocument/2006/relationships/slideLayout" Target="../slideLayouts/slideLayout16.xml"/><Relationship Id="rId17" Type="http://schemas.openxmlformats.org/officeDocument/2006/relationships/slideLayout" Target="../slideLayouts/slideLayout21.xml"/><Relationship Id="rId2" Type="http://schemas.openxmlformats.org/officeDocument/2006/relationships/slideLayout" Target="../slideLayouts/slideLayout6.xml"/><Relationship Id="rId16" Type="http://schemas.openxmlformats.org/officeDocument/2006/relationships/slideLayout" Target="../slideLayouts/slideLayout20.xml"/><Relationship Id="rId20" Type="http://schemas.openxmlformats.org/officeDocument/2006/relationships/slideLayout" Target="../slideLayouts/slideLayout24.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5" Type="http://schemas.openxmlformats.org/officeDocument/2006/relationships/slideLayout" Target="../slideLayouts/slideLayout19.xml"/><Relationship Id="rId10" Type="http://schemas.openxmlformats.org/officeDocument/2006/relationships/slideLayout" Target="../slideLayouts/slideLayout14.xml"/><Relationship Id="rId19" Type="http://schemas.openxmlformats.org/officeDocument/2006/relationships/slideLayout" Target="../slideLayouts/slideLayout23.xml"/><Relationship Id="rId4" Type="http://schemas.openxmlformats.org/officeDocument/2006/relationships/slideLayout" Target="../slideLayouts/slideLayout8.xml"/><Relationship Id="rId9" Type="http://schemas.openxmlformats.org/officeDocument/2006/relationships/slideLayout" Target="../slideLayouts/slideLayout13.xml"/><Relationship Id="rId14" Type="http://schemas.openxmlformats.org/officeDocument/2006/relationships/slideLayout" Target="../slideLayouts/slideLayout18.xml"/><Relationship Id="rId22" Type="http://schemas.openxmlformats.org/officeDocument/2006/relationships/image" Target="../media/image5.jpeg"/></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theme" Target="../theme/theme5.xml"/><Relationship Id="rId1" Type="http://schemas.openxmlformats.org/officeDocument/2006/relationships/slideLayout" Target="../slideLayouts/slideLayout25.xml"/><Relationship Id="rId5" Type="http://schemas.openxmlformats.org/officeDocument/2006/relationships/image" Target="../media/image1.jpeg"/><Relationship Id="rId4" Type="http://schemas.microsoft.com/office/2007/relationships/hdphoto" Target="../media/hdphoto1.wdp"/></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theme" Target="../theme/theme6.xml"/><Relationship Id="rId1" Type="http://schemas.openxmlformats.org/officeDocument/2006/relationships/slideLayout" Target="../slideLayouts/slideLayout26.xml"/><Relationship Id="rId6" Type="http://schemas.openxmlformats.org/officeDocument/2006/relationships/image" Target="../media/image3.jpeg"/><Relationship Id="rId5" Type="http://schemas.openxmlformats.org/officeDocument/2006/relationships/image" Target="../media/image4.jpeg"/><Relationship Id="rId4" Type="http://schemas.microsoft.com/office/2007/relationships/hdphoto" Target="../media/hdphoto1.wdp"/></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theme" Target="../theme/theme7.xml"/><Relationship Id="rId1" Type="http://schemas.openxmlformats.org/officeDocument/2006/relationships/slideLayout" Target="../slideLayouts/slideLayout27.xml"/><Relationship Id="rId4"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3" name="Imagen 12" descr="portada.jp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205"/>
            <a:ext cx="9144000" cy="6859935"/>
          </a:xfrm>
          <a:prstGeom prst="rect">
            <a:avLst/>
          </a:prstGeom>
        </p:spPr>
      </p:pic>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s-ES"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dirty="0"/>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07BDE9A-D99B-44C9-B09B-7428EAC9ED23}" type="slidenum">
              <a:rPr lang="es-ES" smtClean="0"/>
              <a:pPr/>
              <a:t>‹Nº›</a:t>
            </a:fld>
            <a:endParaRPr lang="es-ES" dirty="0"/>
          </a:p>
        </p:txBody>
      </p:sp>
    </p:spTree>
  </p:cSld>
  <p:clrMap bg1="lt1" tx1="dk1" bg2="lt2" tx2="dk2" accent1="accent1" accent2="accent2" accent3="accent3" accent4="accent4" accent5="accent5" accent6="accent6" hlink="hlink" folHlink="folHlink"/>
  <p:sldLayoutIdLst>
    <p:sldLayoutId id="2147483702" r:id="rId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7526867" cy="1143000"/>
          </a:xfrm>
          <a:prstGeom prst="rect">
            <a:avLst/>
          </a:prstGeom>
        </p:spPr>
        <p:txBody>
          <a:bodyPr vert="horz" lIns="91440" tIns="45720" rIns="91440" bIns="45720" rtlCol="0" anchor="ctr">
            <a:normAutofit/>
          </a:bodyPr>
          <a:lstStyle/>
          <a:p>
            <a:r>
              <a:rPr lang="es-ES" dirty="0"/>
              <a:t>Haga clic para modificar el estilo de título del patrón</a:t>
            </a:r>
          </a:p>
        </p:txBody>
      </p:sp>
      <p:sp>
        <p:nvSpPr>
          <p:cNvPr id="3" name="2 Marcador de texto"/>
          <p:cNvSpPr>
            <a:spLocks noGrp="1"/>
          </p:cNvSpPr>
          <p:nvPr>
            <p:ph type="body" idx="1"/>
          </p:nvPr>
        </p:nvSpPr>
        <p:spPr>
          <a:xfrm>
            <a:off x="457200" y="1600200"/>
            <a:ext cx="7535333" cy="4525963"/>
          </a:xfrm>
          <a:prstGeom prst="rect">
            <a:avLst/>
          </a:prstGeom>
        </p:spPr>
        <p:txBody>
          <a:bodyPr vert="horz" lIns="91440" tIns="45720" rIns="91440" bIns="45720" rtlCol="0">
            <a:normAutofit/>
          </a:body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s-ES"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dirty="0"/>
          </a:p>
        </p:txBody>
      </p:sp>
      <p:sp>
        <p:nvSpPr>
          <p:cNvPr id="6" name="5 Marcador de número de diapositiva"/>
          <p:cNvSpPr>
            <a:spLocks noGrp="1"/>
          </p:cNvSpPr>
          <p:nvPr>
            <p:ph type="sldNum" sz="quarter" idx="4"/>
          </p:nvPr>
        </p:nvSpPr>
        <p:spPr>
          <a:xfrm>
            <a:off x="6397755" y="6257205"/>
            <a:ext cx="2133600" cy="412155"/>
          </a:xfrm>
          <a:prstGeom prst="rect">
            <a:avLst/>
          </a:prstGeom>
        </p:spPr>
        <p:txBody>
          <a:bodyPr vert="horz" lIns="91440" tIns="45720" rIns="91440" bIns="45720" rtlCol="0" anchor="ctr"/>
          <a:lstStyle>
            <a:lvl1pPr algn="r">
              <a:defRPr sz="1200" b="0">
                <a:solidFill>
                  <a:schemeClr val="bg1"/>
                </a:solidFill>
              </a:defRPr>
            </a:lvl1pPr>
          </a:lstStyle>
          <a:p>
            <a:fld id="{5336F0B7-EF37-4B31-BA1E-D2B9204CDF2B}" type="slidenum">
              <a:rPr lang="es-ES" smtClean="0"/>
              <a:pPr/>
              <a:t>‹Nº›</a:t>
            </a:fld>
            <a:endParaRPr lang="es-ES" dirty="0"/>
          </a:p>
        </p:txBody>
      </p:sp>
      <p:pic>
        <p:nvPicPr>
          <p:cNvPr id="7" name="Imagen 6" descr="portadella.jpg"/>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0" y="-1"/>
            <a:ext cx="9144000" cy="6859935"/>
          </a:xfrm>
          <a:prstGeom prst="rect">
            <a:avLst/>
          </a:prstGeom>
        </p:spPr>
      </p:pic>
      <p:pic>
        <p:nvPicPr>
          <p:cNvPr id="8" name="Imagen 7" descr="logo_cenit.jpg"/>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469416" y="460572"/>
            <a:ext cx="2127629" cy="1290039"/>
          </a:xfrm>
          <a:prstGeom prst="rect">
            <a:avLst/>
          </a:prstGeom>
        </p:spPr>
      </p:pic>
    </p:spTree>
  </p:cSld>
  <p:clrMap bg1="lt1" tx1="dk1" bg2="lt2" tx2="dk2" accent1="accent1" accent2="accent2" accent3="accent3" accent4="accent4" accent5="accent5" accent6="accent6" hlink="hlink" folHlink="folHlink"/>
  <p:sldLayoutIdLst>
    <p:sldLayoutId id="2147483685" r:id="rId1"/>
    <p:sldLayoutId id="2147483691"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s-ES_tradnl"/>
              <a:t>Clic para editar título</a:t>
            </a:r>
            <a:endParaRPr lang="es-ES"/>
          </a:p>
        </p:txBody>
      </p:sp>
      <p:sp>
        <p:nvSpPr>
          <p:cNvPr id="3" name="Marcador de texto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s-ES"/>
          </a:p>
        </p:txBody>
      </p:sp>
      <p:sp>
        <p:nvSpPr>
          <p:cNvPr id="5" name="Marcador de pie de página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EB569E-1BEC-524D-9579-0DBB74594551}" type="slidenum">
              <a:rPr lang="es-ES" smtClean="0"/>
              <a:t>‹Nº›</a:t>
            </a:fld>
            <a:endParaRPr lang="es-ES"/>
          </a:p>
        </p:txBody>
      </p:sp>
      <p:pic>
        <p:nvPicPr>
          <p:cNvPr id="7" name="Imagen 6" descr="plantilla_fons_contraportada.jp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rot="10800000">
            <a:off x="-11920" y="-10878"/>
            <a:ext cx="9155919" cy="6868877"/>
          </a:xfrm>
          <a:prstGeom prst="rect">
            <a:avLst/>
          </a:prstGeom>
        </p:spPr>
      </p:pic>
      <p:pic>
        <p:nvPicPr>
          <p:cNvPr id="8" name="Imagen 7" descr="logo_cenit.jpg"/>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508186" y="2715329"/>
            <a:ext cx="2127629" cy="1290039"/>
          </a:xfrm>
          <a:prstGeom prst="rect">
            <a:avLst/>
          </a:prstGeom>
        </p:spPr>
      </p:pic>
      <p:sp>
        <p:nvSpPr>
          <p:cNvPr id="9" name="Subtítulo 2"/>
          <p:cNvSpPr txBox="1">
            <a:spLocks/>
          </p:cNvSpPr>
          <p:nvPr userDrawn="1"/>
        </p:nvSpPr>
        <p:spPr>
          <a:xfrm>
            <a:off x="2380458" y="5286173"/>
            <a:ext cx="4383085" cy="102977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s-ES" sz="1200" dirty="0">
              <a:latin typeface="Source Sans Pro"/>
              <a:cs typeface="Source Sans Pro"/>
            </a:endParaRPr>
          </a:p>
          <a:p>
            <a:pPr marL="0" indent="0" algn="ctr">
              <a:buNone/>
            </a:pPr>
            <a:r>
              <a:rPr lang="es-ES_tradnl" sz="1200" b="1" dirty="0">
                <a:latin typeface="Source Sans Pro"/>
                <a:cs typeface="Source Sans Pro"/>
              </a:rPr>
              <a:t>Centre </a:t>
            </a:r>
            <a:r>
              <a:rPr lang="es-ES_tradnl" sz="1200" b="1" dirty="0" err="1">
                <a:latin typeface="Source Sans Pro"/>
                <a:cs typeface="Source Sans Pro"/>
              </a:rPr>
              <a:t>d’Innovació</a:t>
            </a:r>
            <a:r>
              <a:rPr lang="es-ES_tradnl" sz="1200" b="1" dirty="0">
                <a:latin typeface="Source Sans Pro"/>
                <a:cs typeface="Source Sans Pro"/>
              </a:rPr>
              <a:t> del </a:t>
            </a:r>
            <a:r>
              <a:rPr lang="es-ES_tradnl" sz="1200" b="1" dirty="0" err="1">
                <a:latin typeface="Source Sans Pro"/>
                <a:cs typeface="Source Sans Pro"/>
              </a:rPr>
              <a:t>Transport</a:t>
            </a:r>
            <a:r>
              <a:rPr lang="es-ES_tradnl" sz="1200" b="1" dirty="0">
                <a:latin typeface="Source Sans Pro"/>
                <a:cs typeface="Source Sans Pro"/>
              </a:rPr>
              <a:t> (CENIT) </a:t>
            </a:r>
          </a:p>
          <a:p>
            <a:pPr marL="0" indent="0" algn="ctr">
              <a:buNone/>
            </a:pPr>
            <a:r>
              <a:rPr lang="it-IT" sz="1200" dirty="0">
                <a:latin typeface="Source Sans Pro"/>
                <a:cs typeface="Source Sans Pro"/>
              </a:rPr>
              <a:t>C/ Jordi </a:t>
            </a:r>
            <a:r>
              <a:rPr lang="it-IT" sz="1200" dirty="0" err="1">
                <a:latin typeface="Source Sans Pro"/>
                <a:cs typeface="Source Sans Pro"/>
              </a:rPr>
              <a:t>Girona</a:t>
            </a:r>
            <a:r>
              <a:rPr lang="it-IT" sz="1200" dirty="0">
                <a:latin typeface="Source Sans Pro"/>
                <a:cs typeface="Source Sans Pro"/>
              </a:rPr>
              <a:t>, 1-3, C3, S120, 08034, </a:t>
            </a:r>
            <a:r>
              <a:rPr lang="it-IT" sz="1200" dirty="0" err="1">
                <a:latin typeface="Source Sans Pro"/>
                <a:cs typeface="Source Sans Pro"/>
              </a:rPr>
              <a:t>Barcelona</a:t>
            </a:r>
            <a:r>
              <a:rPr lang="it-IT" sz="1200" dirty="0">
                <a:latin typeface="Source Sans Pro"/>
                <a:cs typeface="Source Sans Pro"/>
              </a:rPr>
              <a:t> </a:t>
            </a:r>
          </a:p>
          <a:p>
            <a:pPr marL="0" indent="0" algn="ctr">
              <a:buNone/>
            </a:pPr>
            <a:r>
              <a:rPr lang="pl-PL" sz="1400" b="1" dirty="0">
                <a:solidFill>
                  <a:srgbClr val="F07F0A"/>
                </a:solidFill>
                <a:latin typeface="Source Sans Pro"/>
                <a:cs typeface="Source Sans Pro"/>
              </a:rPr>
              <a:t>www.cenit.</a:t>
            </a:r>
            <a:r>
              <a:rPr lang="es-ES" sz="1400" b="1" dirty="0">
                <a:solidFill>
                  <a:srgbClr val="F07F0A"/>
                </a:solidFill>
                <a:latin typeface="Source Sans Pro"/>
                <a:cs typeface="Source Sans Pro"/>
              </a:rPr>
              <a:t>es</a:t>
            </a:r>
            <a:r>
              <a:rPr lang="pl-PL" sz="1400" b="1" dirty="0">
                <a:solidFill>
                  <a:srgbClr val="F07F0A"/>
                </a:solidFill>
                <a:latin typeface="Source Sans Pro"/>
                <a:cs typeface="Source Sans Pro"/>
              </a:rPr>
              <a:t> </a:t>
            </a:r>
            <a:endParaRPr lang="nb-NO" sz="1400" b="1" dirty="0">
              <a:solidFill>
                <a:srgbClr val="F07F0A"/>
              </a:solidFill>
              <a:latin typeface="Source Sans Pro"/>
              <a:cs typeface="Source Sans Pro"/>
            </a:endParaRPr>
          </a:p>
        </p:txBody>
      </p:sp>
    </p:spTree>
    <p:extLst>
      <p:ext uri="{BB962C8B-B14F-4D97-AF65-F5344CB8AC3E}">
        <p14:creationId xmlns:p14="http://schemas.microsoft.com/office/powerpoint/2010/main" val="1468000867"/>
      </p:ext>
    </p:extLst>
  </p:cSld>
  <p:clrMap bg1="lt1" tx1="dk1" bg2="lt2" tx2="dk2" accent1="accent1" accent2="accent2" accent3="accent3" accent4="accent4" accent5="accent5" accent6="accent6" hlink="hlink" folHlink="folHlink"/>
  <p:sldLayoutIdLst>
    <p:sldLayoutId id="2147483717"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3" name="Imagen 12" descr="logo_cenit_petit.jpg"/>
          <p:cNvPicPr>
            <a:picLocks noChangeAspect="1"/>
          </p:cNvPicPr>
          <p:nvPr userDrawn="1"/>
        </p:nvPicPr>
        <p:blipFill>
          <a:blip r:embed="rId22" cstate="print">
            <a:extLst>
              <a:ext uri="{28A0092B-C50C-407E-A947-70E740481C1C}">
                <a14:useLocalDpi xmlns:a14="http://schemas.microsoft.com/office/drawing/2010/main" val="0"/>
              </a:ext>
            </a:extLst>
          </a:blip>
          <a:stretch>
            <a:fillRect/>
          </a:stretch>
        </p:blipFill>
        <p:spPr>
          <a:xfrm>
            <a:off x="327531" y="316299"/>
            <a:ext cx="725016" cy="444624"/>
          </a:xfrm>
          <a:prstGeom prst="rect">
            <a:avLst/>
          </a:prstGeom>
        </p:spPr>
      </p:pic>
      <p:sp>
        <p:nvSpPr>
          <p:cNvPr id="2" name="1 Marcador de título"/>
          <p:cNvSpPr>
            <a:spLocks noGrp="1"/>
          </p:cNvSpPr>
          <p:nvPr>
            <p:ph type="title"/>
          </p:nvPr>
        </p:nvSpPr>
        <p:spPr>
          <a:xfrm>
            <a:off x="457200" y="274638"/>
            <a:ext cx="7526867" cy="1143000"/>
          </a:xfrm>
          <a:prstGeom prst="rect">
            <a:avLst/>
          </a:prstGeom>
        </p:spPr>
        <p:txBody>
          <a:bodyPr vert="horz" lIns="91440" tIns="45720" rIns="91440" bIns="45720" rtlCol="0" anchor="ctr">
            <a:normAutofit/>
          </a:bodyPr>
          <a:lstStyle/>
          <a:p>
            <a:r>
              <a:rPr lang="es-ES" dirty="0"/>
              <a:t>Haga clic para modificar el estilo de título del patrón</a:t>
            </a:r>
          </a:p>
        </p:txBody>
      </p:sp>
      <p:sp>
        <p:nvSpPr>
          <p:cNvPr id="3" name="2 Marcador de texto"/>
          <p:cNvSpPr>
            <a:spLocks noGrp="1"/>
          </p:cNvSpPr>
          <p:nvPr>
            <p:ph type="body" idx="1"/>
          </p:nvPr>
        </p:nvSpPr>
        <p:spPr>
          <a:xfrm>
            <a:off x="457200" y="1600200"/>
            <a:ext cx="7535333" cy="4525963"/>
          </a:xfrm>
          <a:prstGeom prst="rect">
            <a:avLst/>
          </a:prstGeom>
        </p:spPr>
        <p:txBody>
          <a:bodyPr vert="horz" lIns="91440" tIns="45720" rIns="91440" bIns="45720" rtlCol="0">
            <a:normAutofit/>
          </a:body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p>
        </p:txBody>
      </p:sp>
      <p:sp>
        <p:nvSpPr>
          <p:cNvPr id="6" name="5 Marcador de número de diapositiva"/>
          <p:cNvSpPr>
            <a:spLocks noGrp="1"/>
          </p:cNvSpPr>
          <p:nvPr>
            <p:ph type="sldNum" sz="quarter" idx="4"/>
          </p:nvPr>
        </p:nvSpPr>
        <p:spPr>
          <a:xfrm>
            <a:off x="6522785" y="6356350"/>
            <a:ext cx="2133600" cy="365125"/>
          </a:xfrm>
          <a:prstGeom prst="rect">
            <a:avLst/>
          </a:prstGeom>
        </p:spPr>
        <p:txBody>
          <a:bodyPr vert="horz" lIns="91440" tIns="45720" rIns="91440" bIns="45720" rtlCol="0" anchor="ctr"/>
          <a:lstStyle>
            <a:lvl1pPr algn="r">
              <a:defRPr lang="es-ES" sz="1200" smtClean="0">
                <a:solidFill>
                  <a:schemeClr val="tx1">
                    <a:tint val="75000"/>
                  </a:schemeClr>
                </a:solidFill>
              </a:defRPr>
            </a:lvl1pPr>
          </a:lstStyle>
          <a:p>
            <a:fld id="{5336F0B7-EF37-4B31-BA1E-D2B9204CDF2B}" type="slidenum">
              <a:rPr lang="tr-TR" smtClean="0"/>
              <a:pPr/>
              <a:t>‹Nº›</a:t>
            </a:fld>
            <a:endParaRPr lang="tr-TR" dirty="0"/>
          </a:p>
        </p:txBody>
      </p:sp>
    </p:spTree>
  </p:cSld>
  <p:clrMap bg1="lt1" tx1="dk1" bg2="lt2" tx2="dk2" accent1="accent1" accent2="accent2" accent3="accent3" accent4="accent4" accent5="accent5" accent6="accent6" hlink="hlink" folHlink="folHlink"/>
  <p:sldLayoutIdLst>
    <p:sldLayoutId id="2147483703" r:id="rId1"/>
    <p:sldLayoutId id="2147483704" r:id="rId2"/>
    <p:sldLayoutId id="2147483662" r:id="rId3"/>
    <p:sldLayoutId id="2147483705" r:id="rId4"/>
    <p:sldLayoutId id="2147483707" r:id="rId5"/>
    <p:sldLayoutId id="2147483706" r:id="rId6"/>
    <p:sldLayoutId id="2147483721" r:id="rId7"/>
    <p:sldLayoutId id="2147483722" r:id="rId8"/>
    <p:sldLayoutId id="2147483708" r:id="rId9"/>
    <p:sldLayoutId id="2147483709" r:id="rId10"/>
    <p:sldLayoutId id="2147483661" r:id="rId11"/>
    <p:sldLayoutId id="2147483663" r:id="rId12"/>
    <p:sldLayoutId id="2147483664" r:id="rId13"/>
    <p:sldLayoutId id="2147483665" r:id="rId14"/>
    <p:sldLayoutId id="2147483666" r:id="rId15"/>
    <p:sldLayoutId id="2147483667" r:id="rId16"/>
    <p:sldLayoutId id="2147483668" r:id="rId17"/>
    <p:sldLayoutId id="2147483669" r:id="rId18"/>
    <p:sldLayoutId id="2147483670" r:id="rId19"/>
    <p:sldLayoutId id="2147483671" r:id="rId20"/>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extLst>
              <a:ext uri="{BEBA8EAE-BF5A-486C-A8C5-ECC9F3942E4B}">
                <a14:imgProps xmlns:a14="http://schemas.microsoft.com/office/drawing/2010/main">
                  <a14:imgLayer r:embed="rId4">
                    <a14:imgEffect>
                      <a14:colorTemperature colorTemp="5353"/>
                    </a14:imgEffect>
                  </a14:imgLayer>
                </a14:imgProps>
              </a:ext>
            </a:extLst>
          </a:blip>
          <a:srcRect/>
          <a:stretch>
            <a:fillRect l="69000" t="4000" r="5000" b="89000"/>
          </a:stretch>
        </a:blipFill>
        <a:effectLst/>
      </p:bgPr>
    </p:bg>
    <p:spTree>
      <p:nvGrpSpPr>
        <p:cNvPr id="1" name=""/>
        <p:cNvGrpSpPr/>
        <p:nvPr/>
      </p:nvGrpSpPr>
      <p:grpSpPr>
        <a:xfrm>
          <a:off x="0" y="0"/>
          <a:ext cx="0" cy="0"/>
          <a:chOff x="0" y="0"/>
          <a:chExt cx="0" cy="0"/>
        </a:xfrm>
      </p:grpSpPr>
      <p:pic>
        <p:nvPicPr>
          <p:cNvPr id="13" name="Imagen 12" descr="portada.jpg"/>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0" y="-205"/>
            <a:ext cx="9144000" cy="6859935"/>
          </a:xfrm>
          <a:prstGeom prst="rect">
            <a:avLst/>
          </a:prstGeom>
        </p:spPr>
      </p:pic>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s-ES"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dirty="0"/>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07BDE9A-D99B-44C9-B09B-7428EAC9ED23}" type="slidenum">
              <a:rPr lang="es-ES" smtClean="0"/>
              <a:pPr/>
              <a:t>‹Nº›</a:t>
            </a:fld>
            <a:endParaRPr lang="es-ES" dirty="0"/>
          </a:p>
        </p:txBody>
      </p:sp>
    </p:spTree>
    <p:extLst>
      <p:ext uri="{BB962C8B-B14F-4D97-AF65-F5344CB8AC3E}">
        <p14:creationId xmlns:p14="http://schemas.microsoft.com/office/powerpoint/2010/main" val="3783904208"/>
      </p:ext>
    </p:extLst>
  </p:cSld>
  <p:clrMap bg1="lt1" tx1="dk1" bg2="lt2" tx2="dk2" accent1="accent1" accent2="accent2" accent3="accent3" accent4="accent4" accent5="accent5" accent6="accent6" hlink="hlink" folHlink="folHlink"/>
  <p:sldLayoutIdLst>
    <p:sldLayoutId id="2147483728" r:id="rId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extLst>
              <a:ext uri="{BEBA8EAE-BF5A-486C-A8C5-ECC9F3942E4B}">
                <a14:imgProps xmlns:a14="http://schemas.microsoft.com/office/drawing/2010/main">
                  <a14:imgLayer r:embed="rId4">
                    <a14:imgEffect>
                      <a14:colorTemperature colorTemp="5353"/>
                    </a14:imgEffect>
                  </a14:imgLayer>
                </a14:imgProps>
              </a:ext>
            </a:extLst>
          </a:blip>
          <a:srcRect/>
          <a:stretch>
            <a:fillRect l="69000" t="4000" r="5000" b="89000"/>
          </a:stretch>
        </a:blip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s-ES_tradnl"/>
              <a:t>Clic para editar título</a:t>
            </a:r>
            <a:endParaRPr lang="es-ES"/>
          </a:p>
        </p:txBody>
      </p:sp>
      <p:sp>
        <p:nvSpPr>
          <p:cNvPr id="3" name="Marcador de texto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s-ES"/>
          </a:p>
        </p:txBody>
      </p:sp>
      <p:sp>
        <p:nvSpPr>
          <p:cNvPr id="5" name="Marcador de pie de página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EB569E-1BEC-524D-9579-0DBB74594551}" type="slidenum">
              <a:rPr lang="es-ES" smtClean="0"/>
              <a:t>‹Nº›</a:t>
            </a:fld>
            <a:endParaRPr lang="es-ES"/>
          </a:p>
        </p:txBody>
      </p:sp>
      <p:pic>
        <p:nvPicPr>
          <p:cNvPr id="7" name="Imagen 6" descr="plantilla_fons_contraportada.jpg"/>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rot="10800000">
            <a:off x="-11920" y="-10878"/>
            <a:ext cx="9155919" cy="6868877"/>
          </a:xfrm>
          <a:prstGeom prst="rect">
            <a:avLst/>
          </a:prstGeom>
        </p:spPr>
      </p:pic>
      <p:pic>
        <p:nvPicPr>
          <p:cNvPr id="8" name="Imagen 7" descr="logo_cenit.jpg"/>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3508186" y="2715329"/>
            <a:ext cx="2127629" cy="1290039"/>
          </a:xfrm>
          <a:prstGeom prst="rect">
            <a:avLst/>
          </a:prstGeom>
        </p:spPr>
      </p:pic>
      <p:sp>
        <p:nvSpPr>
          <p:cNvPr id="9" name="Subtítulo 2"/>
          <p:cNvSpPr txBox="1">
            <a:spLocks/>
          </p:cNvSpPr>
          <p:nvPr userDrawn="1"/>
        </p:nvSpPr>
        <p:spPr>
          <a:xfrm>
            <a:off x="2380458" y="5286173"/>
            <a:ext cx="4383085" cy="102977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s-ES" sz="1200" dirty="0">
              <a:latin typeface="Source Sans Pro"/>
              <a:cs typeface="Source Sans Pro"/>
            </a:endParaRPr>
          </a:p>
          <a:p>
            <a:pPr marL="0" indent="0" algn="ctr">
              <a:buNone/>
            </a:pPr>
            <a:r>
              <a:rPr lang="es-ES_tradnl" sz="1200" b="1" dirty="0">
                <a:latin typeface="Source Sans Pro"/>
                <a:cs typeface="Source Sans Pro"/>
              </a:rPr>
              <a:t>Centre </a:t>
            </a:r>
            <a:r>
              <a:rPr lang="es-ES_tradnl" sz="1200" b="1" dirty="0" err="1">
                <a:latin typeface="Source Sans Pro"/>
                <a:cs typeface="Source Sans Pro"/>
              </a:rPr>
              <a:t>d’Innovació</a:t>
            </a:r>
            <a:r>
              <a:rPr lang="es-ES_tradnl" sz="1200" b="1" dirty="0">
                <a:latin typeface="Source Sans Pro"/>
                <a:cs typeface="Source Sans Pro"/>
              </a:rPr>
              <a:t> del </a:t>
            </a:r>
            <a:r>
              <a:rPr lang="es-ES_tradnl" sz="1200" b="1" dirty="0" err="1">
                <a:latin typeface="Source Sans Pro"/>
                <a:cs typeface="Source Sans Pro"/>
              </a:rPr>
              <a:t>Transport</a:t>
            </a:r>
            <a:r>
              <a:rPr lang="es-ES_tradnl" sz="1200" b="1" dirty="0">
                <a:latin typeface="Source Sans Pro"/>
                <a:cs typeface="Source Sans Pro"/>
              </a:rPr>
              <a:t> (CENIT) </a:t>
            </a:r>
          </a:p>
          <a:p>
            <a:pPr marL="0" indent="0" algn="ctr">
              <a:buNone/>
            </a:pPr>
            <a:r>
              <a:rPr lang="it-IT" sz="1200" dirty="0">
                <a:latin typeface="Source Sans Pro"/>
                <a:cs typeface="Source Sans Pro"/>
              </a:rPr>
              <a:t>C/ Jordi </a:t>
            </a:r>
            <a:r>
              <a:rPr lang="it-IT" sz="1200" dirty="0" err="1">
                <a:latin typeface="Source Sans Pro"/>
                <a:cs typeface="Source Sans Pro"/>
              </a:rPr>
              <a:t>Girona</a:t>
            </a:r>
            <a:r>
              <a:rPr lang="it-IT" sz="1200" dirty="0">
                <a:latin typeface="Source Sans Pro"/>
                <a:cs typeface="Source Sans Pro"/>
              </a:rPr>
              <a:t>, 1-3, C3, S120, 08034, </a:t>
            </a:r>
            <a:r>
              <a:rPr lang="it-IT" sz="1200" dirty="0" err="1">
                <a:latin typeface="Source Sans Pro"/>
                <a:cs typeface="Source Sans Pro"/>
              </a:rPr>
              <a:t>Barcelona</a:t>
            </a:r>
            <a:r>
              <a:rPr lang="it-IT" sz="1200" dirty="0">
                <a:latin typeface="Source Sans Pro"/>
                <a:cs typeface="Source Sans Pro"/>
              </a:rPr>
              <a:t> </a:t>
            </a:r>
          </a:p>
          <a:p>
            <a:pPr marL="0" indent="0" algn="ctr">
              <a:buNone/>
            </a:pPr>
            <a:r>
              <a:rPr lang="pl-PL" sz="1400" b="1" dirty="0">
                <a:solidFill>
                  <a:srgbClr val="F07F0A"/>
                </a:solidFill>
                <a:latin typeface="Source Sans Pro"/>
                <a:cs typeface="Source Sans Pro"/>
              </a:rPr>
              <a:t>www.cenit.</a:t>
            </a:r>
            <a:r>
              <a:rPr lang="es-ES" sz="1400" b="1" dirty="0">
                <a:solidFill>
                  <a:srgbClr val="F07F0A"/>
                </a:solidFill>
                <a:latin typeface="Source Sans Pro"/>
                <a:cs typeface="Source Sans Pro"/>
              </a:rPr>
              <a:t>es</a:t>
            </a:r>
            <a:r>
              <a:rPr lang="pl-PL" sz="1400" b="1" dirty="0">
                <a:solidFill>
                  <a:srgbClr val="F07F0A"/>
                </a:solidFill>
                <a:latin typeface="Source Sans Pro"/>
                <a:cs typeface="Source Sans Pro"/>
              </a:rPr>
              <a:t> </a:t>
            </a:r>
            <a:endParaRPr lang="nb-NO" sz="1400" b="1" dirty="0">
              <a:solidFill>
                <a:srgbClr val="F07F0A"/>
              </a:solidFill>
              <a:latin typeface="Source Sans Pro"/>
              <a:cs typeface="Source Sans Pro"/>
            </a:endParaRPr>
          </a:p>
        </p:txBody>
      </p:sp>
    </p:spTree>
    <p:extLst>
      <p:ext uri="{BB962C8B-B14F-4D97-AF65-F5344CB8AC3E}">
        <p14:creationId xmlns:p14="http://schemas.microsoft.com/office/powerpoint/2010/main" val="2198605943"/>
      </p:ext>
    </p:extLst>
  </p:cSld>
  <p:clrMap bg1="lt1" tx1="dk1" bg2="lt2" tx2="dk2" accent1="accent1" accent2="accent2" accent3="accent3" accent4="accent4" accent5="accent5" accent6="accent6" hlink="hlink" folHlink="folHlink"/>
  <p:sldLayoutIdLst>
    <p:sldLayoutId id="214748373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10"/>
        <p:cNvGrpSpPr/>
        <p:nvPr/>
      </p:nvGrpSpPr>
      <p:grpSpPr>
        <a:xfrm>
          <a:off x="0" y="0"/>
          <a:ext cx="0" cy="0"/>
          <a:chOff x="0" y="0"/>
          <a:chExt cx="0" cy="0"/>
        </a:xfrm>
      </p:grpSpPr>
      <p:sp>
        <p:nvSpPr>
          <p:cNvPr id="111" name="Google Shape;111;p25"/>
          <p:cNvSpPr txBox="1">
            <a:spLocks noGrp="1"/>
          </p:cNvSpPr>
          <p:nvPr>
            <p:ph type="title"/>
          </p:nvPr>
        </p:nvSpPr>
        <p:spPr>
          <a:xfrm>
            <a:off x="628650" y="365125"/>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2" name="Google Shape;112;p25"/>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3" name="Google Shape;113;p25"/>
          <p:cNvSpPr txBox="1">
            <a:spLocks noGrp="1"/>
          </p:cNvSpPr>
          <p:nvPr>
            <p:ph type="dt" idx="10"/>
          </p:nvPr>
        </p:nvSpPr>
        <p:spPr>
          <a:xfrm>
            <a:off x="628650" y="6356350"/>
            <a:ext cx="20574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14" name="Google Shape;114;p25"/>
          <p:cNvSpPr txBox="1">
            <a:spLocks noGrp="1"/>
          </p:cNvSpPr>
          <p:nvPr>
            <p:ph type="ftr" idx="11"/>
          </p:nvPr>
        </p:nvSpPr>
        <p:spPr>
          <a:xfrm>
            <a:off x="3028950" y="6356350"/>
            <a:ext cx="30861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15" name="Google Shape;115;p25"/>
          <p:cNvSpPr txBox="1">
            <a:spLocks noGrp="1"/>
          </p:cNvSpPr>
          <p:nvPr>
            <p:ph type="sldNum" idx="12"/>
          </p:nvPr>
        </p:nvSpPr>
        <p:spPr>
          <a:xfrm>
            <a:off x="6457950" y="6356350"/>
            <a:ext cx="20574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ca-ES"/>
              <a:t>‹Nº›</a:t>
            </a:fld>
            <a:endParaRPr/>
          </a:p>
        </p:txBody>
      </p:sp>
      <p:pic>
        <p:nvPicPr>
          <p:cNvPr id="116" name="Google Shape;116;p25" descr="plantilla_fons_contraportada.jpg"/>
          <p:cNvPicPr preferRelativeResize="0"/>
          <p:nvPr/>
        </p:nvPicPr>
        <p:blipFill rotWithShape="1">
          <a:blip r:embed="rId3">
            <a:alphaModFix/>
          </a:blip>
          <a:srcRect/>
          <a:stretch/>
        </p:blipFill>
        <p:spPr>
          <a:xfrm rot="10800000">
            <a:off x="-11920" y="-10878"/>
            <a:ext cx="9155919" cy="6868877"/>
          </a:xfrm>
          <a:prstGeom prst="rect">
            <a:avLst/>
          </a:prstGeom>
          <a:noFill/>
          <a:ln>
            <a:noFill/>
          </a:ln>
        </p:spPr>
      </p:pic>
      <p:pic>
        <p:nvPicPr>
          <p:cNvPr id="117" name="Google Shape;117;p25" descr="logo_cenit.jpg"/>
          <p:cNvPicPr preferRelativeResize="0"/>
          <p:nvPr/>
        </p:nvPicPr>
        <p:blipFill rotWithShape="1">
          <a:blip r:embed="rId4">
            <a:alphaModFix/>
          </a:blip>
          <a:srcRect/>
          <a:stretch/>
        </p:blipFill>
        <p:spPr>
          <a:xfrm>
            <a:off x="3508186" y="2715329"/>
            <a:ext cx="2127629" cy="1290039"/>
          </a:xfrm>
          <a:prstGeom prst="rect">
            <a:avLst/>
          </a:prstGeom>
          <a:noFill/>
          <a:ln>
            <a:noFill/>
          </a:ln>
        </p:spPr>
      </p:pic>
      <p:sp>
        <p:nvSpPr>
          <p:cNvPr id="118" name="Google Shape;118;p25"/>
          <p:cNvSpPr txBox="1"/>
          <p:nvPr/>
        </p:nvSpPr>
        <p:spPr>
          <a:xfrm>
            <a:off x="494507" y="5147193"/>
            <a:ext cx="4383085" cy="1029770"/>
          </a:xfrm>
          <a:prstGeom prst="rect">
            <a:avLst/>
          </a:prstGeom>
          <a:noFill/>
          <a:ln>
            <a:noFill/>
          </a:ln>
        </p:spPr>
        <p:txBody>
          <a:bodyPr spcFirstLastPara="1" wrap="square" lIns="91425" tIns="45700" rIns="91425" bIns="45700" anchor="t" anchorCtr="0">
            <a:normAutofit/>
          </a:bodyPr>
          <a:lstStyle/>
          <a:p>
            <a:pPr marL="0" marR="0" lvl="0" indent="0" algn="l" rtl="0">
              <a:lnSpc>
                <a:spcPct val="100000"/>
              </a:lnSpc>
              <a:spcBef>
                <a:spcPts val="0"/>
              </a:spcBef>
              <a:spcAft>
                <a:spcPts val="0"/>
              </a:spcAft>
              <a:buClr>
                <a:schemeClr val="dk1"/>
              </a:buClr>
              <a:buSzPts val="1200"/>
              <a:buFont typeface="Arial"/>
              <a:buNone/>
            </a:pPr>
            <a:endParaRPr sz="1200" b="0" i="0" u="none" strike="noStrike" cap="none">
              <a:solidFill>
                <a:schemeClr val="dk1"/>
              </a:solidFill>
              <a:latin typeface="Arial"/>
              <a:ea typeface="Arial"/>
              <a:cs typeface="Arial"/>
              <a:sym typeface="Arial"/>
            </a:endParaRPr>
          </a:p>
          <a:p>
            <a:pPr marL="0" marR="0" lvl="0" indent="0" algn="l" rtl="0">
              <a:lnSpc>
                <a:spcPct val="100000"/>
              </a:lnSpc>
              <a:spcBef>
                <a:spcPts val="240"/>
              </a:spcBef>
              <a:spcAft>
                <a:spcPts val="0"/>
              </a:spcAft>
              <a:buClr>
                <a:schemeClr val="dk1"/>
              </a:buClr>
              <a:buSzPts val="1200"/>
              <a:buFont typeface="Arial"/>
              <a:buNone/>
            </a:pPr>
            <a:r>
              <a:rPr lang="ca-ES" sz="1200" b="1" i="0" u="none" strike="noStrike" cap="none">
                <a:solidFill>
                  <a:schemeClr val="dk1"/>
                </a:solidFill>
                <a:latin typeface="Arial"/>
                <a:ea typeface="Arial"/>
                <a:cs typeface="Arial"/>
                <a:sym typeface="Arial"/>
              </a:rPr>
              <a:t>Centre d’Innovació del Transport (CENIT) </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240"/>
              </a:spcBef>
              <a:spcAft>
                <a:spcPts val="0"/>
              </a:spcAft>
              <a:buClr>
                <a:schemeClr val="dk1"/>
              </a:buClr>
              <a:buSzPts val="1200"/>
              <a:buFont typeface="Arial"/>
              <a:buNone/>
            </a:pPr>
            <a:r>
              <a:rPr lang="ca-ES" sz="1200" b="0" i="0" u="none" strike="noStrike" cap="none">
                <a:solidFill>
                  <a:schemeClr val="dk1"/>
                </a:solidFill>
                <a:latin typeface="Arial"/>
                <a:ea typeface="Arial"/>
                <a:cs typeface="Arial"/>
                <a:sym typeface="Arial"/>
              </a:rPr>
              <a:t>C/ Jordi Girona, 1-3, C3, S120, 08034, Barcelona </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280"/>
              </a:spcBef>
              <a:spcAft>
                <a:spcPts val="0"/>
              </a:spcAft>
              <a:buClr>
                <a:srgbClr val="F07F0A"/>
              </a:buClr>
              <a:buSzPts val="1400"/>
              <a:buFont typeface="Arial"/>
              <a:buNone/>
            </a:pPr>
            <a:r>
              <a:rPr lang="ca-ES" sz="1400" b="1" i="0" u="none" strike="noStrike" cap="none">
                <a:solidFill>
                  <a:srgbClr val="F07F0A"/>
                </a:solidFill>
                <a:latin typeface="Arial"/>
                <a:ea typeface="Arial"/>
                <a:cs typeface="Arial"/>
                <a:sym typeface="Arial"/>
              </a:rPr>
              <a:t>www.cenit.es </a:t>
            </a:r>
            <a:endParaRPr sz="1400" b="1" i="0" u="none" strike="noStrike" cap="none">
              <a:solidFill>
                <a:srgbClr val="F07F0A"/>
              </a:solidFill>
              <a:latin typeface="Arial"/>
              <a:ea typeface="Arial"/>
              <a:cs typeface="Arial"/>
              <a:sym typeface="Arial"/>
            </a:endParaRPr>
          </a:p>
        </p:txBody>
      </p:sp>
    </p:spTree>
    <p:extLst>
      <p:ext uri="{BB962C8B-B14F-4D97-AF65-F5344CB8AC3E}">
        <p14:creationId xmlns:p14="http://schemas.microsoft.com/office/powerpoint/2010/main" val="3343433679"/>
      </p:ext>
    </p:extLst>
  </p:cSld>
  <p:clrMap bg1="lt1" tx1="dk1" bg2="dk2" tx2="lt2" accent1="accent1" accent2="accent2" accent3="accent3" accent4="accent4" accent5="accent5" accent6="accent6" hlink="hlink" folHlink="folHlink"/>
  <p:sldLayoutIdLst>
    <p:sldLayoutId id="2147483732" r:id="rId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9.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9.xml"/><Relationship Id="rId4" Type="http://schemas.openxmlformats.org/officeDocument/2006/relationships/image" Target="../media/image21.png"/></Relationships>
</file>

<file path=ppt/slides/_rels/slide42.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9.xml"/></Relationships>
</file>

<file path=ppt/slides/_rels/slide49.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9.xml"/></Relationships>
</file>

<file path=ppt/slides/_rels/slide5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9.xml"/></Relationships>
</file>

<file path=ppt/slides/_rels/slide5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9.xml"/></Relationships>
</file>

<file path=ppt/slides/_rels/slide5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9.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9.xml"/></Relationships>
</file>

<file path=ppt/slides/_rels/slide57.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9.xml"/></Relationships>
</file>

<file path=ppt/slides/_rels/slide5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9.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9.xml"/><Relationship Id="rId4" Type="http://schemas.openxmlformats.org/officeDocument/2006/relationships/image" Target="../media/image21.png"/></Relationships>
</file>

<file path=ppt/slides/_rels/slide6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2.png"/><Relationship Id="rId7"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27.xml"/><Relationship Id="rId6" Type="http://schemas.openxmlformats.org/officeDocument/2006/relationships/hyperlink" Target="mailto:segi.sauri@upc.edu" TargetMode="External"/><Relationship Id="rId5" Type="http://schemas.openxmlformats.org/officeDocument/2006/relationships/hyperlink" Target="mailto:genis.majoral@upc.edu" TargetMode="Externa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9.xml"/><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alpha val="24000"/>
          </a:schemeClr>
        </a:solidFill>
        <a:effectLst/>
      </p:bgPr>
    </p:bg>
    <p:spTree>
      <p:nvGrpSpPr>
        <p:cNvPr id="1" name=""/>
        <p:cNvGrpSpPr/>
        <p:nvPr/>
      </p:nvGrpSpPr>
      <p:grpSpPr>
        <a:xfrm>
          <a:off x="0" y="0"/>
          <a:ext cx="0" cy="0"/>
          <a:chOff x="0" y="0"/>
          <a:chExt cx="0" cy="0"/>
        </a:xfrm>
      </p:grpSpPr>
      <p:sp>
        <p:nvSpPr>
          <p:cNvPr id="4" name="Rectangle 3"/>
          <p:cNvSpPr/>
          <p:nvPr/>
        </p:nvSpPr>
        <p:spPr>
          <a:xfrm>
            <a:off x="96253" y="86627"/>
            <a:ext cx="2858703" cy="227156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 name="Marcador de número de diapositiva 1"/>
          <p:cNvSpPr>
            <a:spLocks noGrp="1"/>
          </p:cNvSpPr>
          <p:nvPr>
            <p:ph type="sldNum" sz="quarter" idx="12"/>
          </p:nvPr>
        </p:nvSpPr>
        <p:spPr/>
        <p:txBody>
          <a:bodyPr/>
          <a:lstStyle/>
          <a:p>
            <a:fld id="{5336F0B7-EF37-4B31-BA1E-D2B9204CDF2B}" type="slidenum">
              <a:rPr lang="ca-ES" noProof="0" smtClean="0"/>
              <a:pPr/>
              <a:t>1</a:t>
            </a:fld>
            <a:endParaRPr lang="ca-ES" noProof="0" dirty="0"/>
          </a:p>
        </p:txBody>
      </p:sp>
      <p:sp>
        <p:nvSpPr>
          <p:cNvPr id="3" name="Título 2"/>
          <p:cNvSpPr>
            <a:spLocks noGrp="1"/>
          </p:cNvSpPr>
          <p:nvPr>
            <p:ph type="ctrTitle"/>
          </p:nvPr>
        </p:nvSpPr>
        <p:spPr>
          <a:xfrm>
            <a:off x="3454930" y="2694034"/>
            <a:ext cx="5599097" cy="1470025"/>
          </a:xfrm>
        </p:spPr>
        <p:txBody>
          <a:bodyPr>
            <a:normAutofit/>
          </a:bodyPr>
          <a:lstStyle/>
          <a:p>
            <a:r>
              <a:rPr lang="en-US" sz="2800" dirty="0"/>
              <a:t>ITS and traffic management</a:t>
            </a:r>
            <a:endParaRPr lang="es-ES" sz="2800" dirty="0"/>
          </a:p>
        </p:txBody>
      </p:sp>
      <p:grpSp>
        <p:nvGrpSpPr>
          <p:cNvPr id="5" name="Google Shape;132;p1"/>
          <p:cNvGrpSpPr/>
          <p:nvPr/>
        </p:nvGrpSpPr>
        <p:grpSpPr>
          <a:xfrm>
            <a:off x="367645" y="348773"/>
            <a:ext cx="2119405" cy="2009416"/>
            <a:chOff x="247139" y="275234"/>
            <a:chExt cx="2590328" cy="2455903"/>
          </a:xfrm>
          <a:solidFill>
            <a:schemeClr val="bg1"/>
          </a:solidFill>
        </p:grpSpPr>
        <p:sp>
          <p:nvSpPr>
            <p:cNvPr id="7" name="Google Shape;133;p1"/>
            <p:cNvSpPr/>
            <p:nvPr/>
          </p:nvSpPr>
          <p:spPr>
            <a:xfrm>
              <a:off x="247139" y="1999775"/>
              <a:ext cx="1987800" cy="345282"/>
            </a:xfrm>
            <a:prstGeom prst="rect">
              <a:avLst/>
            </a:prstGeom>
            <a:grp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ca-ES" sz="1000" b="0" i="0" u="none" strike="noStrike" cap="none">
                  <a:solidFill>
                    <a:srgbClr val="A5A5A5"/>
                  </a:solidFill>
                  <a:latin typeface="Arial"/>
                  <a:ea typeface="Arial"/>
                  <a:cs typeface="Arial"/>
                  <a:sym typeface="Arial"/>
                </a:rPr>
                <a:t>A research group of:</a:t>
              </a:r>
              <a:endParaRPr sz="1000" b="0" i="0" u="none" strike="noStrike" cap="none">
                <a:solidFill>
                  <a:srgbClr val="000000"/>
                </a:solidFill>
                <a:latin typeface="Arial"/>
                <a:ea typeface="Arial"/>
                <a:cs typeface="Arial"/>
                <a:sym typeface="Arial"/>
              </a:endParaRPr>
            </a:p>
          </p:txBody>
        </p:sp>
        <p:pic>
          <p:nvPicPr>
            <p:cNvPr id="8" name="Google Shape;134;p1"/>
            <p:cNvPicPr preferRelativeResize="0"/>
            <p:nvPr/>
          </p:nvPicPr>
          <p:blipFill rotWithShape="1">
            <a:blip r:embed="rId2">
              <a:alphaModFix/>
            </a:blip>
            <a:srcRect/>
            <a:stretch/>
          </p:blipFill>
          <p:spPr>
            <a:xfrm>
              <a:off x="400219" y="2366010"/>
              <a:ext cx="835461" cy="365127"/>
            </a:xfrm>
            <a:prstGeom prst="rect">
              <a:avLst/>
            </a:prstGeom>
            <a:grpFill/>
            <a:ln>
              <a:noFill/>
            </a:ln>
          </p:spPr>
        </p:pic>
        <p:pic>
          <p:nvPicPr>
            <p:cNvPr id="9" name="Google Shape;135;p1"/>
            <p:cNvPicPr preferRelativeResize="0"/>
            <p:nvPr/>
          </p:nvPicPr>
          <p:blipFill rotWithShape="1">
            <a:blip r:embed="rId3">
              <a:alphaModFix/>
            </a:blip>
            <a:srcRect/>
            <a:stretch/>
          </p:blipFill>
          <p:spPr>
            <a:xfrm>
              <a:off x="247139" y="275234"/>
              <a:ext cx="2590328" cy="1585425"/>
            </a:xfrm>
            <a:prstGeom prst="rect">
              <a:avLst/>
            </a:prstGeom>
            <a:grpFill/>
            <a:ln>
              <a:noFill/>
            </a:ln>
          </p:spPr>
        </p:pic>
      </p:grpSp>
      <p:pic>
        <p:nvPicPr>
          <p:cNvPr id="10" name="image4.png"/>
          <p:cNvPicPr/>
          <p:nvPr/>
        </p:nvPicPr>
        <p:blipFill>
          <a:blip r:embed="rId4"/>
          <a:srcRect/>
          <a:stretch>
            <a:fillRect/>
          </a:stretch>
        </p:blipFill>
        <p:spPr>
          <a:xfrm>
            <a:off x="2592370" y="6213890"/>
            <a:ext cx="6461657" cy="499110"/>
          </a:xfrm>
          <a:prstGeom prst="rect">
            <a:avLst/>
          </a:prstGeom>
        </p:spPr>
      </p:pic>
      <p:sp>
        <p:nvSpPr>
          <p:cNvPr id="13" name="Google Shape;129;p1"/>
          <p:cNvSpPr txBox="1">
            <a:spLocks/>
          </p:cNvSpPr>
          <p:nvPr/>
        </p:nvSpPr>
        <p:spPr>
          <a:xfrm>
            <a:off x="3455414" y="1448771"/>
            <a:ext cx="4152417" cy="352766"/>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457200" marR="0" lvl="0" indent="-228600" algn="l" rtl="0">
              <a:lnSpc>
                <a:spcPct val="100000"/>
              </a:lnSpc>
              <a:spcBef>
                <a:spcPts val="240"/>
              </a:spcBef>
              <a:spcAft>
                <a:spcPts val="0"/>
              </a:spcAft>
              <a:buClr>
                <a:srgbClr val="F17F09"/>
              </a:buClr>
              <a:buSzPts val="1200"/>
              <a:buFont typeface="Arial"/>
              <a:buNone/>
              <a:defRPr sz="1200" b="1" i="0" u="none" strike="noStrike" cap="none">
                <a:solidFill>
                  <a:srgbClr val="F17F09"/>
                </a:solidFill>
                <a:latin typeface="Arial"/>
                <a:ea typeface="Arial"/>
                <a:cs typeface="Arial"/>
                <a:sym typeface="Arial"/>
              </a:defRPr>
            </a:lvl1pPr>
            <a:lvl2pPr marL="914400" marR="0" lvl="1" indent="-342900" algn="l" rtl="0">
              <a:lnSpc>
                <a:spcPct val="100000"/>
              </a:lnSpc>
              <a:spcBef>
                <a:spcPts val="36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L="1828800" marR="0" lvl="3" indent="-342900" algn="l" rtl="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L="2743200" marR="0" lvl="5" indent="-342900" algn="l" rtl="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6pPr>
            <a:lvl7pPr marL="3200400" marR="0" lvl="6" indent="-342900" algn="l" rtl="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7pPr>
            <a:lvl8pPr marL="3657600" marR="0" lvl="7" indent="-342900" algn="l" rtl="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8pPr>
            <a:lvl9pPr marL="4114800" marR="0" lvl="8" indent="-342900" algn="l" rtl="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9pPr>
          </a:lstStyle>
          <a:p>
            <a:pPr marL="0" marR="0" lvl="0" indent="0" algn="l" defTabSz="914400" rtl="0" eaLnBrk="1" fontAlgn="auto" latinLnBrk="0" hangingPunct="1">
              <a:lnSpc>
                <a:spcPct val="100000"/>
              </a:lnSpc>
              <a:spcBef>
                <a:spcPts val="0"/>
              </a:spcBef>
              <a:spcAft>
                <a:spcPts val="0"/>
              </a:spcAft>
              <a:buClr>
                <a:srgbClr val="F17F09"/>
              </a:buClr>
              <a:buSzPts val="1200"/>
              <a:buFont typeface="Arial"/>
              <a:buNone/>
              <a:tabLst/>
              <a:defRPr/>
            </a:pPr>
            <a:r>
              <a:rPr lang="en-US" sz="1600" kern="0" dirty="0"/>
              <a:t>25</a:t>
            </a:r>
            <a:r>
              <a:rPr kumimoji="0" lang="en-US" sz="1600" b="1" i="0" u="none" strike="noStrike" kern="0" cap="none" spc="0" normalizeH="0" baseline="0" noProof="0" dirty="0" err="1">
                <a:ln>
                  <a:noFill/>
                </a:ln>
                <a:solidFill>
                  <a:srgbClr val="F17F09"/>
                </a:solidFill>
                <a:effectLst/>
                <a:uLnTx/>
                <a:uFillTx/>
                <a:latin typeface="Arial"/>
                <a:cs typeface="Arial"/>
                <a:sym typeface="Arial"/>
              </a:rPr>
              <a:t>th</a:t>
            </a:r>
            <a:r>
              <a:rPr kumimoji="0" lang="en-US" sz="1600" b="1" i="0" u="none" strike="noStrike" kern="0" cap="none" spc="0" normalizeH="0" baseline="0" noProof="0" dirty="0">
                <a:ln>
                  <a:noFill/>
                </a:ln>
                <a:solidFill>
                  <a:srgbClr val="F17F09"/>
                </a:solidFill>
                <a:effectLst/>
                <a:uLnTx/>
                <a:uFillTx/>
                <a:latin typeface="Arial"/>
                <a:cs typeface="Arial"/>
                <a:sym typeface="Arial"/>
              </a:rPr>
              <a:t> of July 2023</a:t>
            </a:r>
          </a:p>
        </p:txBody>
      </p:sp>
      <p:sp>
        <p:nvSpPr>
          <p:cNvPr id="14" name="Google Shape;130;p1"/>
          <p:cNvSpPr txBox="1">
            <a:spLocks/>
          </p:cNvSpPr>
          <p:nvPr/>
        </p:nvSpPr>
        <p:spPr>
          <a:xfrm>
            <a:off x="3454930" y="1894192"/>
            <a:ext cx="5029761" cy="572739"/>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240"/>
              </a:spcBef>
              <a:spcAft>
                <a:spcPts val="0"/>
              </a:spcAft>
              <a:buClr>
                <a:srgbClr val="F17F09"/>
              </a:buClr>
              <a:buSzPts val="1200"/>
              <a:buFont typeface="Arial"/>
              <a:buNone/>
              <a:defRPr sz="1200" b="0" i="0" u="none" strike="noStrike" cap="none">
                <a:solidFill>
                  <a:srgbClr val="F17F09"/>
                </a:solidFill>
                <a:latin typeface="Arial"/>
                <a:ea typeface="Arial"/>
                <a:cs typeface="Arial"/>
                <a:sym typeface="Arial"/>
              </a:defRPr>
            </a:lvl1pPr>
            <a:lvl2pPr marL="914400" marR="0" lvl="1" indent="-342900" algn="l" rtl="0">
              <a:lnSpc>
                <a:spcPct val="100000"/>
              </a:lnSpc>
              <a:spcBef>
                <a:spcPts val="36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2pPr>
            <a:lvl3pPr marL="1371600" marR="0" lvl="2" indent="-342900" algn="l" rtl="0">
              <a:lnSpc>
                <a:spcPct val="100000"/>
              </a:lnSpc>
              <a:spcBef>
                <a:spcPts val="36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3pPr>
            <a:lvl4pPr marL="1828800" marR="0" lvl="3" indent="-342900" algn="l" rtl="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L="2743200" marR="0" lvl="5" indent="-342900" algn="l" rtl="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6pPr>
            <a:lvl7pPr marL="3200400" marR="0" lvl="6" indent="-342900" algn="l" rtl="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7pPr>
            <a:lvl8pPr marL="3657600" marR="0" lvl="7" indent="-342900" algn="l" rtl="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8pPr>
            <a:lvl9pPr marL="4114800" marR="0" lvl="8" indent="-342900" algn="l" rtl="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9pPr>
          </a:lstStyle>
          <a:p>
            <a:pPr marL="0" marR="0" lvl="0" indent="0" algn="l" defTabSz="914400" rtl="0" eaLnBrk="1" fontAlgn="auto" latinLnBrk="0" hangingPunct="1">
              <a:lnSpc>
                <a:spcPct val="100000"/>
              </a:lnSpc>
              <a:spcBef>
                <a:spcPts val="0"/>
              </a:spcBef>
              <a:spcAft>
                <a:spcPts val="0"/>
              </a:spcAft>
              <a:buClr>
                <a:srgbClr val="F17F09"/>
              </a:buClr>
              <a:buSzPts val="1200"/>
              <a:buFont typeface="Arial"/>
              <a:buNone/>
              <a:tabLst/>
              <a:defRPr/>
            </a:pPr>
            <a:r>
              <a:rPr kumimoji="0" lang="en-US" sz="1600" b="0" i="0" u="none" strike="noStrike" kern="0" cap="none" spc="0" normalizeH="0" baseline="0" noProof="0" dirty="0">
                <a:ln>
                  <a:noFill/>
                </a:ln>
                <a:solidFill>
                  <a:srgbClr val="F17F09"/>
                </a:solidFill>
                <a:effectLst/>
                <a:uLnTx/>
                <a:uFillTx/>
                <a:latin typeface="Arial"/>
                <a:cs typeface="Arial"/>
                <a:sym typeface="Arial"/>
              </a:rPr>
              <a:t>SMART Ankara Sustainable Urban Mobility Plan Contract No. NEAR/ANK/2021/EA-RP/0124</a:t>
            </a:r>
            <a:endParaRPr kumimoji="0" lang="en-US" sz="1600" b="0" i="0" u="none" strike="noStrike" kern="0" cap="none" spc="0" normalizeH="0" baseline="0" noProof="0" dirty="0">
              <a:ln>
                <a:noFill/>
              </a:ln>
              <a:solidFill>
                <a:srgbClr val="FF0000"/>
              </a:solidFill>
              <a:effectLst/>
              <a:uLnTx/>
              <a:uFillTx/>
              <a:latin typeface="Arial"/>
              <a:cs typeface="Arial"/>
              <a:sym typeface="Arial"/>
            </a:endParaRPr>
          </a:p>
        </p:txBody>
      </p:sp>
      <p:pic>
        <p:nvPicPr>
          <p:cNvPr id="15" name="image1.png" descr="A picture containing company name&#10;&#10;Description automatically generated"/>
          <p:cNvPicPr/>
          <p:nvPr/>
        </p:nvPicPr>
        <p:blipFill>
          <a:blip r:embed="rId5"/>
          <a:srcRect/>
          <a:stretch>
            <a:fillRect/>
          </a:stretch>
        </p:blipFill>
        <p:spPr>
          <a:xfrm>
            <a:off x="4118099" y="4373355"/>
            <a:ext cx="2302319" cy="1351484"/>
          </a:xfrm>
          <a:prstGeom prst="rect">
            <a:avLst/>
          </a:prstGeom>
        </p:spPr>
      </p:pic>
      <p:sp>
        <p:nvSpPr>
          <p:cNvPr id="6" name="Google Shape;130;p1">
            <a:extLst>
              <a:ext uri="{FF2B5EF4-FFF2-40B4-BE49-F238E27FC236}">
                <a16:creationId xmlns:a16="http://schemas.microsoft.com/office/drawing/2014/main" id="{1C7CA6E1-9F8A-698B-257D-08153918AB54}"/>
              </a:ext>
            </a:extLst>
          </p:cNvPr>
          <p:cNvSpPr txBox="1">
            <a:spLocks/>
          </p:cNvSpPr>
          <p:nvPr/>
        </p:nvSpPr>
        <p:spPr>
          <a:xfrm>
            <a:off x="3614617" y="5222393"/>
            <a:ext cx="5029761" cy="572739"/>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240"/>
              </a:spcBef>
              <a:spcAft>
                <a:spcPts val="0"/>
              </a:spcAft>
              <a:buClr>
                <a:srgbClr val="F17F09"/>
              </a:buClr>
              <a:buSzPts val="1200"/>
              <a:buFont typeface="Arial"/>
              <a:buNone/>
              <a:defRPr sz="1200" b="0" i="0" u="none" strike="noStrike" cap="none">
                <a:solidFill>
                  <a:srgbClr val="F17F09"/>
                </a:solidFill>
                <a:latin typeface="Arial"/>
                <a:ea typeface="Arial"/>
                <a:cs typeface="Arial"/>
                <a:sym typeface="Arial"/>
              </a:defRPr>
            </a:lvl1pPr>
            <a:lvl2pPr marL="914400" marR="0" lvl="1" indent="-342900" algn="l" rtl="0">
              <a:lnSpc>
                <a:spcPct val="100000"/>
              </a:lnSpc>
              <a:spcBef>
                <a:spcPts val="36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2pPr>
            <a:lvl3pPr marL="1371600" marR="0" lvl="2" indent="-342900" algn="l" rtl="0">
              <a:lnSpc>
                <a:spcPct val="100000"/>
              </a:lnSpc>
              <a:spcBef>
                <a:spcPts val="36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3pPr>
            <a:lvl4pPr marL="1828800" marR="0" lvl="3" indent="-342900" algn="l" rtl="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L="2743200" marR="0" lvl="5" indent="-342900" algn="l" rtl="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6pPr>
            <a:lvl7pPr marL="3200400" marR="0" lvl="6" indent="-342900" algn="l" rtl="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7pPr>
            <a:lvl8pPr marL="3657600" marR="0" lvl="7" indent="-342900" algn="l" rtl="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8pPr>
            <a:lvl9pPr marL="4114800" marR="0" lvl="8" indent="-342900" algn="l" rtl="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9pPr>
          </a:lstStyle>
          <a:p>
            <a:pPr marL="0" marR="0" lvl="0" indent="0" algn="r" defTabSz="914400" rtl="0" eaLnBrk="1" fontAlgn="auto" latinLnBrk="0" hangingPunct="1">
              <a:lnSpc>
                <a:spcPct val="100000"/>
              </a:lnSpc>
              <a:spcBef>
                <a:spcPts val="0"/>
              </a:spcBef>
              <a:spcAft>
                <a:spcPts val="0"/>
              </a:spcAft>
              <a:buClr>
                <a:srgbClr val="F17F09"/>
              </a:buClr>
              <a:buSzPts val="1200"/>
              <a:buFont typeface="Arial"/>
              <a:buNone/>
              <a:tabLst/>
              <a:defRPr/>
            </a:pPr>
            <a:r>
              <a:rPr lang="en-US" sz="1600" b="1" kern="0" dirty="0"/>
              <a:t>Dr. Sergi </a:t>
            </a:r>
            <a:r>
              <a:rPr lang="en-US" sz="1600" b="1" kern="0" dirty="0" err="1"/>
              <a:t>Saurí</a:t>
            </a:r>
            <a:endParaRPr lang="en-US" sz="1600" b="1" kern="0" dirty="0"/>
          </a:p>
          <a:p>
            <a:pPr marL="0" marR="0" lvl="0" indent="0" algn="r" defTabSz="914400" rtl="0" eaLnBrk="1" fontAlgn="auto" latinLnBrk="0" hangingPunct="1">
              <a:lnSpc>
                <a:spcPct val="100000"/>
              </a:lnSpc>
              <a:spcBef>
                <a:spcPts val="0"/>
              </a:spcBef>
              <a:spcAft>
                <a:spcPts val="0"/>
              </a:spcAft>
              <a:buClr>
                <a:srgbClr val="F17F09"/>
              </a:buClr>
              <a:buSzPts val="1200"/>
              <a:buFont typeface="Arial"/>
              <a:buNone/>
              <a:tabLst/>
              <a:defRPr/>
            </a:pPr>
            <a:r>
              <a:rPr lang="en-US" sz="1600" b="1" kern="0" dirty="0"/>
              <a:t>Frances </a:t>
            </a:r>
            <a:r>
              <a:rPr lang="en-US" sz="1600" b="1" kern="0" dirty="0" err="1"/>
              <a:t>Gasparín</a:t>
            </a:r>
            <a:endParaRPr lang="en-US" sz="1600" b="1" kern="0" dirty="0"/>
          </a:p>
        </p:txBody>
      </p:sp>
    </p:spTree>
    <p:extLst>
      <p:ext uri="{BB962C8B-B14F-4D97-AF65-F5344CB8AC3E}">
        <p14:creationId xmlns:p14="http://schemas.microsoft.com/office/powerpoint/2010/main" val="39190690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F011AD-2A68-49FA-84CA-D4169A3C5DC6}"/>
              </a:ext>
            </a:extLst>
          </p:cNvPr>
          <p:cNvSpPr>
            <a:spLocks noGrp="1"/>
          </p:cNvSpPr>
          <p:nvPr>
            <p:ph type="title"/>
          </p:nvPr>
        </p:nvSpPr>
        <p:spPr>
          <a:xfrm>
            <a:off x="471157" y="1104900"/>
            <a:ext cx="8201685" cy="614905"/>
          </a:xfrm>
        </p:spPr>
        <p:txBody>
          <a:bodyPr>
            <a:normAutofit/>
          </a:bodyPr>
          <a:lstStyle/>
          <a:p>
            <a:r>
              <a:rPr lang="en-US" sz="2400" dirty="0"/>
              <a:t>Methodological approach: Theory of Change</a:t>
            </a:r>
            <a:endParaRPr lang="en-GB" sz="2400" dirty="0"/>
          </a:p>
        </p:txBody>
      </p:sp>
      <p:sp>
        <p:nvSpPr>
          <p:cNvPr id="4" name="Slide Number Placeholder 3">
            <a:extLst>
              <a:ext uri="{FF2B5EF4-FFF2-40B4-BE49-F238E27FC236}">
                <a16:creationId xmlns:a16="http://schemas.microsoft.com/office/drawing/2014/main" id="{ACA13981-1C52-4050-98E0-14C558A50A0E}"/>
              </a:ext>
            </a:extLst>
          </p:cNvPr>
          <p:cNvSpPr>
            <a:spLocks noGrp="1"/>
          </p:cNvSpPr>
          <p:nvPr>
            <p:ph type="sldNum" sz="quarter" idx="12"/>
          </p:nvPr>
        </p:nvSpPr>
        <p:spPr/>
        <p:txBody>
          <a:bodyPr/>
          <a:lstStyle/>
          <a:p>
            <a:fld id="{5336F0B7-EF37-4B31-BA1E-D2B9204CDF2B}" type="slidenum">
              <a:rPr lang="ca-ES" noProof="0" smtClean="0"/>
              <a:pPr/>
              <a:t>10</a:t>
            </a:fld>
            <a:endParaRPr lang="ca-ES" noProof="0" dirty="0"/>
          </a:p>
        </p:txBody>
      </p:sp>
      <p:sp>
        <p:nvSpPr>
          <p:cNvPr id="5" name="Google Shape;202;p5">
            <a:extLst>
              <a:ext uri="{FF2B5EF4-FFF2-40B4-BE49-F238E27FC236}">
                <a16:creationId xmlns:a16="http://schemas.microsoft.com/office/drawing/2014/main" id="{5D3772CD-C992-4594-B35A-1A8983E6B693}"/>
              </a:ext>
            </a:extLst>
          </p:cNvPr>
          <p:cNvSpPr txBox="1">
            <a:spLocks/>
          </p:cNvSpPr>
          <p:nvPr/>
        </p:nvSpPr>
        <p:spPr>
          <a:xfrm>
            <a:off x="6545282" y="6160407"/>
            <a:ext cx="2133600" cy="365125"/>
          </a:xfrm>
          <a:prstGeom prst="rect">
            <a:avLst/>
          </a:prstGeom>
          <a:noFill/>
          <a:ln>
            <a:noFill/>
          </a:ln>
        </p:spPr>
        <p:txBody>
          <a:bodyPr spcFirstLastPara="1" vert="horz" wrap="square" lIns="91425" tIns="45700" rIns="91425" bIns="45700" rtlCol="0" anchor="ctr" anchorCtr="0">
            <a:noAutofit/>
          </a:bodyPr>
          <a:lstStyle>
            <a:defPPr>
              <a:defRPr lang="es-ES"/>
            </a:defPPr>
            <a:lvl1pPr marL="0" algn="r" defTabSz="914400" rtl="0" eaLnBrk="1" latinLnBrk="0" hangingPunct="1">
              <a:defRPr lang="es-ES" sz="1200" kern="1200" smtClean="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0000000-1234-1234-1234-123412341234}" type="slidenum">
              <a:rPr lang="ca-ES" smtClean="0"/>
              <a:pPr/>
              <a:t>10</a:t>
            </a:fld>
            <a:endParaRPr lang="ca-ES"/>
          </a:p>
        </p:txBody>
      </p:sp>
      <p:sp>
        <p:nvSpPr>
          <p:cNvPr id="6" name="object 7">
            <a:extLst>
              <a:ext uri="{FF2B5EF4-FFF2-40B4-BE49-F238E27FC236}">
                <a16:creationId xmlns:a16="http://schemas.microsoft.com/office/drawing/2014/main" id="{EF8C52E2-B01A-4A1B-993D-2AF5E389D6C7}"/>
              </a:ext>
            </a:extLst>
          </p:cNvPr>
          <p:cNvSpPr txBox="1"/>
          <p:nvPr/>
        </p:nvSpPr>
        <p:spPr>
          <a:xfrm>
            <a:off x="201866" y="3713703"/>
            <a:ext cx="1153795" cy="954405"/>
          </a:xfrm>
          <a:prstGeom prst="rect">
            <a:avLst/>
          </a:prstGeom>
          <a:ln w="6095">
            <a:solidFill>
              <a:srgbClr val="375F92"/>
            </a:solidFill>
          </a:ln>
        </p:spPr>
        <p:txBody>
          <a:bodyPr vert="horz" wrap="square" lIns="0" tIns="34925" rIns="0" bIns="0" rtlCol="0">
            <a:spAutoFit/>
          </a:bodyPr>
          <a:lstStyle/>
          <a:p>
            <a:pPr marL="90805" marR="260350">
              <a:lnSpc>
                <a:spcPct val="100000"/>
              </a:lnSpc>
              <a:spcBef>
                <a:spcPts val="275"/>
              </a:spcBef>
            </a:pPr>
            <a:r>
              <a:rPr sz="1400" dirty="0">
                <a:solidFill>
                  <a:srgbClr val="002245"/>
                </a:solidFill>
                <a:latin typeface="Carlito"/>
                <a:cs typeface="Carlito"/>
              </a:rPr>
              <a:t>Resources  </a:t>
            </a:r>
            <a:r>
              <a:rPr sz="1400" spc="-10" dirty="0">
                <a:solidFill>
                  <a:srgbClr val="002245"/>
                </a:solidFill>
                <a:latin typeface="Carlito"/>
                <a:cs typeface="Carlito"/>
              </a:rPr>
              <a:t>c</a:t>
            </a:r>
            <a:r>
              <a:rPr sz="1400" spc="-5" dirty="0">
                <a:solidFill>
                  <a:srgbClr val="002245"/>
                </a:solidFill>
                <a:latin typeface="Carlito"/>
                <a:cs typeface="Carlito"/>
              </a:rPr>
              <a:t>om</a:t>
            </a:r>
            <a:r>
              <a:rPr sz="1400" spc="-10" dirty="0">
                <a:solidFill>
                  <a:srgbClr val="002245"/>
                </a:solidFill>
                <a:latin typeface="Carlito"/>
                <a:cs typeface="Carlito"/>
              </a:rPr>
              <a:t>m</a:t>
            </a:r>
            <a:r>
              <a:rPr sz="1400" dirty="0">
                <a:solidFill>
                  <a:srgbClr val="002245"/>
                </a:solidFill>
                <a:latin typeface="Carlito"/>
                <a:cs typeface="Carlito"/>
              </a:rPr>
              <a:t>itt</a:t>
            </a:r>
            <a:r>
              <a:rPr sz="1400" spc="-10" dirty="0">
                <a:solidFill>
                  <a:srgbClr val="002245"/>
                </a:solidFill>
                <a:latin typeface="Carlito"/>
                <a:cs typeface="Carlito"/>
              </a:rPr>
              <a:t>e</a:t>
            </a:r>
            <a:r>
              <a:rPr sz="1400" dirty="0">
                <a:solidFill>
                  <a:srgbClr val="002245"/>
                </a:solidFill>
                <a:latin typeface="Carlito"/>
                <a:cs typeface="Carlito"/>
              </a:rPr>
              <a:t>d  to </a:t>
            </a:r>
            <a:r>
              <a:rPr sz="1400" spc="-5" dirty="0">
                <a:solidFill>
                  <a:srgbClr val="002245"/>
                </a:solidFill>
                <a:latin typeface="Carlito"/>
                <a:cs typeface="Carlito"/>
              </a:rPr>
              <a:t>project  </a:t>
            </a:r>
            <a:r>
              <a:rPr sz="1400" dirty="0">
                <a:solidFill>
                  <a:srgbClr val="002245"/>
                </a:solidFill>
                <a:latin typeface="Carlito"/>
                <a:cs typeface="Carlito"/>
              </a:rPr>
              <a:t>activities</a:t>
            </a:r>
            <a:endParaRPr sz="1400">
              <a:latin typeface="Carlito"/>
              <a:cs typeface="Carlito"/>
            </a:endParaRPr>
          </a:p>
        </p:txBody>
      </p:sp>
      <p:sp>
        <p:nvSpPr>
          <p:cNvPr id="7" name="object 8">
            <a:extLst>
              <a:ext uri="{FF2B5EF4-FFF2-40B4-BE49-F238E27FC236}">
                <a16:creationId xmlns:a16="http://schemas.microsoft.com/office/drawing/2014/main" id="{3C5CFCC5-DFA7-4B7C-8AFA-54575E28338D}"/>
              </a:ext>
            </a:extLst>
          </p:cNvPr>
          <p:cNvSpPr txBox="1"/>
          <p:nvPr/>
        </p:nvSpPr>
        <p:spPr>
          <a:xfrm>
            <a:off x="1474406" y="3724371"/>
            <a:ext cx="1155700" cy="954405"/>
          </a:xfrm>
          <a:prstGeom prst="rect">
            <a:avLst/>
          </a:prstGeom>
          <a:ln w="6096">
            <a:solidFill>
              <a:srgbClr val="375F92"/>
            </a:solidFill>
          </a:ln>
        </p:spPr>
        <p:txBody>
          <a:bodyPr vert="horz" wrap="square" lIns="0" tIns="33655" rIns="0" bIns="0" rtlCol="0">
            <a:spAutoFit/>
          </a:bodyPr>
          <a:lstStyle/>
          <a:p>
            <a:pPr marL="92075" marR="210820">
              <a:lnSpc>
                <a:spcPct val="100000"/>
              </a:lnSpc>
              <a:spcBef>
                <a:spcPts val="265"/>
              </a:spcBef>
            </a:pPr>
            <a:r>
              <a:rPr sz="1400" spc="-5" dirty="0">
                <a:solidFill>
                  <a:srgbClr val="002245"/>
                </a:solidFill>
                <a:latin typeface="Carlito"/>
                <a:cs typeface="Carlito"/>
              </a:rPr>
              <a:t>Tasks  </a:t>
            </a:r>
            <a:r>
              <a:rPr sz="1400" spc="-10" dirty="0">
                <a:solidFill>
                  <a:srgbClr val="002245"/>
                </a:solidFill>
                <a:latin typeface="Carlito"/>
                <a:cs typeface="Carlito"/>
              </a:rPr>
              <a:t>und</a:t>
            </a:r>
            <a:r>
              <a:rPr sz="1400" dirty="0">
                <a:solidFill>
                  <a:srgbClr val="002245"/>
                </a:solidFill>
                <a:latin typeface="Carlito"/>
                <a:cs typeface="Carlito"/>
              </a:rPr>
              <a:t>erta</a:t>
            </a:r>
            <a:r>
              <a:rPr sz="1400" spc="-10" dirty="0">
                <a:solidFill>
                  <a:srgbClr val="002245"/>
                </a:solidFill>
                <a:latin typeface="Carlito"/>
                <a:cs typeface="Carlito"/>
              </a:rPr>
              <a:t>k</a:t>
            </a:r>
            <a:r>
              <a:rPr sz="1400" dirty="0">
                <a:solidFill>
                  <a:srgbClr val="002245"/>
                </a:solidFill>
                <a:latin typeface="Carlito"/>
                <a:cs typeface="Carlito"/>
              </a:rPr>
              <a:t>en  to</a:t>
            </a:r>
            <a:r>
              <a:rPr sz="1400" spc="-60" dirty="0">
                <a:solidFill>
                  <a:srgbClr val="002245"/>
                </a:solidFill>
                <a:latin typeface="Carlito"/>
                <a:cs typeface="Carlito"/>
              </a:rPr>
              <a:t> </a:t>
            </a:r>
            <a:r>
              <a:rPr sz="1400" spc="-5" dirty="0">
                <a:solidFill>
                  <a:srgbClr val="002245"/>
                </a:solidFill>
                <a:latin typeface="Carlito"/>
                <a:cs typeface="Carlito"/>
              </a:rPr>
              <a:t>generate  outputs</a:t>
            </a:r>
            <a:endParaRPr sz="1400">
              <a:latin typeface="Carlito"/>
              <a:cs typeface="Carlito"/>
            </a:endParaRPr>
          </a:p>
        </p:txBody>
      </p:sp>
      <p:sp>
        <p:nvSpPr>
          <p:cNvPr id="8" name="object 9">
            <a:extLst>
              <a:ext uri="{FF2B5EF4-FFF2-40B4-BE49-F238E27FC236}">
                <a16:creationId xmlns:a16="http://schemas.microsoft.com/office/drawing/2014/main" id="{93C61B2A-69E0-4288-976C-061E9764D134}"/>
              </a:ext>
            </a:extLst>
          </p:cNvPr>
          <p:cNvSpPr txBox="1"/>
          <p:nvPr/>
        </p:nvSpPr>
        <p:spPr>
          <a:xfrm>
            <a:off x="2839910" y="3699987"/>
            <a:ext cx="1164590" cy="954405"/>
          </a:xfrm>
          <a:prstGeom prst="rect">
            <a:avLst/>
          </a:prstGeom>
          <a:ln w="6096">
            <a:solidFill>
              <a:srgbClr val="375F92"/>
            </a:solidFill>
          </a:ln>
        </p:spPr>
        <p:txBody>
          <a:bodyPr vert="horz" wrap="square" lIns="0" tIns="34290" rIns="0" bIns="0" rtlCol="0">
            <a:spAutoFit/>
          </a:bodyPr>
          <a:lstStyle/>
          <a:p>
            <a:pPr marL="92075" marR="129539">
              <a:lnSpc>
                <a:spcPct val="100000"/>
              </a:lnSpc>
              <a:spcBef>
                <a:spcPts val="270"/>
              </a:spcBef>
            </a:pPr>
            <a:r>
              <a:rPr sz="1400" spc="-5" dirty="0">
                <a:solidFill>
                  <a:srgbClr val="002245"/>
                </a:solidFill>
                <a:latin typeface="Carlito"/>
                <a:cs typeface="Carlito"/>
              </a:rPr>
              <a:t>Products </a:t>
            </a:r>
            <a:r>
              <a:rPr sz="1400" dirty="0">
                <a:solidFill>
                  <a:srgbClr val="002245"/>
                </a:solidFill>
                <a:latin typeface="Carlito"/>
                <a:cs typeface="Carlito"/>
              </a:rPr>
              <a:t>to  </a:t>
            </a:r>
            <a:r>
              <a:rPr sz="1400" spc="-5" dirty="0">
                <a:solidFill>
                  <a:srgbClr val="002245"/>
                </a:solidFill>
                <a:latin typeface="Carlito"/>
                <a:cs typeface="Carlito"/>
              </a:rPr>
              <a:t>simulate  </a:t>
            </a:r>
            <a:r>
              <a:rPr sz="1400" dirty="0">
                <a:solidFill>
                  <a:srgbClr val="002245"/>
                </a:solidFill>
                <a:latin typeface="Carlito"/>
                <a:cs typeface="Carlito"/>
              </a:rPr>
              <a:t>a</a:t>
            </a:r>
            <a:r>
              <a:rPr sz="1400" spc="-10" dirty="0">
                <a:solidFill>
                  <a:srgbClr val="002245"/>
                </a:solidFill>
                <a:latin typeface="Carlito"/>
                <a:cs typeface="Carlito"/>
              </a:rPr>
              <a:t>ch</a:t>
            </a:r>
            <a:r>
              <a:rPr sz="1400" dirty="0">
                <a:solidFill>
                  <a:srgbClr val="002245"/>
                </a:solidFill>
                <a:latin typeface="Carlito"/>
                <a:cs typeface="Carlito"/>
              </a:rPr>
              <a:t>iev</a:t>
            </a:r>
            <a:r>
              <a:rPr sz="1400" spc="-10" dirty="0">
                <a:solidFill>
                  <a:srgbClr val="002245"/>
                </a:solidFill>
                <a:latin typeface="Carlito"/>
                <a:cs typeface="Carlito"/>
              </a:rPr>
              <a:t>em</a:t>
            </a:r>
            <a:r>
              <a:rPr sz="1400" spc="-5" dirty="0">
                <a:solidFill>
                  <a:srgbClr val="002245"/>
                </a:solidFill>
                <a:latin typeface="Carlito"/>
                <a:cs typeface="Carlito"/>
              </a:rPr>
              <a:t>e</a:t>
            </a:r>
            <a:r>
              <a:rPr sz="1400" spc="-10" dirty="0">
                <a:solidFill>
                  <a:srgbClr val="002245"/>
                </a:solidFill>
                <a:latin typeface="Carlito"/>
                <a:cs typeface="Carlito"/>
              </a:rPr>
              <a:t>n</a:t>
            </a:r>
            <a:r>
              <a:rPr sz="1400" dirty="0">
                <a:solidFill>
                  <a:srgbClr val="002245"/>
                </a:solidFill>
                <a:latin typeface="Carlito"/>
                <a:cs typeface="Carlito"/>
              </a:rPr>
              <a:t>t  </a:t>
            </a:r>
            <a:r>
              <a:rPr sz="1400" spc="-5" dirty="0">
                <a:solidFill>
                  <a:srgbClr val="002245"/>
                </a:solidFill>
                <a:latin typeface="Carlito"/>
                <a:cs typeface="Carlito"/>
              </a:rPr>
              <a:t>of</a:t>
            </a:r>
            <a:r>
              <a:rPr sz="1400" spc="-25" dirty="0">
                <a:solidFill>
                  <a:srgbClr val="002245"/>
                </a:solidFill>
                <a:latin typeface="Carlito"/>
                <a:cs typeface="Carlito"/>
              </a:rPr>
              <a:t> </a:t>
            </a:r>
            <a:r>
              <a:rPr sz="1400" dirty="0">
                <a:solidFill>
                  <a:srgbClr val="002245"/>
                </a:solidFill>
                <a:latin typeface="Carlito"/>
                <a:cs typeface="Carlito"/>
              </a:rPr>
              <a:t>results</a:t>
            </a:r>
            <a:endParaRPr sz="1400">
              <a:latin typeface="Carlito"/>
              <a:cs typeface="Carlito"/>
            </a:endParaRPr>
          </a:p>
        </p:txBody>
      </p:sp>
      <p:sp>
        <p:nvSpPr>
          <p:cNvPr id="9" name="object 10">
            <a:extLst>
              <a:ext uri="{FF2B5EF4-FFF2-40B4-BE49-F238E27FC236}">
                <a16:creationId xmlns:a16="http://schemas.microsoft.com/office/drawing/2014/main" id="{BD5A065A-B12D-408E-9A7D-134F25793712}"/>
              </a:ext>
            </a:extLst>
          </p:cNvPr>
          <p:cNvSpPr txBox="1"/>
          <p:nvPr/>
        </p:nvSpPr>
        <p:spPr>
          <a:xfrm>
            <a:off x="4083495" y="3731990"/>
            <a:ext cx="4866640" cy="523240"/>
          </a:xfrm>
          <a:prstGeom prst="rect">
            <a:avLst/>
          </a:prstGeom>
          <a:ln w="6096">
            <a:solidFill>
              <a:srgbClr val="375F92"/>
            </a:solidFill>
          </a:ln>
        </p:spPr>
        <p:txBody>
          <a:bodyPr vert="horz" wrap="square" lIns="0" tIns="34290" rIns="0" bIns="0" rtlCol="0">
            <a:spAutoFit/>
          </a:bodyPr>
          <a:lstStyle/>
          <a:p>
            <a:pPr marL="92075" marR="127635">
              <a:lnSpc>
                <a:spcPct val="100000"/>
              </a:lnSpc>
              <a:spcBef>
                <a:spcPts val="270"/>
              </a:spcBef>
            </a:pPr>
            <a:r>
              <a:rPr sz="1400" spc="-5" dirty="0">
                <a:solidFill>
                  <a:srgbClr val="005BBA"/>
                </a:solidFill>
                <a:latin typeface="Carlito"/>
                <a:cs typeface="Carlito"/>
              </a:rPr>
              <a:t>Changes or </a:t>
            </a:r>
            <a:r>
              <a:rPr sz="1400" dirty="0">
                <a:solidFill>
                  <a:srgbClr val="005BBA"/>
                </a:solidFill>
                <a:latin typeface="Carlito"/>
                <a:cs typeface="Carlito"/>
              </a:rPr>
              <a:t>effects </a:t>
            </a:r>
            <a:r>
              <a:rPr sz="1400" spc="-5" dirty="0">
                <a:solidFill>
                  <a:srgbClr val="005BBA"/>
                </a:solidFill>
                <a:latin typeface="Carlito"/>
                <a:cs typeface="Carlito"/>
              </a:rPr>
              <a:t>on the beneficiaries </a:t>
            </a:r>
            <a:r>
              <a:rPr sz="1400" dirty="0">
                <a:solidFill>
                  <a:srgbClr val="005BBA"/>
                </a:solidFill>
                <a:latin typeface="Carlito"/>
                <a:cs typeface="Carlito"/>
              </a:rPr>
              <a:t>resulting </a:t>
            </a:r>
            <a:r>
              <a:rPr sz="1400" spc="-5" dirty="0">
                <a:solidFill>
                  <a:srgbClr val="005BBA"/>
                </a:solidFill>
                <a:latin typeface="Carlito"/>
                <a:cs typeface="Carlito"/>
              </a:rPr>
              <a:t>from the use of  outputs (the</a:t>
            </a:r>
            <a:r>
              <a:rPr sz="1400" spc="30" dirty="0">
                <a:solidFill>
                  <a:srgbClr val="005BBA"/>
                </a:solidFill>
                <a:latin typeface="Carlito"/>
                <a:cs typeface="Carlito"/>
              </a:rPr>
              <a:t> </a:t>
            </a:r>
            <a:r>
              <a:rPr sz="1400" dirty="0">
                <a:solidFill>
                  <a:srgbClr val="005BBA"/>
                </a:solidFill>
                <a:latin typeface="Carlito"/>
                <a:cs typeface="Carlito"/>
              </a:rPr>
              <a:t>WHY?)</a:t>
            </a:r>
            <a:endParaRPr sz="1400">
              <a:latin typeface="Carlito"/>
              <a:cs typeface="Carlito"/>
            </a:endParaRPr>
          </a:p>
        </p:txBody>
      </p:sp>
      <p:grpSp>
        <p:nvGrpSpPr>
          <p:cNvPr id="10" name="object 12">
            <a:extLst>
              <a:ext uri="{FF2B5EF4-FFF2-40B4-BE49-F238E27FC236}">
                <a16:creationId xmlns:a16="http://schemas.microsoft.com/office/drawing/2014/main" id="{6A29B9E2-E619-4F9E-977C-913D3040AF03}"/>
              </a:ext>
            </a:extLst>
          </p:cNvPr>
          <p:cNvGrpSpPr/>
          <p:nvPr/>
        </p:nvGrpSpPr>
        <p:grpSpPr>
          <a:xfrm>
            <a:off x="55499" y="2995835"/>
            <a:ext cx="1410335" cy="643255"/>
            <a:chOff x="74612" y="1889696"/>
            <a:chExt cx="1410335" cy="643255"/>
          </a:xfrm>
        </p:grpSpPr>
        <p:sp>
          <p:nvSpPr>
            <p:cNvPr id="11" name="object 13">
              <a:extLst>
                <a:ext uri="{FF2B5EF4-FFF2-40B4-BE49-F238E27FC236}">
                  <a16:creationId xmlns:a16="http://schemas.microsoft.com/office/drawing/2014/main" id="{5969B88D-368F-4B5F-9E56-F255ED19E73F}"/>
                </a:ext>
              </a:extLst>
            </p:cNvPr>
            <p:cNvSpPr/>
            <p:nvPr/>
          </p:nvSpPr>
          <p:spPr>
            <a:xfrm>
              <a:off x="87629" y="1902713"/>
              <a:ext cx="1384300" cy="617220"/>
            </a:xfrm>
            <a:custGeom>
              <a:avLst/>
              <a:gdLst/>
              <a:ahLst/>
              <a:cxnLst/>
              <a:rect l="l" t="t" r="r" b="b"/>
              <a:pathLst>
                <a:path w="1384300" h="617219">
                  <a:moveTo>
                    <a:pt x="1075182" y="0"/>
                  </a:moveTo>
                  <a:lnTo>
                    <a:pt x="0" y="0"/>
                  </a:lnTo>
                  <a:lnTo>
                    <a:pt x="308609" y="308610"/>
                  </a:lnTo>
                  <a:lnTo>
                    <a:pt x="0" y="617220"/>
                  </a:lnTo>
                  <a:lnTo>
                    <a:pt x="1075182" y="617220"/>
                  </a:lnTo>
                  <a:lnTo>
                    <a:pt x="1383792" y="308610"/>
                  </a:lnTo>
                  <a:lnTo>
                    <a:pt x="1075182" y="0"/>
                  </a:lnTo>
                  <a:close/>
                </a:path>
              </a:pathLst>
            </a:custGeom>
            <a:solidFill>
              <a:srgbClr val="4F81BC"/>
            </a:solidFill>
          </p:spPr>
          <p:txBody>
            <a:bodyPr wrap="square" lIns="0" tIns="0" rIns="0" bIns="0" rtlCol="0"/>
            <a:lstStyle/>
            <a:p>
              <a:endParaRPr/>
            </a:p>
          </p:txBody>
        </p:sp>
        <p:sp>
          <p:nvSpPr>
            <p:cNvPr id="12" name="object 14">
              <a:extLst>
                <a:ext uri="{FF2B5EF4-FFF2-40B4-BE49-F238E27FC236}">
                  <a16:creationId xmlns:a16="http://schemas.microsoft.com/office/drawing/2014/main" id="{F2030EC0-472C-45A4-9F72-06B8BE4272C9}"/>
                </a:ext>
              </a:extLst>
            </p:cNvPr>
            <p:cNvSpPr/>
            <p:nvPr/>
          </p:nvSpPr>
          <p:spPr>
            <a:xfrm>
              <a:off x="87629" y="1902713"/>
              <a:ext cx="1384300" cy="617220"/>
            </a:xfrm>
            <a:custGeom>
              <a:avLst/>
              <a:gdLst/>
              <a:ahLst/>
              <a:cxnLst/>
              <a:rect l="l" t="t" r="r" b="b"/>
              <a:pathLst>
                <a:path w="1384300" h="617219">
                  <a:moveTo>
                    <a:pt x="0" y="0"/>
                  </a:moveTo>
                  <a:lnTo>
                    <a:pt x="1075182" y="0"/>
                  </a:lnTo>
                  <a:lnTo>
                    <a:pt x="1383792" y="308610"/>
                  </a:lnTo>
                  <a:lnTo>
                    <a:pt x="1075182" y="617220"/>
                  </a:lnTo>
                  <a:lnTo>
                    <a:pt x="0" y="617220"/>
                  </a:lnTo>
                  <a:lnTo>
                    <a:pt x="308609" y="308610"/>
                  </a:lnTo>
                  <a:lnTo>
                    <a:pt x="0" y="0"/>
                  </a:lnTo>
                  <a:close/>
                </a:path>
              </a:pathLst>
            </a:custGeom>
            <a:ln w="25907">
              <a:solidFill>
                <a:srgbClr val="385D89"/>
              </a:solidFill>
            </a:ln>
          </p:spPr>
          <p:txBody>
            <a:bodyPr wrap="square" lIns="0" tIns="0" rIns="0" bIns="0" rtlCol="0"/>
            <a:lstStyle/>
            <a:p>
              <a:endParaRPr/>
            </a:p>
          </p:txBody>
        </p:sp>
      </p:grpSp>
      <p:sp>
        <p:nvSpPr>
          <p:cNvPr id="13" name="object 15">
            <a:extLst>
              <a:ext uri="{FF2B5EF4-FFF2-40B4-BE49-F238E27FC236}">
                <a16:creationId xmlns:a16="http://schemas.microsoft.com/office/drawing/2014/main" id="{0BFB82F5-02D9-4D76-A96B-5FE667935AE6}"/>
              </a:ext>
            </a:extLst>
          </p:cNvPr>
          <p:cNvSpPr txBox="1"/>
          <p:nvPr/>
        </p:nvSpPr>
        <p:spPr>
          <a:xfrm>
            <a:off x="482079" y="3170015"/>
            <a:ext cx="554990" cy="269240"/>
          </a:xfrm>
          <a:prstGeom prst="rect">
            <a:avLst/>
          </a:prstGeom>
        </p:spPr>
        <p:txBody>
          <a:bodyPr vert="horz" wrap="square" lIns="0" tIns="12065" rIns="0" bIns="0" rtlCol="0">
            <a:spAutoFit/>
          </a:bodyPr>
          <a:lstStyle/>
          <a:p>
            <a:pPr marL="12700">
              <a:lnSpc>
                <a:spcPct val="100000"/>
              </a:lnSpc>
              <a:spcBef>
                <a:spcPts val="95"/>
              </a:spcBef>
            </a:pPr>
            <a:r>
              <a:rPr sz="1600" b="1" spc="-15" dirty="0">
                <a:solidFill>
                  <a:srgbClr val="FFFFFF"/>
                </a:solidFill>
                <a:latin typeface="Carlito"/>
                <a:cs typeface="Carlito"/>
              </a:rPr>
              <a:t>I</a:t>
            </a:r>
            <a:r>
              <a:rPr sz="1600" b="1" spc="-10" dirty="0">
                <a:solidFill>
                  <a:srgbClr val="FFFFFF"/>
                </a:solidFill>
                <a:latin typeface="Carlito"/>
                <a:cs typeface="Carlito"/>
              </a:rPr>
              <a:t>npu</a:t>
            </a:r>
            <a:r>
              <a:rPr sz="1600" b="1" spc="-5" dirty="0">
                <a:solidFill>
                  <a:srgbClr val="FFFFFF"/>
                </a:solidFill>
                <a:latin typeface="Carlito"/>
                <a:cs typeface="Carlito"/>
              </a:rPr>
              <a:t>ts</a:t>
            </a:r>
            <a:endParaRPr sz="1600">
              <a:latin typeface="Carlito"/>
              <a:cs typeface="Carlito"/>
            </a:endParaRPr>
          </a:p>
        </p:txBody>
      </p:sp>
      <p:grpSp>
        <p:nvGrpSpPr>
          <p:cNvPr id="14" name="object 16">
            <a:extLst>
              <a:ext uri="{FF2B5EF4-FFF2-40B4-BE49-F238E27FC236}">
                <a16:creationId xmlns:a16="http://schemas.microsoft.com/office/drawing/2014/main" id="{D103FF18-ED44-4236-9DD4-7BF3C1307D70}"/>
              </a:ext>
            </a:extLst>
          </p:cNvPr>
          <p:cNvGrpSpPr/>
          <p:nvPr/>
        </p:nvGrpSpPr>
        <p:grpSpPr>
          <a:xfrm>
            <a:off x="1218311" y="2995835"/>
            <a:ext cx="2924810" cy="650875"/>
            <a:chOff x="1237424" y="1889696"/>
            <a:chExt cx="2924810" cy="650875"/>
          </a:xfrm>
        </p:grpSpPr>
        <p:sp>
          <p:nvSpPr>
            <p:cNvPr id="15" name="object 17">
              <a:extLst>
                <a:ext uri="{FF2B5EF4-FFF2-40B4-BE49-F238E27FC236}">
                  <a16:creationId xmlns:a16="http://schemas.microsoft.com/office/drawing/2014/main" id="{99D49848-112E-4281-BB15-8B3670DC580D}"/>
                </a:ext>
              </a:extLst>
            </p:cNvPr>
            <p:cNvSpPr/>
            <p:nvPr/>
          </p:nvSpPr>
          <p:spPr>
            <a:xfrm>
              <a:off x="2640329" y="1902713"/>
              <a:ext cx="1508760" cy="624840"/>
            </a:xfrm>
            <a:custGeom>
              <a:avLst/>
              <a:gdLst/>
              <a:ahLst/>
              <a:cxnLst/>
              <a:rect l="l" t="t" r="r" b="b"/>
              <a:pathLst>
                <a:path w="1508760" h="624839">
                  <a:moveTo>
                    <a:pt x="1196340" y="0"/>
                  </a:moveTo>
                  <a:lnTo>
                    <a:pt x="0" y="0"/>
                  </a:lnTo>
                  <a:lnTo>
                    <a:pt x="312419" y="312420"/>
                  </a:lnTo>
                  <a:lnTo>
                    <a:pt x="0" y="624839"/>
                  </a:lnTo>
                  <a:lnTo>
                    <a:pt x="1196340" y="624839"/>
                  </a:lnTo>
                  <a:lnTo>
                    <a:pt x="1508759" y="312420"/>
                  </a:lnTo>
                  <a:lnTo>
                    <a:pt x="1196340" y="0"/>
                  </a:lnTo>
                  <a:close/>
                </a:path>
              </a:pathLst>
            </a:custGeom>
            <a:solidFill>
              <a:srgbClr val="4F81BC"/>
            </a:solidFill>
          </p:spPr>
          <p:txBody>
            <a:bodyPr wrap="square" lIns="0" tIns="0" rIns="0" bIns="0" rtlCol="0"/>
            <a:lstStyle/>
            <a:p>
              <a:endParaRPr/>
            </a:p>
          </p:txBody>
        </p:sp>
        <p:sp>
          <p:nvSpPr>
            <p:cNvPr id="16" name="object 18">
              <a:extLst>
                <a:ext uri="{FF2B5EF4-FFF2-40B4-BE49-F238E27FC236}">
                  <a16:creationId xmlns:a16="http://schemas.microsoft.com/office/drawing/2014/main" id="{14E22F99-D165-4824-961B-EDF65467F207}"/>
                </a:ext>
              </a:extLst>
            </p:cNvPr>
            <p:cNvSpPr/>
            <p:nvPr/>
          </p:nvSpPr>
          <p:spPr>
            <a:xfrm>
              <a:off x="2640329" y="1902713"/>
              <a:ext cx="1508760" cy="624840"/>
            </a:xfrm>
            <a:custGeom>
              <a:avLst/>
              <a:gdLst/>
              <a:ahLst/>
              <a:cxnLst/>
              <a:rect l="l" t="t" r="r" b="b"/>
              <a:pathLst>
                <a:path w="1508760" h="624839">
                  <a:moveTo>
                    <a:pt x="0" y="0"/>
                  </a:moveTo>
                  <a:lnTo>
                    <a:pt x="1196340" y="0"/>
                  </a:lnTo>
                  <a:lnTo>
                    <a:pt x="1508759" y="312420"/>
                  </a:lnTo>
                  <a:lnTo>
                    <a:pt x="1196340" y="624839"/>
                  </a:lnTo>
                  <a:lnTo>
                    <a:pt x="0" y="624839"/>
                  </a:lnTo>
                  <a:lnTo>
                    <a:pt x="312419" y="312420"/>
                  </a:lnTo>
                  <a:lnTo>
                    <a:pt x="0" y="0"/>
                  </a:lnTo>
                  <a:close/>
                </a:path>
              </a:pathLst>
            </a:custGeom>
            <a:ln w="25908">
              <a:solidFill>
                <a:srgbClr val="385D89"/>
              </a:solidFill>
            </a:ln>
          </p:spPr>
          <p:txBody>
            <a:bodyPr wrap="square" lIns="0" tIns="0" rIns="0" bIns="0" rtlCol="0"/>
            <a:lstStyle/>
            <a:p>
              <a:endParaRPr/>
            </a:p>
          </p:txBody>
        </p:sp>
        <p:sp>
          <p:nvSpPr>
            <p:cNvPr id="17" name="object 19">
              <a:extLst>
                <a:ext uri="{FF2B5EF4-FFF2-40B4-BE49-F238E27FC236}">
                  <a16:creationId xmlns:a16="http://schemas.microsoft.com/office/drawing/2014/main" id="{48611DA8-846E-4F91-B2AE-577ED217C29C}"/>
                </a:ext>
              </a:extLst>
            </p:cNvPr>
            <p:cNvSpPr/>
            <p:nvPr/>
          </p:nvSpPr>
          <p:spPr>
            <a:xfrm>
              <a:off x="1250441" y="1908809"/>
              <a:ext cx="1607820" cy="619125"/>
            </a:xfrm>
            <a:custGeom>
              <a:avLst/>
              <a:gdLst/>
              <a:ahLst/>
              <a:cxnLst/>
              <a:rect l="l" t="t" r="r" b="b"/>
              <a:pathLst>
                <a:path w="1607820" h="619125">
                  <a:moveTo>
                    <a:pt x="1298448" y="0"/>
                  </a:moveTo>
                  <a:lnTo>
                    <a:pt x="0" y="0"/>
                  </a:lnTo>
                  <a:lnTo>
                    <a:pt x="309372" y="309372"/>
                  </a:lnTo>
                  <a:lnTo>
                    <a:pt x="0" y="618743"/>
                  </a:lnTo>
                  <a:lnTo>
                    <a:pt x="1298448" y="618743"/>
                  </a:lnTo>
                  <a:lnTo>
                    <a:pt x="1607820" y="309372"/>
                  </a:lnTo>
                  <a:lnTo>
                    <a:pt x="1298448" y="0"/>
                  </a:lnTo>
                  <a:close/>
                </a:path>
              </a:pathLst>
            </a:custGeom>
            <a:solidFill>
              <a:srgbClr val="4F81BC"/>
            </a:solidFill>
          </p:spPr>
          <p:txBody>
            <a:bodyPr wrap="square" lIns="0" tIns="0" rIns="0" bIns="0" rtlCol="0"/>
            <a:lstStyle/>
            <a:p>
              <a:endParaRPr/>
            </a:p>
          </p:txBody>
        </p:sp>
        <p:sp>
          <p:nvSpPr>
            <p:cNvPr id="18" name="object 20">
              <a:extLst>
                <a:ext uri="{FF2B5EF4-FFF2-40B4-BE49-F238E27FC236}">
                  <a16:creationId xmlns:a16="http://schemas.microsoft.com/office/drawing/2014/main" id="{8A9B578B-08E0-40A0-AA05-5B1DBB3226AD}"/>
                </a:ext>
              </a:extLst>
            </p:cNvPr>
            <p:cNvSpPr/>
            <p:nvPr/>
          </p:nvSpPr>
          <p:spPr>
            <a:xfrm>
              <a:off x="1250441" y="1908809"/>
              <a:ext cx="1607820" cy="619125"/>
            </a:xfrm>
            <a:custGeom>
              <a:avLst/>
              <a:gdLst/>
              <a:ahLst/>
              <a:cxnLst/>
              <a:rect l="l" t="t" r="r" b="b"/>
              <a:pathLst>
                <a:path w="1607820" h="619125">
                  <a:moveTo>
                    <a:pt x="0" y="0"/>
                  </a:moveTo>
                  <a:lnTo>
                    <a:pt x="1298448" y="0"/>
                  </a:lnTo>
                  <a:lnTo>
                    <a:pt x="1607820" y="309372"/>
                  </a:lnTo>
                  <a:lnTo>
                    <a:pt x="1298448" y="618743"/>
                  </a:lnTo>
                  <a:lnTo>
                    <a:pt x="0" y="618743"/>
                  </a:lnTo>
                  <a:lnTo>
                    <a:pt x="309372" y="309372"/>
                  </a:lnTo>
                  <a:lnTo>
                    <a:pt x="0" y="0"/>
                  </a:lnTo>
                  <a:close/>
                </a:path>
              </a:pathLst>
            </a:custGeom>
            <a:ln w="25908">
              <a:solidFill>
                <a:srgbClr val="385D89"/>
              </a:solidFill>
            </a:ln>
          </p:spPr>
          <p:txBody>
            <a:bodyPr wrap="square" lIns="0" tIns="0" rIns="0" bIns="0" rtlCol="0"/>
            <a:lstStyle/>
            <a:p>
              <a:endParaRPr/>
            </a:p>
          </p:txBody>
        </p:sp>
      </p:grpSp>
      <p:sp>
        <p:nvSpPr>
          <p:cNvPr id="19" name="object 21">
            <a:extLst>
              <a:ext uri="{FF2B5EF4-FFF2-40B4-BE49-F238E27FC236}">
                <a16:creationId xmlns:a16="http://schemas.microsoft.com/office/drawing/2014/main" id="{34FD72AD-0C5B-4C2E-86E5-BF085C419406}"/>
              </a:ext>
            </a:extLst>
          </p:cNvPr>
          <p:cNvSpPr txBox="1"/>
          <p:nvPr/>
        </p:nvSpPr>
        <p:spPr>
          <a:xfrm>
            <a:off x="1631760" y="3176746"/>
            <a:ext cx="2098040" cy="269240"/>
          </a:xfrm>
          <a:prstGeom prst="rect">
            <a:avLst/>
          </a:prstGeom>
        </p:spPr>
        <p:txBody>
          <a:bodyPr vert="horz" wrap="square" lIns="0" tIns="12065" rIns="0" bIns="0" rtlCol="0">
            <a:spAutoFit/>
          </a:bodyPr>
          <a:lstStyle/>
          <a:p>
            <a:pPr marL="12700">
              <a:lnSpc>
                <a:spcPct val="100000"/>
              </a:lnSpc>
              <a:spcBef>
                <a:spcPts val="95"/>
              </a:spcBef>
              <a:tabLst>
                <a:tab pos="1401445" algn="l"/>
              </a:tabLst>
            </a:pPr>
            <a:r>
              <a:rPr sz="1600" b="1" spc="-5" dirty="0">
                <a:solidFill>
                  <a:srgbClr val="FFFFFF"/>
                </a:solidFill>
                <a:latin typeface="Carlito"/>
                <a:cs typeface="Carlito"/>
              </a:rPr>
              <a:t>Activities	</a:t>
            </a:r>
            <a:r>
              <a:rPr sz="2400" b="1" spc="-15" baseline="1736" dirty="0">
                <a:solidFill>
                  <a:srgbClr val="FFFFFF"/>
                </a:solidFill>
                <a:latin typeface="Carlito"/>
                <a:cs typeface="Carlito"/>
              </a:rPr>
              <a:t>Outputs</a:t>
            </a:r>
            <a:endParaRPr sz="2400" baseline="1736">
              <a:latin typeface="Carlito"/>
              <a:cs typeface="Carlito"/>
            </a:endParaRPr>
          </a:p>
        </p:txBody>
      </p:sp>
      <p:grpSp>
        <p:nvGrpSpPr>
          <p:cNvPr id="20" name="object 22">
            <a:extLst>
              <a:ext uri="{FF2B5EF4-FFF2-40B4-BE49-F238E27FC236}">
                <a16:creationId xmlns:a16="http://schemas.microsoft.com/office/drawing/2014/main" id="{BEB0E908-F62C-465B-8CE6-9613B55318F5}"/>
              </a:ext>
            </a:extLst>
          </p:cNvPr>
          <p:cNvGrpSpPr/>
          <p:nvPr/>
        </p:nvGrpSpPr>
        <p:grpSpPr>
          <a:xfrm>
            <a:off x="4086479" y="2995835"/>
            <a:ext cx="1913255" cy="643255"/>
            <a:chOff x="4105592" y="1889696"/>
            <a:chExt cx="1913255" cy="643255"/>
          </a:xfrm>
        </p:grpSpPr>
        <p:sp>
          <p:nvSpPr>
            <p:cNvPr id="21" name="object 23">
              <a:extLst>
                <a:ext uri="{FF2B5EF4-FFF2-40B4-BE49-F238E27FC236}">
                  <a16:creationId xmlns:a16="http://schemas.microsoft.com/office/drawing/2014/main" id="{109647DF-B65F-4C42-9D7F-D4B39C70CF0E}"/>
                </a:ext>
              </a:extLst>
            </p:cNvPr>
            <p:cNvSpPr/>
            <p:nvPr/>
          </p:nvSpPr>
          <p:spPr>
            <a:xfrm>
              <a:off x="4118609" y="1902713"/>
              <a:ext cx="1887220" cy="617220"/>
            </a:xfrm>
            <a:custGeom>
              <a:avLst/>
              <a:gdLst/>
              <a:ahLst/>
              <a:cxnLst/>
              <a:rect l="l" t="t" r="r" b="b"/>
              <a:pathLst>
                <a:path w="1887220" h="617219">
                  <a:moveTo>
                    <a:pt x="1578102" y="0"/>
                  </a:moveTo>
                  <a:lnTo>
                    <a:pt x="0" y="0"/>
                  </a:lnTo>
                  <a:lnTo>
                    <a:pt x="308610" y="308610"/>
                  </a:lnTo>
                  <a:lnTo>
                    <a:pt x="0" y="617220"/>
                  </a:lnTo>
                  <a:lnTo>
                    <a:pt x="1578102" y="617220"/>
                  </a:lnTo>
                  <a:lnTo>
                    <a:pt x="1886712" y="308610"/>
                  </a:lnTo>
                  <a:lnTo>
                    <a:pt x="1578102" y="0"/>
                  </a:lnTo>
                  <a:close/>
                </a:path>
              </a:pathLst>
            </a:custGeom>
            <a:solidFill>
              <a:srgbClr val="EEBC6C"/>
            </a:solidFill>
          </p:spPr>
          <p:txBody>
            <a:bodyPr wrap="square" lIns="0" tIns="0" rIns="0" bIns="0" rtlCol="0"/>
            <a:lstStyle/>
            <a:p>
              <a:endParaRPr/>
            </a:p>
          </p:txBody>
        </p:sp>
        <p:sp>
          <p:nvSpPr>
            <p:cNvPr id="22" name="object 24">
              <a:extLst>
                <a:ext uri="{FF2B5EF4-FFF2-40B4-BE49-F238E27FC236}">
                  <a16:creationId xmlns:a16="http://schemas.microsoft.com/office/drawing/2014/main" id="{932B1294-7F97-4792-97D4-113F51057825}"/>
                </a:ext>
              </a:extLst>
            </p:cNvPr>
            <p:cNvSpPr/>
            <p:nvPr/>
          </p:nvSpPr>
          <p:spPr>
            <a:xfrm>
              <a:off x="4118609" y="1902713"/>
              <a:ext cx="1887220" cy="617220"/>
            </a:xfrm>
            <a:custGeom>
              <a:avLst/>
              <a:gdLst/>
              <a:ahLst/>
              <a:cxnLst/>
              <a:rect l="l" t="t" r="r" b="b"/>
              <a:pathLst>
                <a:path w="1887220" h="617219">
                  <a:moveTo>
                    <a:pt x="0" y="0"/>
                  </a:moveTo>
                  <a:lnTo>
                    <a:pt x="1578102" y="0"/>
                  </a:lnTo>
                  <a:lnTo>
                    <a:pt x="1886712" y="308610"/>
                  </a:lnTo>
                  <a:lnTo>
                    <a:pt x="1578102" y="617220"/>
                  </a:lnTo>
                  <a:lnTo>
                    <a:pt x="0" y="617220"/>
                  </a:lnTo>
                  <a:lnTo>
                    <a:pt x="308610" y="308610"/>
                  </a:lnTo>
                  <a:lnTo>
                    <a:pt x="0" y="0"/>
                  </a:lnTo>
                  <a:close/>
                </a:path>
              </a:pathLst>
            </a:custGeom>
            <a:ln w="25907">
              <a:solidFill>
                <a:srgbClr val="385D89"/>
              </a:solidFill>
            </a:ln>
          </p:spPr>
          <p:txBody>
            <a:bodyPr wrap="square" lIns="0" tIns="0" rIns="0" bIns="0" rtlCol="0"/>
            <a:lstStyle/>
            <a:p>
              <a:endParaRPr/>
            </a:p>
          </p:txBody>
        </p:sp>
      </p:grpSp>
      <p:sp>
        <p:nvSpPr>
          <p:cNvPr id="23" name="object 25">
            <a:extLst>
              <a:ext uri="{FF2B5EF4-FFF2-40B4-BE49-F238E27FC236}">
                <a16:creationId xmlns:a16="http://schemas.microsoft.com/office/drawing/2014/main" id="{B095339E-56A2-42B1-80A0-E7AD41208592}"/>
              </a:ext>
            </a:extLst>
          </p:cNvPr>
          <p:cNvSpPr txBox="1"/>
          <p:nvPr/>
        </p:nvSpPr>
        <p:spPr>
          <a:xfrm>
            <a:off x="4669727" y="2987516"/>
            <a:ext cx="746760" cy="638175"/>
          </a:xfrm>
          <a:prstGeom prst="rect">
            <a:avLst/>
          </a:prstGeom>
        </p:spPr>
        <p:txBody>
          <a:bodyPr vert="horz" wrap="square" lIns="0" tIns="12065" rIns="0" bIns="0" rtlCol="0">
            <a:spAutoFit/>
          </a:bodyPr>
          <a:lstStyle/>
          <a:p>
            <a:pPr algn="ctr">
              <a:lnSpc>
                <a:spcPct val="100000"/>
              </a:lnSpc>
              <a:spcBef>
                <a:spcPts val="95"/>
              </a:spcBef>
            </a:pPr>
            <a:r>
              <a:rPr sz="1600" b="1" spc="-5" dirty="0">
                <a:solidFill>
                  <a:srgbClr val="005BBA"/>
                </a:solidFill>
                <a:latin typeface="Carlito"/>
                <a:cs typeface="Carlito"/>
              </a:rPr>
              <a:t>Leve</a:t>
            </a:r>
            <a:r>
              <a:rPr sz="1600" b="1" spc="-30" dirty="0">
                <a:solidFill>
                  <a:srgbClr val="005BBA"/>
                </a:solidFill>
                <a:latin typeface="Carlito"/>
                <a:cs typeface="Carlito"/>
              </a:rPr>
              <a:t> </a:t>
            </a:r>
            <a:r>
              <a:rPr sz="1600" b="1" spc="-5" dirty="0">
                <a:solidFill>
                  <a:srgbClr val="005BBA"/>
                </a:solidFill>
                <a:latin typeface="Carlito"/>
                <a:cs typeface="Carlito"/>
              </a:rPr>
              <a:t>I</a:t>
            </a:r>
            <a:endParaRPr sz="1600">
              <a:latin typeface="Carlito"/>
              <a:cs typeface="Carlito"/>
            </a:endParaRPr>
          </a:p>
          <a:p>
            <a:pPr algn="ctr">
              <a:lnSpc>
                <a:spcPct val="100000"/>
              </a:lnSpc>
              <a:spcBef>
                <a:spcPts val="25"/>
              </a:spcBef>
            </a:pPr>
            <a:r>
              <a:rPr sz="1200" spc="-5" dirty="0">
                <a:solidFill>
                  <a:srgbClr val="005BBA"/>
                </a:solidFill>
                <a:latin typeface="Carlito"/>
                <a:cs typeface="Carlito"/>
              </a:rPr>
              <a:t>(ST</a:t>
            </a:r>
            <a:r>
              <a:rPr sz="1200" spc="-10" dirty="0">
                <a:solidFill>
                  <a:srgbClr val="005BBA"/>
                </a:solidFill>
                <a:latin typeface="Carlito"/>
                <a:cs typeface="Carlito"/>
              </a:rPr>
              <a:t> </a:t>
            </a:r>
            <a:r>
              <a:rPr sz="1200" dirty="0">
                <a:solidFill>
                  <a:srgbClr val="005BBA"/>
                </a:solidFill>
                <a:latin typeface="Carlito"/>
                <a:cs typeface="Carlito"/>
              </a:rPr>
              <a:t>or</a:t>
            </a:r>
            <a:endParaRPr sz="1200">
              <a:latin typeface="Carlito"/>
              <a:cs typeface="Carlito"/>
            </a:endParaRPr>
          </a:p>
          <a:p>
            <a:pPr algn="ctr">
              <a:lnSpc>
                <a:spcPct val="100000"/>
              </a:lnSpc>
              <a:spcBef>
                <a:spcPts val="5"/>
              </a:spcBef>
            </a:pPr>
            <a:r>
              <a:rPr sz="1200" dirty="0">
                <a:solidFill>
                  <a:srgbClr val="005BBA"/>
                </a:solidFill>
                <a:latin typeface="Carlito"/>
                <a:cs typeface="Carlito"/>
              </a:rPr>
              <a:t>I</a:t>
            </a:r>
            <a:r>
              <a:rPr sz="1200" spc="-5" dirty="0">
                <a:solidFill>
                  <a:srgbClr val="005BBA"/>
                </a:solidFill>
                <a:latin typeface="Carlito"/>
                <a:cs typeface="Carlito"/>
              </a:rPr>
              <a:t>m</a:t>
            </a:r>
            <a:r>
              <a:rPr sz="1200" dirty="0">
                <a:solidFill>
                  <a:srgbClr val="005BBA"/>
                </a:solidFill>
                <a:latin typeface="Carlito"/>
                <a:cs typeface="Carlito"/>
              </a:rPr>
              <a:t>mediate)</a:t>
            </a:r>
            <a:endParaRPr sz="1200">
              <a:latin typeface="Carlito"/>
              <a:cs typeface="Carlito"/>
            </a:endParaRPr>
          </a:p>
        </p:txBody>
      </p:sp>
      <p:grpSp>
        <p:nvGrpSpPr>
          <p:cNvPr id="24" name="object 26">
            <a:extLst>
              <a:ext uri="{FF2B5EF4-FFF2-40B4-BE49-F238E27FC236}">
                <a16:creationId xmlns:a16="http://schemas.microsoft.com/office/drawing/2014/main" id="{F2D18A9F-5808-4C4E-B465-0E6951AF43C6}"/>
              </a:ext>
            </a:extLst>
          </p:cNvPr>
          <p:cNvGrpSpPr/>
          <p:nvPr/>
        </p:nvGrpSpPr>
        <p:grpSpPr>
          <a:xfrm>
            <a:off x="5706491" y="2972975"/>
            <a:ext cx="2094230" cy="671195"/>
            <a:chOff x="5725604" y="1866836"/>
            <a:chExt cx="2094230" cy="671195"/>
          </a:xfrm>
        </p:grpSpPr>
        <p:sp>
          <p:nvSpPr>
            <p:cNvPr id="25" name="object 27">
              <a:extLst>
                <a:ext uri="{FF2B5EF4-FFF2-40B4-BE49-F238E27FC236}">
                  <a16:creationId xmlns:a16="http://schemas.microsoft.com/office/drawing/2014/main" id="{2375B139-D052-4614-B1F2-A885CB87A477}"/>
                </a:ext>
              </a:extLst>
            </p:cNvPr>
            <p:cNvSpPr/>
            <p:nvPr/>
          </p:nvSpPr>
          <p:spPr>
            <a:xfrm>
              <a:off x="5738621" y="1879853"/>
              <a:ext cx="2068195" cy="645160"/>
            </a:xfrm>
            <a:custGeom>
              <a:avLst/>
              <a:gdLst/>
              <a:ahLst/>
              <a:cxnLst/>
              <a:rect l="l" t="t" r="r" b="b"/>
              <a:pathLst>
                <a:path w="2068195" h="645160">
                  <a:moveTo>
                    <a:pt x="1745742" y="0"/>
                  </a:moveTo>
                  <a:lnTo>
                    <a:pt x="0" y="0"/>
                  </a:lnTo>
                  <a:lnTo>
                    <a:pt x="322325" y="322325"/>
                  </a:lnTo>
                  <a:lnTo>
                    <a:pt x="0" y="644651"/>
                  </a:lnTo>
                  <a:lnTo>
                    <a:pt x="1745742" y="644651"/>
                  </a:lnTo>
                  <a:lnTo>
                    <a:pt x="2068068" y="322325"/>
                  </a:lnTo>
                  <a:lnTo>
                    <a:pt x="1745742" y="0"/>
                  </a:lnTo>
                  <a:close/>
                </a:path>
              </a:pathLst>
            </a:custGeom>
            <a:solidFill>
              <a:srgbClr val="EEBC6C"/>
            </a:solidFill>
          </p:spPr>
          <p:txBody>
            <a:bodyPr wrap="square" lIns="0" tIns="0" rIns="0" bIns="0" rtlCol="0"/>
            <a:lstStyle/>
            <a:p>
              <a:endParaRPr/>
            </a:p>
          </p:txBody>
        </p:sp>
        <p:sp>
          <p:nvSpPr>
            <p:cNvPr id="26" name="object 28">
              <a:extLst>
                <a:ext uri="{FF2B5EF4-FFF2-40B4-BE49-F238E27FC236}">
                  <a16:creationId xmlns:a16="http://schemas.microsoft.com/office/drawing/2014/main" id="{E37F1186-945B-4FB0-B12A-12B7A3207CE2}"/>
                </a:ext>
              </a:extLst>
            </p:cNvPr>
            <p:cNvSpPr/>
            <p:nvPr/>
          </p:nvSpPr>
          <p:spPr>
            <a:xfrm>
              <a:off x="5738621" y="1879853"/>
              <a:ext cx="2068195" cy="645160"/>
            </a:xfrm>
            <a:custGeom>
              <a:avLst/>
              <a:gdLst/>
              <a:ahLst/>
              <a:cxnLst/>
              <a:rect l="l" t="t" r="r" b="b"/>
              <a:pathLst>
                <a:path w="2068195" h="645160">
                  <a:moveTo>
                    <a:pt x="0" y="0"/>
                  </a:moveTo>
                  <a:lnTo>
                    <a:pt x="1745742" y="0"/>
                  </a:lnTo>
                  <a:lnTo>
                    <a:pt x="2068068" y="322325"/>
                  </a:lnTo>
                  <a:lnTo>
                    <a:pt x="1745742" y="644651"/>
                  </a:lnTo>
                  <a:lnTo>
                    <a:pt x="0" y="644651"/>
                  </a:lnTo>
                  <a:lnTo>
                    <a:pt x="322325" y="322325"/>
                  </a:lnTo>
                  <a:lnTo>
                    <a:pt x="0" y="0"/>
                  </a:lnTo>
                  <a:close/>
                </a:path>
              </a:pathLst>
            </a:custGeom>
            <a:ln w="25908">
              <a:solidFill>
                <a:srgbClr val="385D89"/>
              </a:solidFill>
            </a:ln>
          </p:spPr>
          <p:txBody>
            <a:bodyPr wrap="square" lIns="0" tIns="0" rIns="0" bIns="0" rtlCol="0"/>
            <a:lstStyle/>
            <a:p>
              <a:endParaRPr/>
            </a:p>
          </p:txBody>
        </p:sp>
      </p:grpSp>
      <p:sp>
        <p:nvSpPr>
          <p:cNvPr id="27" name="object 29">
            <a:extLst>
              <a:ext uri="{FF2B5EF4-FFF2-40B4-BE49-F238E27FC236}">
                <a16:creationId xmlns:a16="http://schemas.microsoft.com/office/drawing/2014/main" id="{641BD482-51C0-4F4F-B31D-27BB866FBB60}"/>
              </a:ext>
            </a:extLst>
          </p:cNvPr>
          <p:cNvSpPr txBox="1"/>
          <p:nvPr/>
        </p:nvSpPr>
        <p:spPr>
          <a:xfrm>
            <a:off x="6311075" y="2978881"/>
            <a:ext cx="885190" cy="638175"/>
          </a:xfrm>
          <a:prstGeom prst="rect">
            <a:avLst/>
          </a:prstGeom>
        </p:spPr>
        <p:txBody>
          <a:bodyPr vert="horz" wrap="square" lIns="0" tIns="12065" rIns="0" bIns="0" rtlCol="0">
            <a:spAutoFit/>
          </a:bodyPr>
          <a:lstStyle/>
          <a:p>
            <a:pPr marL="1270" algn="ctr">
              <a:lnSpc>
                <a:spcPct val="100000"/>
              </a:lnSpc>
              <a:spcBef>
                <a:spcPts val="95"/>
              </a:spcBef>
            </a:pPr>
            <a:r>
              <a:rPr sz="1600" b="1" spc="-5" dirty="0">
                <a:solidFill>
                  <a:srgbClr val="005BBA"/>
                </a:solidFill>
                <a:latin typeface="Carlito"/>
                <a:cs typeface="Carlito"/>
              </a:rPr>
              <a:t>Level</a:t>
            </a:r>
            <a:r>
              <a:rPr sz="1600" b="1" spc="-25" dirty="0">
                <a:solidFill>
                  <a:srgbClr val="005BBA"/>
                </a:solidFill>
                <a:latin typeface="Carlito"/>
                <a:cs typeface="Carlito"/>
              </a:rPr>
              <a:t> </a:t>
            </a:r>
            <a:r>
              <a:rPr sz="1600" b="1" spc="-5" dirty="0">
                <a:solidFill>
                  <a:srgbClr val="005BBA"/>
                </a:solidFill>
                <a:latin typeface="Carlito"/>
                <a:cs typeface="Carlito"/>
              </a:rPr>
              <a:t>II</a:t>
            </a:r>
            <a:endParaRPr sz="1600">
              <a:latin typeface="Carlito"/>
              <a:cs typeface="Carlito"/>
            </a:endParaRPr>
          </a:p>
          <a:p>
            <a:pPr marL="12700" marR="5080" indent="-2540" algn="ctr">
              <a:lnSpc>
                <a:spcPct val="100000"/>
              </a:lnSpc>
              <a:spcBef>
                <a:spcPts val="25"/>
              </a:spcBef>
            </a:pPr>
            <a:r>
              <a:rPr sz="1200" spc="-5" dirty="0">
                <a:solidFill>
                  <a:srgbClr val="005BBA"/>
                </a:solidFill>
                <a:latin typeface="Carlito"/>
                <a:cs typeface="Carlito"/>
              </a:rPr>
              <a:t>(MT or  </a:t>
            </a:r>
            <a:r>
              <a:rPr sz="1200" dirty="0">
                <a:solidFill>
                  <a:srgbClr val="005BBA"/>
                </a:solidFill>
                <a:latin typeface="Carlito"/>
                <a:cs typeface="Carlito"/>
              </a:rPr>
              <a:t>Interme</a:t>
            </a:r>
            <a:r>
              <a:rPr sz="1200" spc="5" dirty="0">
                <a:solidFill>
                  <a:srgbClr val="005BBA"/>
                </a:solidFill>
                <a:latin typeface="Carlito"/>
                <a:cs typeface="Carlito"/>
              </a:rPr>
              <a:t>d</a:t>
            </a:r>
            <a:r>
              <a:rPr sz="1200" dirty="0">
                <a:solidFill>
                  <a:srgbClr val="005BBA"/>
                </a:solidFill>
                <a:latin typeface="Carlito"/>
                <a:cs typeface="Carlito"/>
              </a:rPr>
              <a:t>ia</a:t>
            </a:r>
            <a:r>
              <a:rPr sz="1200" spc="-5" dirty="0">
                <a:solidFill>
                  <a:srgbClr val="005BBA"/>
                </a:solidFill>
                <a:latin typeface="Carlito"/>
                <a:cs typeface="Carlito"/>
              </a:rPr>
              <a:t>t</a:t>
            </a:r>
            <a:r>
              <a:rPr sz="1200" dirty="0">
                <a:solidFill>
                  <a:srgbClr val="005BBA"/>
                </a:solidFill>
                <a:latin typeface="Carlito"/>
                <a:cs typeface="Carlito"/>
              </a:rPr>
              <a:t>e)</a:t>
            </a:r>
            <a:endParaRPr sz="1200">
              <a:latin typeface="Carlito"/>
              <a:cs typeface="Carlito"/>
            </a:endParaRPr>
          </a:p>
        </p:txBody>
      </p:sp>
      <p:grpSp>
        <p:nvGrpSpPr>
          <p:cNvPr id="28" name="object 30">
            <a:extLst>
              <a:ext uri="{FF2B5EF4-FFF2-40B4-BE49-F238E27FC236}">
                <a16:creationId xmlns:a16="http://schemas.microsoft.com/office/drawing/2014/main" id="{3D2CF4FF-04E9-4FF3-B88C-7523A3A9733C}"/>
              </a:ext>
            </a:extLst>
          </p:cNvPr>
          <p:cNvGrpSpPr/>
          <p:nvPr/>
        </p:nvGrpSpPr>
        <p:grpSpPr>
          <a:xfrm>
            <a:off x="7532306" y="2979134"/>
            <a:ext cx="1536700" cy="650875"/>
            <a:chOff x="7551419" y="1872995"/>
            <a:chExt cx="1536700" cy="650875"/>
          </a:xfrm>
        </p:grpSpPr>
        <p:sp>
          <p:nvSpPr>
            <p:cNvPr id="29" name="object 31">
              <a:extLst>
                <a:ext uri="{FF2B5EF4-FFF2-40B4-BE49-F238E27FC236}">
                  <a16:creationId xmlns:a16="http://schemas.microsoft.com/office/drawing/2014/main" id="{7A7EEBBE-8E24-4F6F-BBDE-1ADF224768CB}"/>
                </a:ext>
              </a:extLst>
            </p:cNvPr>
            <p:cNvSpPr/>
            <p:nvPr/>
          </p:nvSpPr>
          <p:spPr>
            <a:xfrm>
              <a:off x="7564373" y="1885949"/>
              <a:ext cx="1510665" cy="624840"/>
            </a:xfrm>
            <a:custGeom>
              <a:avLst/>
              <a:gdLst/>
              <a:ahLst/>
              <a:cxnLst/>
              <a:rect l="l" t="t" r="r" b="b"/>
              <a:pathLst>
                <a:path w="1510665" h="624839">
                  <a:moveTo>
                    <a:pt x="1197864" y="0"/>
                  </a:moveTo>
                  <a:lnTo>
                    <a:pt x="0" y="0"/>
                  </a:lnTo>
                  <a:lnTo>
                    <a:pt x="312420" y="312420"/>
                  </a:lnTo>
                  <a:lnTo>
                    <a:pt x="0" y="624839"/>
                  </a:lnTo>
                  <a:lnTo>
                    <a:pt x="1197864" y="624839"/>
                  </a:lnTo>
                  <a:lnTo>
                    <a:pt x="1510283" y="312420"/>
                  </a:lnTo>
                  <a:lnTo>
                    <a:pt x="1197864" y="0"/>
                  </a:lnTo>
                  <a:close/>
                </a:path>
              </a:pathLst>
            </a:custGeom>
            <a:solidFill>
              <a:srgbClr val="EEBC6C"/>
            </a:solidFill>
          </p:spPr>
          <p:txBody>
            <a:bodyPr wrap="square" lIns="0" tIns="0" rIns="0" bIns="0" rtlCol="0"/>
            <a:lstStyle/>
            <a:p>
              <a:endParaRPr/>
            </a:p>
          </p:txBody>
        </p:sp>
        <p:sp>
          <p:nvSpPr>
            <p:cNvPr id="30" name="object 32">
              <a:extLst>
                <a:ext uri="{FF2B5EF4-FFF2-40B4-BE49-F238E27FC236}">
                  <a16:creationId xmlns:a16="http://schemas.microsoft.com/office/drawing/2014/main" id="{67A41573-59F5-4E8A-8C0A-3C682FEBE60B}"/>
                </a:ext>
              </a:extLst>
            </p:cNvPr>
            <p:cNvSpPr/>
            <p:nvPr/>
          </p:nvSpPr>
          <p:spPr>
            <a:xfrm>
              <a:off x="7564373" y="1885949"/>
              <a:ext cx="1510665" cy="624840"/>
            </a:xfrm>
            <a:custGeom>
              <a:avLst/>
              <a:gdLst/>
              <a:ahLst/>
              <a:cxnLst/>
              <a:rect l="l" t="t" r="r" b="b"/>
              <a:pathLst>
                <a:path w="1510665" h="624839">
                  <a:moveTo>
                    <a:pt x="0" y="0"/>
                  </a:moveTo>
                  <a:lnTo>
                    <a:pt x="1197864" y="0"/>
                  </a:lnTo>
                  <a:lnTo>
                    <a:pt x="1510283" y="312420"/>
                  </a:lnTo>
                  <a:lnTo>
                    <a:pt x="1197864" y="624839"/>
                  </a:lnTo>
                  <a:lnTo>
                    <a:pt x="0" y="624839"/>
                  </a:lnTo>
                  <a:lnTo>
                    <a:pt x="312420" y="312420"/>
                  </a:lnTo>
                  <a:lnTo>
                    <a:pt x="0" y="0"/>
                  </a:lnTo>
                  <a:close/>
                </a:path>
              </a:pathLst>
            </a:custGeom>
            <a:ln w="25907">
              <a:solidFill>
                <a:srgbClr val="385D89"/>
              </a:solidFill>
            </a:ln>
          </p:spPr>
          <p:txBody>
            <a:bodyPr wrap="square" lIns="0" tIns="0" rIns="0" bIns="0" rtlCol="0"/>
            <a:lstStyle/>
            <a:p>
              <a:endParaRPr/>
            </a:p>
          </p:txBody>
        </p:sp>
      </p:grpSp>
      <p:sp>
        <p:nvSpPr>
          <p:cNvPr id="31" name="object 33">
            <a:extLst>
              <a:ext uri="{FF2B5EF4-FFF2-40B4-BE49-F238E27FC236}">
                <a16:creationId xmlns:a16="http://schemas.microsoft.com/office/drawing/2014/main" id="{8EC89C42-3862-469E-90F8-8850A1E43344}"/>
              </a:ext>
            </a:extLst>
          </p:cNvPr>
          <p:cNvSpPr txBox="1"/>
          <p:nvPr/>
        </p:nvSpPr>
        <p:spPr>
          <a:xfrm>
            <a:off x="7966773" y="2944463"/>
            <a:ext cx="668655" cy="696595"/>
          </a:xfrm>
          <a:prstGeom prst="rect">
            <a:avLst/>
          </a:prstGeom>
        </p:spPr>
        <p:txBody>
          <a:bodyPr vert="horz" wrap="square" lIns="0" tIns="12065" rIns="0" bIns="0" rtlCol="0">
            <a:spAutoFit/>
          </a:bodyPr>
          <a:lstStyle/>
          <a:p>
            <a:pPr marL="127000" marR="5080" indent="-114300">
              <a:lnSpc>
                <a:spcPct val="100000"/>
              </a:lnSpc>
              <a:spcBef>
                <a:spcPts val="95"/>
              </a:spcBef>
            </a:pPr>
            <a:r>
              <a:rPr sz="1600" b="1" spc="-5" dirty="0">
                <a:solidFill>
                  <a:srgbClr val="005BBA"/>
                </a:solidFill>
                <a:latin typeface="Carlito"/>
                <a:cs typeface="Carlito"/>
              </a:rPr>
              <a:t>Level</a:t>
            </a:r>
            <a:r>
              <a:rPr sz="1600" b="1" spc="-85" dirty="0">
                <a:solidFill>
                  <a:srgbClr val="005BBA"/>
                </a:solidFill>
                <a:latin typeface="Carlito"/>
                <a:cs typeface="Carlito"/>
              </a:rPr>
              <a:t> </a:t>
            </a:r>
            <a:r>
              <a:rPr sz="1600" b="1" spc="-5" dirty="0">
                <a:solidFill>
                  <a:srgbClr val="005BBA"/>
                </a:solidFill>
                <a:latin typeface="Carlito"/>
                <a:cs typeface="Carlito"/>
              </a:rPr>
              <a:t>III  </a:t>
            </a:r>
            <a:r>
              <a:rPr sz="1400" spc="-5" dirty="0">
                <a:solidFill>
                  <a:srgbClr val="005BBA"/>
                </a:solidFill>
                <a:latin typeface="Carlito"/>
                <a:cs typeface="Carlito"/>
              </a:rPr>
              <a:t>(LT or  Final)</a:t>
            </a:r>
            <a:endParaRPr sz="1400">
              <a:latin typeface="Carlito"/>
              <a:cs typeface="Carlito"/>
            </a:endParaRPr>
          </a:p>
        </p:txBody>
      </p:sp>
      <p:sp>
        <p:nvSpPr>
          <p:cNvPr id="32" name="object 38">
            <a:extLst>
              <a:ext uri="{FF2B5EF4-FFF2-40B4-BE49-F238E27FC236}">
                <a16:creationId xmlns:a16="http://schemas.microsoft.com/office/drawing/2014/main" id="{27A54109-DA3C-4F2C-B20D-9A1B8FD2419D}"/>
              </a:ext>
            </a:extLst>
          </p:cNvPr>
          <p:cNvSpPr txBox="1"/>
          <p:nvPr/>
        </p:nvSpPr>
        <p:spPr>
          <a:xfrm>
            <a:off x="7992447" y="4856540"/>
            <a:ext cx="686435" cy="299720"/>
          </a:xfrm>
          <a:prstGeom prst="rect">
            <a:avLst/>
          </a:prstGeom>
        </p:spPr>
        <p:txBody>
          <a:bodyPr vert="horz" wrap="square" lIns="0" tIns="12700" rIns="0" bIns="0" rtlCol="0">
            <a:spAutoFit/>
          </a:bodyPr>
          <a:lstStyle/>
          <a:p>
            <a:pPr marL="12700">
              <a:lnSpc>
                <a:spcPct val="100000"/>
              </a:lnSpc>
              <a:spcBef>
                <a:spcPts val="100"/>
              </a:spcBef>
            </a:pPr>
            <a:r>
              <a:rPr sz="1800" i="1" spc="-45" dirty="0">
                <a:solidFill>
                  <a:schemeClr val="accent6">
                    <a:lumMod val="75000"/>
                  </a:schemeClr>
                </a:solidFill>
                <a:latin typeface="Carlito"/>
                <a:cs typeface="Carlito"/>
              </a:rPr>
              <a:t>R</a:t>
            </a:r>
            <a:r>
              <a:rPr sz="1800" i="1" dirty="0">
                <a:solidFill>
                  <a:schemeClr val="accent6">
                    <a:lumMod val="75000"/>
                  </a:schemeClr>
                </a:solidFill>
                <a:latin typeface="Carlito"/>
                <a:cs typeface="Carlito"/>
              </a:rPr>
              <a:t>e</a:t>
            </a:r>
            <a:r>
              <a:rPr sz="1800" i="1" spc="5" dirty="0">
                <a:solidFill>
                  <a:schemeClr val="accent6">
                    <a:lumMod val="75000"/>
                  </a:schemeClr>
                </a:solidFill>
                <a:latin typeface="Carlito"/>
                <a:cs typeface="Carlito"/>
              </a:rPr>
              <a:t>s</a:t>
            </a:r>
            <a:r>
              <a:rPr sz="1800" i="1" spc="-5" dirty="0">
                <a:solidFill>
                  <a:schemeClr val="accent6">
                    <a:lumMod val="75000"/>
                  </a:schemeClr>
                </a:solidFill>
                <a:latin typeface="Carlito"/>
                <a:cs typeface="Carlito"/>
              </a:rPr>
              <a:t>ul</a:t>
            </a:r>
            <a:r>
              <a:rPr sz="1800" i="1" spc="-10" dirty="0">
                <a:solidFill>
                  <a:schemeClr val="accent6">
                    <a:lumMod val="75000"/>
                  </a:schemeClr>
                </a:solidFill>
                <a:latin typeface="Carlito"/>
                <a:cs typeface="Carlito"/>
              </a:rPr>
              <a:t>t</a:t>
            </a:r>
            <a:r>
              <a:rPr sz="1800" i="1" dirty="0">
                <a:solidFill>
                  <a:schemeClr val="accent6">
                    <a:lumMod val="75000"/>
                  </a:schemeClr>
                </a:solidFill>
                <a:latin typeface="Carlito"/>
                <a:cs typeface="Carlito"/>
              </a:rPr>
              <a:t>s</a:t>
            </a:r>
          </a:p>
        </p:txBody>
      </p:sp>
      <p:grpSp>
        <p:nvGrpSpPr>
          <p:cNvPr id="33" name="object 39">
            <a:extLst>
              <a:ext uri="{FF2B5EF4-FFF2-40B4-BE49-F238E27FC236}">
                <a16:creationId xmlns:a16="http://schemas.microsoft.com/office/drawing/2014/main" id="{0CF4B7DB-BF17-465F-82D8-CC358A13A1C6}"/>
              </a:ext>
            </a:extLst>
          </p:cNvPr>
          <p:cNvGrpSpPr/>
          <p:nvPr/>
        </p:nvGrpSpPr>
        <p:grpSpPr>
          <a:xfrm>
            <a:off x="2514682" y="5052727"/>
            <a:ext cx="6503034" cy="274955"/>
            <a:chOff x="2583179" y="4255058"/>
            <a:chExt cx="6503034" cy="274955"/>
          </a:xfrm>
        </p:grpSpPr>
        <p:sp>
          <p:nvSpPr>
            <p:cNvPr id="34" name="object 40">
              <a:extLst>
                <a:ext uri="{FF2B5EF4-FFF2-40B4-BE49-F238E27FC236}">
                  <a16:creationId xmlns:a16="http://schemas.microsoft.com/office/drawing/2014/main" id="{31022594-4C63-46CE-B659-86877434E5B4}"/>
                </a:ext>
              </a:extLst>
            </p:cNvPr>
            <p:cNvSpPr/>
            <p:nvPr/>
          </p:nvSpPr>
          <p:spPr>
            <a:xfrm>
              <a:off x="2583179" y="4255058"/>
              <a:ext cx="6502908" cy="274396"/>
            </a:xfrm>
            <a:prstGeom prst="rect">
              <a:avLst/>
            </a:prstGeom>
            <a:blipFill>
              <a:blip r:embed="rId2" cstate="print"/>
              <a:stretch>
                <a:fillRect/>
              </a:stretch>
            </a:blipFill>
          </p:spPr>
          <p:txBody>
            <a:bodyPr wrap="square" lIns="0" tIns="0" rIns="0" bIns="0" rtlCol="0"/>
            <a:lstStyle/>
            <a:p>
              <a:endParaRPr/>
            </a:p>
          </p:txBody>
        </p:sp>
        <p:sp>
          <p:nvSpPr>
            <p:cNvPr id="35" name="object 41">
              <a:extLst>
                <a:ext uri="{FF2B5EF4-FFF2-40B4-BE49-F238E27FC236}">
                  <a16:creationId xmlns:a16="http://schemas.microsoft.com/office/drawing/2014/main" id="{EBE79942-D584-44C9-B3F3-308B2FF6F702}"/>
                </a:ext>
              </a:extLst>
            </p:cNvPr>
            <p:cNvSpPr/>
            <p:nvPr/>
          </p:nvSpPr>
          <p:spPr>
            <a:xfrm>
              <a:off x="2704337" y="4318000"/>
              <a:ext cx="6265545" cy="113030"/>
            </a:xfrm>
            <a:custGeom>
              <a:avLst/>
              <a:gdLst/>
              <a:ahLst/>
              <a:cxnLst/>
              <a:rect l="l" t="t" r="r" b="b"/>
              <a:pathLst>
                <a:path w="6265545" h="113029">
                  <a:moveTo>
                    <a:pt x="6187693" y="86920"/>
                  </a:moveTo>
                  <a:lnTo>
                    <a:pt x="6187567" y="112775"/>
                  </a:lnTo>
                  <a:lnTo>
                    <a:pt x="6239897" y="86994"/>
                  </a:lnTo>
                  <a:lnTo>
                    <a:pt x="6200647" y="86994"/>
                  </a:lnTo>
                  <a:lnTo>
                    <a:pt x="6187693" y="86920"/>
                  </a:lnTo>
                  <a:close/>
                </a:path>
                <a:path w="6265545" h="113029">
                  <a:moveTo>
                    <a:pt x="6187820" y="61012"/>
                  </a:moveTo>
                  <a:lnTo>
                    <a:pt x="6187693" y="86920"/>
                  </a:lnTo>
                  <a:lnTo>
                    <a:pt x="6200647" y="86994"/>
                  </a:lnTo>
                  <a:lnTo>
                    <a:pt x="6200775" y="61087"/>
                  </a:lnTo>
                  <a:lnTo>
                    <a:pt x="6187820" y="61012"/>
                  </a:lnTo>
                  <a:close/>
                </a:path>
                <a:path w="6265545" h="113029">
                  <a:moveTo>
                    <a:pt x="6187947" y="35051"/>
                  </a:moveTo>
                  <a:lnTo>
                    <a:pt x="6187820" y="61012"/>
                  </a:lnTo>
                  <a:lnTo>
                    <a:pt x="6200775" y="61087"/>
                  </a:lnTo>
                  <a:lnTo>
                    <a:pt x="6200647" y="86994"/>
                  </a:lnTo>
                  <a:lnTo>
                    <a:pt x="6239897" y="86994"/>
                  </a:lnTo>
                  <a:lnTo>
                    <a:pt x="6265418" y="74422"/>
                  </a:lnTo>
                  <a:lnTo>
                    <a:pt x="6187947" y="35051"/>
                  </a:lnTo>
                  <a:close/>
                </a:path>
                <a:path w="6265545" h="113029">
                  <a:moveTo>
                    <a:pt x="77809" y="25855"/>
                  </a:moveTo>
                  <a:lnTo>
                    <a:pt x="77639" y="51763"/>
                  </a:lnTo>
                  <a:lnTo>
                    <a:pt x="6187693" y="86920"/>
                  </a:lnTo>
                  <a:lnTo>
                    <a:pt x="6187820" y="61012"/>
                  </a:lnTo>
                  <a:lnTo>
                    <a:pt x="77809" y="25855"/>
                  </a:lnTo>
                  <a:close/>
                </a:path>
                <a:path w="6265545" h="113029">
                  <a:moveTo>
                    <a:pt x="77978" y="0"/>
                  </a:moveTo>
                  <a:lnTo>
                    <a:pt x="0" y="38354"/>
                  </a:lnTo>
                  <a:lnTo>
                    <a:pt x="77469" y="77724"/>
                  </a:lnTo>
                  <a:lnTo>
                    <a:pt x="77639" y="51763"/>
                  </a:lnTo>
                  <a:lnTo>
                    <a:pt x="64643" y="51688"/>
                  </a:lnTo>
                  <a:lnTo>
                    <a:pt x="64897" y="25781"/>
                  </a:lnTo>
                  <a:lnTo>
                    <a:pt x="77809" y="25781"/>
                  </a:lnTo>
                  <a:lnTo>
                    <a:pt x="77978" y="0"/>
                  </a:lnTo>
                  <a:close/>
                </a:path>
                <a:path w="6265545" h="113029">
                  <a:moveTo>
                    <a:pt x="64897" y="25781"/>
                  </a:moveTo>
                  <a:lnTo>
                    <a:pt x="64643" y="51688"/>
                  </a:lnTo>
                  <a:lnTo>
                    <a:pt x="77639" y="51763"/>
                  </a:lnTo>
                  <a:lnTo>
                    <a:pt x="77809" y="25855"/>
                  </a:lnTo>
                  <a:lnTo>
                    <a:pt x="64897" y="25781"/>
                  </a:lnTo>
                  <a:close/>
                </a:path>
                <a:path w="6265545" h="113029">
                  <a:moveTo>
                    <a:pt x="77809" y="25781"/>
                  </a:moveTo>
                  <a:lnTo>
                    <a:pt x="64897" y="25781"/>
                  </a:lnTo>
                  <a:lnTo>
                    <a:pt x="77809" y="25855"/>
                  </a:lnTo>
                  <a:close/>
                </a:path>
              </a:pathLst>
            </a:custGeom>
            <a:solidFill>
              <a:srgbClr val="FF6600"/>
            </a:solidFill>
          </p:spPr>
          <p:txBody>
            <a:bodyPr wrap="square" lIns="0" tIns="0" rIns="0" bIns="0" rtlCol="0"/>
            <a:lstStyle/>
            <a:p>
              <a:endParaRPr/>
            </a:p>
          </p:txBody>
        </p:sp>
      </p:grpSp>
      <p:sp>
        <p:nvSpPr>
          <p:cNvPr id="36" name="Rectángulo 35">
            <a:extLst>
              <a:ext uri="{FF2B5EF4-FFF2-40B4-BE49-F238E27FC236}">
                <a16:creationId xmlns:a16="http://schemas.microsoft.com/office/drawing/2014/main" id="{8DA5619A-D8D1-473A-9C1F-496FBE5D1450}"/>
              </a:ext>
            </a:extLst>
          </p:cNvPr>
          <p:cNvSpPr/>
          <p:nvPr/>
        </p:nvSpPr>
        <p:spPr>
          <a:xfrm>
            <a:off x="316652" y="1935747"/>
            <a:ext cx="4626908" cy="353943"/>
          </a:xfrm>
          <a:prstGeom prst="rect">
            <a:avLst/>
          </a:prstGeom>
        </p:spPr>
        <p:txBody>
          <a:bodyPr wrap="none">
            <a:spAutoFit/>
          </a:bodyPr>
          <a:lstStyle/>
          <a:p>
            <a:pPr marL="12700">
              <a:spcBef>
                <a:spcPts val="1430"/>
              </a:spcBef>
            </a:pPr>
            <a:r>
              <a:rPr lang="en-US" sz="1700" b="1" spc="-10" dirty="0">
                <a:solidFill>
                  <a:schemeClr val="tx1"/>
                </a:solidFill>
                <a:latin typeface="Source Sans Pro" panose="020B0503030403020204" pitchFamily="34" charset="0"/>
                <a:ea typeface="Source Sans Pro" panose="020B0503030403020204" pitchFamily="34" charset="0"/>
                <a:cs typeface="Carlito"/>
              </a:rPr>
              <a:t>Operation’s </a:t>
            </a:r>
            <a:r>
              <a:rPr lang="en-US" sz="1700" b="1" spc="-5" dirty="0">
                <a:solidFill>
                  <a:schemeClr val="tx1"/>
                </a:solidFill>
                <a:latin typeface="Source Sans Pro" panose="020B0503030403020204" pitchFamily="34" charset="0"/>
                <a:ea typeface="Source Sans Pro" panose="020B0503030403020204" pitchFamily="34" charset="0"/>
                <a:cs typeface="Carlito"/>
              </a:rPr>
              <a:t>Results </a:t>
            </a:r>
            <a:r>
              <a:rPr lang="en-US" sz="1700" b="1" spc="-10" dirty="0">
                <a:solidFill>
                  <a:schemeClr val="tx1"/>
                </a:solidFill>
                <a:latin typeface="Source Sans Pro" panose="020B0503030403020204" pitchFamily="34" charset="0"/>
                <a:ea typeface="Source Sans Pro" panose="020B0503030403020204" pitchFamily="34" charset="0"/>
                <a:cs typeface="Carlito"/>
              </a:rPr>
              <a:t>Chain </a:t>
            </a:r>
            <a:r>
              <a:rPr lang="en-US" sz="1700" b="1" spc="-5" dirty="0">
                <a:solidFill>
                  <a:schemeClr val="tx1"/>
                </a:solidFill>
                <a:latin typeface="Source Sans Pro" panose="020B0503030403020204" pitchFamily="34" charset="0"/>
                <a:ea typeface="Source Sans Pro" panose="020B0503030403020204" pitchFamily="34" charset="0"/>
                <a:cs typeface="Carlito"/>
              </a:rPr>
              <a:t>(or </a:t>
            </a:r>
            <a:r>
              <a:rPr lang="en-US" sz="1700" b="1" spc="-10" dirty="0">
                <a:solidFill>
                  <a:schemeClr val="tx1"/>
                </a:solidFill>
                <a:latin typeface="Source Sans Pro" panose="020B0503030403020204" pitchFamily="34" charset="0"/>
                <a:ea typeface="Source Sans Pro" panose="020B0503030403020204" pitchFamily="34" charset="0"/>
                <a:cs typeface="Carlito"/>
              </a:rPr>
              <a:t>Causal</a:t>
            </a:r>
            <a:r>
              <a:rPr lang="en-US" sz="1700" b="1" spc="95" dirty="0">
                <a:solidFill>
                  <a:schemeClr val="tx1"/>
                </a:solidFill>
                <a:latin typeface="Source Sans Pro" panose="020B0503030403020204" pitchFamily="34" charset="0"/>
                <a:ea typeface="Source Sans Pro" panose="020B0503030403020204" pitchFamily="34" charset="0"/>
                <a:cs typeface="Carlito"/>
              </a:rPr>
              <a:t> </a:t>
            </a:r>
            <a:r>
              <a:rPr lang="en-US" sz="1700" b="1" spc="-10" dirty="0">
                <a:solidFill>
                  <a:schemeClr val="tx1"/>
                </a:solidFill>
                <a:latin typeface="Source Sans Pro" panose="020B0503030403020204" pitchFamily="34" charset="0"/>
                <a:ea typeface="Source Sans Pro" panose="020B0503030403020204" pitchFamily="34" charset="0"/>
                <a:cs typeface="Carlito"/>
              </a:rPr>
              <a:t>Pathway)</a:t>
            </a:r>
            <a:endParaRPr lang="en-US" sz="1700" dirty="0">
              <a:solidFill>
                <a:schemeClr val="tx1"/>
              </a:solidFill>
              <a:latin typeface="Source Sans Pro" panose="020B0503030403020204" pitchFamily="34" charset="0"/>
              <a:ea typeface="Source Sans Pro" panose="020B0503030403020204" pitchFamily="34" charset="0"/>
              <a:cs typeface="Carlito"/>
            </a:endParaRPr>
          </a:p>
        </p:txBody>
      </p:sp>
      <p:sp>
        <p:nvSpPr>
          <p:cNvPr id="37" name="Rectángulo 36">
            <a:extLst>
              <a:ext uri="{FF2B5EF4-FFF2-40B4-BE49-F238E27FC236}">
                <a16:creationId xmlns:a16="http://schemas.microsoft.com/office/drawing/2014/main" id="{0C303777-65B8-4DAE-8D2D-C20FEFAD43BB}"/>
              </a:ext>
            </a:extLst>
          </p:cNvPr>
          <p:cNvSpPr/>
          <p:nvPr/>
        </p:nvSpPr>
        <p:spPr>
          <a:xfrm>
            <a:off x="5918015" y="2605144"/>
            <a:ext cx="1161857" cy="353943"/>
          </a:xfrm>
          <a:prstGeom prst="rect">
            <a:avLst/>
          </a:prstGeom>
        </p:spPr>
        <p:txBody>
          <a:bodyPr wrap="none">
            <a:spAutoFit/>
          </a:bodyPr>
          <a:lstStyle/>
          <a:p>
            <a:pPr marL="12700">
              <a:spcBef>
                <a:spcPts val="1430"/>
              </a:spcBef>
            </a:pPr>
            <a:r>
              <a:rPr lang="en-US" sz="1700" b="1" spc="-10" dirty="0">
                <a:solidFill>
                  <a:schemeClr val="accent1">
                    <a:lumMod val="75000"/>
                  </a:schemeClr>
                </a:solidFill>
                <a:latin typeface="Source Sans Pro" panose="020B0503030403020204" pitchFamily="34" charset="0"/>
                <a:ea typeface="Source Sans Pro" panose="020B0503030403020204" pitchFamily="34" charset="0"/>
                <a:cs typeface="Carlito"/>
              </a:rPr>
              <a:t>Outcomes</a:t>
            </a:r>
            <a:endParaRPr lang="en-US" sz="1700" dirty="0">
              <a:solidFill>
                <a:schemeClr val="accent1">
                  <a:lumMod val="75000"/>
                </a:schemeClr>
              </a:solidFill>
              <a:latin typeface="Source Sans Pro" panose="020B0503030403020204" pitchFamily="34" charset="0"/>
              <a:ea typeface="Source Sans Pro" panose="020B0503030403020204" pitchFamily="34" charset="0"/>
              <a:cs typeface="Carlito"/>
            </a:endParaRPr>
          </a:p>
        </p:txBody>
      </p:sp>
      <p:sp>
        <p:nvSpPr>
          <p:cNvPr id="38" name="Rectángulo 37">
            <a:extLst>
              <a:ext uri="{FF2B5EF4-FFF2-40B4-BE49-F238E27FC236}">
                <a16:creationId xmlns:a16="http://schemas.microsoft.com/office/drawing/2014/main" id="{E789045E-4D92-477F-8743-A9F85E4C1327}"/>
              </a:ext>
            </a:extLst>
          </p:cNvPr>
          <p:cNvSpPr/>
          <p:nvPr/>
        </p:nvSpPr>
        <p:spPr>
          <a:xfrm>
            <a:off x="2621216" y="2605144"/>
            <a:ext cx="5229352" cy="3312625"/>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9" name="Rectángulo 38">
            <a:extLst>
              <a:ext uri="{FF2B5EF4-FFF2-40B4-BE49-F238E27FC236}">
                <a16:creationId xmlns:a16="http://schemas.microsoft.com/office/drawing/2014/main" id="{B19BC0DE-CDD8-4DE2-B73B-5C298E1925E3}"/>
              </a:ext>
            </a:extLst>
          </p:cNvPr>
          <p:cNvSpPr/>
          <p:nvPr/>
        </p:nvSpPr>
        <p:spPr>
          <a:xfrm>
            <a:off x="2630106" y="5479395"/>
            <a:ext cx="1998304" cy="353943"/>
          </a:xfrm>
          <a:prstGeom prst="rect">
            <a:avLst/>
          </a:prstGeom>
        </p:spPr>
        <p:txBody>
          <a:bodyPr wrap="none">
            <a:spAutoFit/>
          </a:bodyPr>
          <a:lstStyle/>
          <a:p>
            <a:pPr marL="12700">
              <a:spcBef>
                <a:spcPts val="1430"/>
              </a:spcBef>
            </a:pPr>
            <a:r>
              <a:rPr lang="en-US" sz="1700" b="1" spc="-10" dirty="0">
                <a:solidFill>
                  <a:srgbClr val="FF0000"/>
                </a:solidFill>
                <a:latin typeface="Source Sans Pro" panose="020B0503030403020204" pitchFamily="34" charset="0"/>
                <a:ea typeface="Source Sans Pro" panose="020B0503030403020204" pitchFamily="34" charset="0"/>
                <a:cs typeface="Carlito"/>
              </a:rPr>
              <a:t>Results framework</a:t>
            </a:r>
            <a:endParaRPr lang="en-US" sz="1700" dirty="0">
              <a:solidFill>
                <a:srgbClr val="FF0000"/>
              </a:solidFill>
              <a:latin typeface="Source Sans Pro" panose="020B0503030403020204" pitchFamily="34" charset="0"/>
              <a:ea typeface="Source Sans Pro" panose="020B0503030403020204" pitchFamily="34" charset="0"/>
              <a:cs typeface="Carlito"/>
            </a:endParaRPr>
          </a:p>
        </p:txBody>
      </p:sp>
      <p:sp>
        <p:nvSpPr>
          <p:cNvPr id="42" name="Rectángulo 41">
            <a:extLst>
              <a:ext uri="{FF2B5EF4-FFF2-40B4-BE49-F238E27FC236}">
                <a16:creationId xmlns:a16="http://schemas.microsoft.com/office/drawing/2014/main" id="{A73CFA3B-6816-48D3-A97C-F5761E445EBE}"/>
              </a:ext>
            </a:extLst>
          </p:cNvPr>
          <p:cNvSpPr/>
          <p:nvPr/>
        </p:nvSpPr>
        <p:spPr>
          <a:xfrm>
            <a:off x="5757246" y="2275626"/>
            <a:ext cx="3260344" cy="3517630"/>
          </a:xfrm>
          <a:prstGeom prst="rect">
            <a:avLst/>
          </a:prstGeom>
          <a:noFill/>
          <a:ln w="34925">
            <a:solidFill>
              <a:schemeClr val="accent3">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3" name="Rectángulo 42">
            <a:extLst>
              <a:ext uri="{FF2B5EF4-FFF2-40B4-BE49-F238E27FC236}">
                <a16:creationId xmlns:a16="http://schemas.microsoft.com/office/drawing/2014/main" id="{89085B1D-D20A-4511-AE2C-F226AB0E7A4F}"/>
              </a:ext>
            </a:extLst>
          </p:cNvPr>
          <p:cNvSpPr/>
          <p:nvPr/>
        </p:nvSpPr>
        <p:spPr>
          <a:xfrm>
            <a:off x="5642257" y="1877549"/>
            <a:ext cx="965970" cy="353943"/>
          </a:xfrm>
          <a:prstGeom prst="rect">
            <a:avLst/>
          </a:prstGeom>
        </p:spPr>
        <p:txBody>
          <a:bodyPr wrap="none">
            <a:spAutoFit/>
          </a:bodyPr>
          <a:lstStyle/>
          <a:p>
            <a:pPr marL="12700">
              <a:spcBef>
                <a:spcPts val="1430"/>
              </a:spcBef>
            </a:pPr>
            <a:r>
              <a:rPr lang="en-US" sz="1700" b="1" spc="-10" dirty="0">
                <a:solidFill>
                  <a:schemeClr val="accent3">
                    <a:lumMod val="50000"/>
                  </a:schemeClr>
                </a:solidFill>
                <a:latin typeface="Source Sans Pro" panose="020B0503030403020204" pitchFamily="34" charset="0"/>
                <a:ea typeface="Source Sans Pro" panose="020B0503030403020204" pitchFamily="34" charset="0"/>
                <a:cs typeface="Carlito"/>
              </a:rPr>
              <a:t>SuM4All</a:t>
            </a:r>
            <a:endParaRPr lang="en-US" sz="1700" dirty="0">
              <a:solidFill>
                <a:schemeClr val="accent3">
                  <a:lumMod val="50000"/>
                </a:schemeClr>
              </a:solidFill>
              <a:latin typeface="Source Sans Pro" panose="020B0503030403020204" pitchFamily="34" charset="0"/>
              <a:ea typeface="Source Sans Pro" panose="020B0503030403020204" pitchFamily="34" charset="0"/>
              <a:cs typeface="Carlito"/>
            </a:endParaRPr>
          </a:p>
        </p:txBody>
      </p:sp>
      <p:sp>
        <p:nvSpPr>
          <p:cNvPr id="44" name="CuadroTexto 43">
            <a:extLst>
              <a:ext uri="{FF2B5EF4-FFF2-40B4-BE49-F238E27FC236}">
                <a16:creationId xmlns:a16="http://schemas.microsoft.com/office/drawing/2014/main" id="{F6397C6F-3D19-442A-BE16-FD16B10D971D}"/>
              </a:ext>
            </a:extLst>
          </p:cNvPr>
          <p:cNvSpPr txBox="1"/>
          <p:nvPr/>
        </p:nvSpPr>
        <p:spPr>
          <a:xfrm>
            <a:off x="201866" y="6164731"/>
            <a:ext cx="8477016" cy="353943"/>
          </a:xfrm>
          <a:prstGeom prst="rect">
            <a:avLst/>
          </a:prstGeom>
          <a:solidFill>
            <a:schemeClr val="bg1">
              <a:lumMod val="65000"/>
            </a:schemeClr>
          </a:solidFill>
        </p:spPr>
        <p:txBody>
          <a:bodyPr wrap="square" rtlCol="0">
            <a:spAutoFit/>
          </a:bodyPr>
          <a:lstStyle/>
          <a:p>
            <a:pPr algn="ctr"/>
            <a:r>
              <a:rPr lang="es-ES" sz="1700" dirty="0">
                <a:latin typeface="Source Sans Pro" panose="020B0503030403020204" pitchFamily="34" charset="0"/>
                <a:ea typeface="Source Sans Pro" panose="020B0503030403020204" pitchFamily="34" charset="0"/>
              </a:rPr>
              <a:t>Benchmarking</a:t>
            </a:r>
          </a:p>
        </p:txBody>
      </p:sp>
      <p:sp>
        <p:nvSpPr>
          <p:cNvPr id="45" name="Flecha: a la derecha 44">
            <a:extLst>
              <a:ext uri="{FF2B5EF4-FFF2-40B4-BE49-F238E27FC236}">
                <a16:creationId xmlns:a16="http://schemas.microsoft.com/office/drawing/2014/main" id="{F7933976-4ADF-4EF9-BA6A-8F17794A656F}"/>
              </a:ext>
            </a:extLst>
          </p:cNvPr>
          <p:cNvSpPr/>
          <p:nvPr/>
        </p:nvSpPr>
        <p:spPr>
          <a:xfrm rot="16200000">
            <a:off x="537781" y="5472760"/>
            <a:ext cx="264046" cy="935875"/>
          </a:xfrm>
          <a:prstGeom prst="rightArrow">
            <a:avLst>
              <a:gd name="adj1" fmla="val 50000"/>
              <a:gd name="adj2" fmla="val 101214"/>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6" name="Flecha: a la derecha 45">
            <a:extLst>
              <a:ext uri="{FF2B5EF4-FFF2-40B4-BE49-F238E27FC236}">
                <a16:creationId xmlns:a16="http://schemas.microsoft.com/office/drawing/2014/main" id="{8DFE76D8-E044-4DAF-83D9-06EC306F8EA9}"/>
              </a:ext>
            </a:extLst>
          </p:cNvPr>
          <p:cNvSpPr/>
          <p:nvPr/>
        </p:nvSpPr>
        <p:spPr>
          <a:xfrm rot="16200000">
            <a:off x="2463113" y="5473369"/>
            <a:ext cx="264046" cy="935875"/>
          </a:xfrm>
          <a:prstGeom prst="rightArrow">
            <a:avLst>
              <a:gd name="adj1" fmla="val 50000"/>
              <a:gd name="adj2" fmla="val 101214"/>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7" name="Flecha: a la derecha 46">
            <a:extLst>
              <a:ext uri="{FF2B5EF4-FFF2-40B4-BE49-F238E27FC236}">
                <a16:creationId xmlns:a16="http://schemas.microsoft.com/office/drawing/2014/main" id="{D145CCFA-FA3F-427B-BE60-C6D721CBC34D}"/>
              </a:ext>
            </a:extLst>
          </p:cNvPr>
          <p:cNvSpPr/>
          <p:nvPr/>
        </p:nvSpPr>
        <p:spPr>
          <a:xfrm rot="16200000">
            <a:off x="4856860" y="5467845"/>
            <a:ext cx="264046" cy="935875"/>
          </a:xfrm>
          <a:prstGeom prst="rightArrow">
            <a:avLst>
              <a:gd name="adj1" fmla="val 50000"/>
              <a:gd name="adj2" fmla="val 101214"/>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8" name="Flecha: a la derecha 47">
            <a:extLst>
              <a:ext uri="{FF2B5EF4-FFF2-40B4-BE49-F238E27FC236}">
                <a16:creationId xmlns:a16="http://schemas.microsoft.com/office/drawing/2014/main" id="{902340C3-38BD-450F-A948-870106AC33C9}"/>
              </a:ext>
            </a:extLst>
          </p:cNvPr>
          <p:cNvSpPr/>
          <p:nvPr/>
        </p:nvSpPr>
        <p:spPr>
          <a:xfrm rot="16200000">
            <a:off x="8078922" y="5471648"/>
            <a:ext cx="264046" cy="935875"/>
          </a:xfrm>
          <a:prstGeom prst="rightArrow">
            <a:avLst>
              <a:gd name="adj1" fmla="val 50000"/>
              <a:gd name="adj2" fmla="val 101214"/>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9" name="Flecha: a la derecha 48">
            <a:extLst>
              <a:ext uri="{FF2B5EF4-FFF2-40B4-BE49-F238E27FC236}">
                <a16:creationId xmlns:a16="http://schemas.microsoft.com/office/drawing/2014/main" id="{1A82EEE3-E2FC-4BCA-ABF7-33542DF301D8}"/>
              </a:ext>
            </a:extLst>
          </p:cNvPr>
          <p:cNvSpPr/>
          <p:nvPr/>
        </p:nvSpPr>
        <p:spPr>
          <a:xfrm rot="16200000">
            <a:off x="6422196" y="5464372"/>
            <a:ext cx="264046" cy="935875"/>
          </a:xfrm>
          <a:prstGeom prst="rightArrow">
            <a:avLst>
              <a:gd name="adj1" fmla="val 50000"/>
              <a:gd name="adj2" fmla="val 101214"/>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5958014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Google Shape;203;p5">
            <a:extLst>
              <a:ext uri="{FF2B5EF4-FFF2-40B4-BE49-F238E27FC236}">
                <a16:creationId xmlns:a16="http://schemas.microsoft.com/office/drawing/2014/main" id="{9B29B988-4F1A-4855-A4ED-11FEAC21CCA3}"/>
              </a:ext>
            </a:extLst>
          </p:cNvPr>
          <p:cNvSpPr txBox="1">
            <a:spLocks/>
          </p:cNvSpPr>
          <p:nvPr/>
        </p:nvSpPr>
        <p:spPr>
          <a:xfrm>
            <a:off x="215325" y="875478"/>
            <a:ext cx="8201685" cy="1122899"/>
          </a:xfrm>
          <a:prstGeom prst="rect">
            <a:avLst/>
          </a:prstGeom>
          <a:noFill/>
          <a:ln>
            <a:noFill/>
          </a:ln>
        </p:spPr>
        <p:txBody>
          <a:bodyPr spcFirstLastPara="1" wrap="square" lIns="90000" tIns="45700" rIns="90000" bIns="45700" numCol="1" spcCol="360000" anchor="t" anchorCtr="0">
            <a:normAutofit/>
          </a:bodyPr>
          <a:lstStyle>
            <a:defPPr marR="0" lvl="0" algn="l" rtl="0">
              <a:lnSpc>
                <a:spcPct val="100000"/>
              </a:lnSpc>
              <a:spcBef>
                <a:spcPts val="0"/>
              </a:spcBef>
              <a:spcAft>
                <a:spcPts val="0"/>
              </a:spcAft>
            </a:defPPr>
            <a:lvl1pPr marL="457200" marR="0" lvl="0" indent="-228600" algn="l" rtl="0">
              <a:lnSpc>
                <a:spcPct val="100000"/>
              </a:lnSpc>
              <a:spcBef>
                <a:spcPts val="280"/>
              </a:spcBef>
              <a:spcAft>
                <a:spcPts val="0"/>
              </a:spcAft>
              <a:buClr>
                <a:schemeClr val="dk1"/>
              </a:buClr>
              <a:buSzPts val="1400"/>
              <a:buFont typeface="Arial"/>
              <a:buNone/>
              <a:defRPr sz="1400" b="0" i="0" u="none" strike="noStrike" cap="none">
                <a:solidFill>
                  <a:schemeClr val="dk1"/>
                </a:solidFill>
                <a:latin typeface="Source Sans Pro"/>
                <a:ea typeface="Source Sans Pro"/>
                <a:cs typeface="Source Sans Pro"/>
                <a:sym typeface="Source Sans Pro"/>
              </a:defRPr>
            </a:lvl1pPr>
            <a:lvl2pPr marL="914400" marR="0" lvl="1" indent="-228600" algn="l" rtl="0">
              <a:lnSpc>
                <a:spcPct val="100000"/>
              </a:lnSpc>
              <a:spcBef>
                <a:spcPts val="280"/>
              </a:spcBef>
              <a:spcAft>
                <a:spcPts val="0"/>
              </a:spcAft>
              <a:buClr>
                <a:schemeClr val="dk1"/>
              </a:buClr>
              <a:buSzPts val="1400"/>
              <a:buFont typeface="Arial"/>
              <a:buNone/>
              <a:defRPr sz="1400" b="0" i="0" u="none" strike="noStrike" cap="none">
                <a:solidFill>
                  <a:schemeClr val="dk1"/>
                </a:solidFill>
                <a:latin typeface="Source Sans Pro"/>
                <a:ea typeface="Source Sans Pro"/>
                <a:cs typeface="Source Sans Pro"/>
                <a:sym typeface="Source Sans Pro"/>
              </a:defRPr>
            </a:lvl2pPr>
            <a:lvl3pPr marL="1371600" marR="0" lvl="2" indent="-228600" algn="l" rtl="0">
              <a:lnSpc>
                <a:spcPct val="100000"/>
              </a:lnSpc>
              <a:spcBef>
                <a:spcPts val="280"/>
              </a:spcBef>
              <a:spcAft>
                <a:spcPts val="0"/>
              </a:spcAft>
              <a:buClr>
                <a:schemeClr val="dk1"/>
              </a:buClr>
              <a:buSzPts val="1400"/>
              <a:buFont typeface="Arial"/>
              <a:buNone/>
              <a:defRPr sz="1400" b="0" i="0" u="none" strike="noStrike" cap="none">
                <a:solidFill>
                  <a:schemeClr val="dk1"/>
                </a:solidFill>
                <a:latin typeface="Source Sans Pro"/>
                <a:ea typeface="Source Sans Pro"/>
                <a:cs typeface="Source Sans Pro"/>
                <a:sym typeface="Source Sans Pro"/>
              </a:defRPr>
            </a:lvl3pPr>
            <a:lvl4pPr marL="1828800" marR="0" lvl="3" indent="-228600" algn="l" rtl="0">
              <a:lnSpc>
                <a:spcPct val="100000"/>
              </a:lnSpc>
              <a:spcBef>
                <a:spcPts val="280"/>
              </a:spcBef>
              <a:spcAft>
                <a:spcPts val="0"/>
              </a:spcAft>
              <a:buClr>
                <a:schemeClr val="dk1"/>
              </a:buClr>
              <a:buSzPts val="1400"/>
              <a:buFont typeface="Arial"/>
              <a:buNone/>
              <a:defRPr sz="1400" b="0" i="0" u="none" strike="noStrike" cap="none">
                <a:solidFill>
                  <a:schemeClr val="dk1"/>
                </a:solidFill>
                <a:latin typeface="Source Sans Pro"/>
                <a:ea typeface="Source Sans Pro"/>
                <a:cs typeface="Source Sans Pro"/>
                <a:sym typeface="Source Sans Pro"/>
              </a:defRPr>
            </a:lvl4pPr>
            <a:lvl5pPr marL="2286000" marR="0" lvl="4" indent="-228600" algn="l" rtl="0">
              <a:lnSpc>
                <a:spcPct val="100000"/>
              </a:lnSpc>
              <a:spcBef>
                <a:spcPts val="280"/>
              </a:spcBef>
              <a:spcAft>
                <a:spcPts val="0"/>
              </a:spcAft>
              <a:buClr>
                <a:schemeClr val="dk1"/>
              </a:buClr>
              <a:buSzPts val="1400"/>
              <a:buFont typeface="Arial"/>
              <a:buNone/>
              <a:defRPr sz="1400" b="0" i="0" u="none" strike="noStrike" cap="none">
                <a:solidFill>
                  <a:schemeClr val="dk1"/>
                </a:solidFill>
                <a:latin typeface="Source Sans Pro"/>
                <a:ea typeface="Source Sans Pro"/>
                <a:cs typeface="Source Sans Pro"/>
                <a:sym typeface="Source Sans Pro"/>
              </a:defRPr>
            </a:lvl5pPr>
            <a:lvl6pPr marL="2743200" marR="0" lvl="5" indent="-342900" algn="l" rtl="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6pPr>
            <a:lvl7pPr marL="3200400" marR="0" lvl="6" indent="-342900" algn="l" rtl="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7pPr>
            <a:lvl8pPr marL="3657600" marR="0" lvl="7" indent="-342900" algn="l" rtl="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8pPr>
            <a:lvl9pPr marL="4114800" marR="0" lvl="8" indent="-342900" algn="l" rtl="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9pPr>
          </a:lstStyle>
          <a:p>
            <a:pPr marL="0" marR="0" lvl="0" indent="0" algn="l" defTabSz="914400" rtl="0" eaLnBrk="1" fontAlgn="auto" latinLnBrk="0" hangingPunct="1">
              <a:lnSpc>
                <a:spcPct val="100000"/>
              </a:lnSpc>
              <a:spcBef>
                <a:spcPts val="600"/>
              </a:spcBef>
              <a:spcAft>
                <a:spcPts val="600"/>
              </a:spcAft>
              <a:buClr>
                <a:srgbClr val="000000"/>
              </a:buClr>
              <a:buSzPts val="1400"/>
              <a:buFont typeface="Arial"/>
              <a:buNone/>
              <a:tabLst/>
              <a:defRPr/>
            </a:pPr>
            <a:r>
              <a:rPr kumimoji="0" lang="ca-ES" sz="1700" b="0" i="0" u="none" strike="noStrike" kern="0" cap="none" spc="0" normalizeH="0" baseline="0" noProof="0">
                <a:ln>
                  <a:noFill/>
                </a:ln>
                <a:solidFill>
                  <a:srgbClr val="000000"/>
                </a:solidFill>
                <a:effectLst/>
                <a:uLnTx/>
                <a:uFillTx/>
                <a:latin typeface="Source Sans Pro"/>
                <a:ea typeface="Source Sans Pro"/>
                <a:sym typeface="Source Sans Pro"/>
              </a:rPr>
              <a:t>Example: </a:t>
            </a:r>
            <a:r>
              <a:rPr kumimoji="0" lang="ca-ES" sz="1700" b="1" i="0" u="none" strike="noStrike" kern="0" cap="none" spc="0" normalizeH="0" baseline="0" noProof="0">
                <a:ln>
                  <a:noFill/>
                </a:ln>
                <a:solidFill>
                  <a:srgbClr val="000000"/>
                </a:solidFill>
                <a:effectLst/>
                <a:uLnTx/>
                <a:uFillTx/>
                <a:latin typeface="Source Sans Pro"/>
                <a:ea typeface="Source Sans Pro"/>
                <a:sym typeface="Source Sans Pro"/>
              </a:rPr>
              <a:t>traffic management (not complete)</a:t>
            </a:r>
            <a:endParaRPr kumimoji="0" lang="ca-ES" sz="1700" b="1" i="0" u="none" strike="noStrike" kern="0" cap="none" spc="0" normalizeH="0" baseline="0" noProof="0" dirty="0">
              <a:ln>
                <a:noFill/>
              </a:ln>
              <a:solidFill>
                <a:srgbClr val="000000"/>
              </a:solidFill>
              <a:effectLst/>
              <a:uLnTx/>
              <a:uFillTx/>
              <a:latin typeface="Source Sans Pro"/>
              <a:ea typeface="Source Sans Pro"/>
              <a:sym typeface="Source Sans Pro"/>
            </a:endParaRPr>
          </a:p>
        </p:txBody>
      </p:sp>
      <p:grpSp>
        <p:nvGrpSpPr>
          <p:cNvPr id="117" name="object 12">
            <a:extLst>
              <a:ext uri="{FF2B5EF4-FFF2-40B4-BE49-F238E27FC236}">
                <a16:creationId xmlns:a16="http://schemas.microsoft.com/office/drawing/2014/main" id="{FB975EB4-C3B5-4DBB-9D85-6AF92547D73C}"/>
              </a:ext>
            </a:extLst>
          </p:cNvPr>
          <p:cNvGrpSpPr/>
          <p:nvPr/>
        </p:nvGrpSpPr>
        <p:grpSpPr>
          <a:xfrm>
            <a:off x="130493" y="1648837"/>
            <a:ext cx="1410335" cy="643255"/>
            <a:chOff x="74612" y="1889696"/>
            <a:chExt cx="1410335" cy="643255"/>
          </a:xfrm>
        </p:grpSpPr>
        <p:sp>
          <p:nvSpPr>
            <p:cNvPr id="118" name="object 13">
              <a:extLst>
                <a:ext uri="{FF2B5EF4-FFF2-40B4-BE49-F238E27FC236}">
                  <a16:creationId xmlns:a16="http://schemas.microsoft.com/office/drawing/2014/main" id="{29E2509D-4F5E-4104-8641-64B56A571D86}"/>
                </a:ext>
              </a:extLst>
            </p:cNvPr>
            <p:cNvSpPr/>
            <p:nvPr/>
          </p:nvSpPr>
          <p:spPr>
            <a:xfrm>
              <a:off x="87629" y="1902713"/>
              <a:ext cx="1384300" cy="617220"/>
            </a:xfrm>
            <a:custGeom>
              <a:avLst/>
              <a:gdLst/>
              <a:ahLst/>
              <a:cxnLst/>
              <a:rect l="l" t="t" r="r" b="b"/>
              <a:pathLst>
                <a:path w="1384300" h="617219">
                  <a:moveTo>
                    <a:pt x="1075182" y="0"/>
                  </a:moveTo>
                  <a:lnTo>
                    <a:pt x="0" y="0"/>
                  </a:lnTo>
                  <a:lnTo>
                    <a:pt x="308609" y="308610"/>
                  </a:lnTo>
                  <a:lnTo>
                    <a:pt x="0" y="617220"/>
                  </a:lnTo>
                  <a:lnTo>
                    <a:pt x="1075182" y="617220"/>
                  </a:lnTo>
                  <a:lnTo>
                    <a:pt x="1383792" y="308610"/>
                  </a:lnTo>
                  <a:lnTo>
                    <a:pt x="1075182" y="0"/>
                  </a:lnTo>
                  <a:close/>
                </a:path>
              </a:pathLst>
            </a:custGeom>
            <a:solidFill>
              <a:srgbClr val="1F497D">
                <a:lumMod val="40000"/>
                <a:lumOff val="60000"/>
              </a:srgbClr>
            </a:solidFill>
          </p:spPr>
          <p:txBody>
            <a:bodyPr wrap="square" lIns="0" tIns="0" rIns="0" bIns="0" rtlCol="0"/>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19" name="object 14">
              <a:extLst>
                <a:ext uri="{FF2B5EF4-FFF2-40B4-BE49-F238E27FC236}">
                  <a16:creationId xmlns:a16="http://schemas.microsoft.com/office/drawing/2014/main" id="{FD384AF1-6622-48B8-ACB0-211251DBDC17}"/>
                </a:ext>
              </a:extLst>
            </p:cNvPr>
            <p:cNvSpPr/>
            <p:nvPr/>
          </p:nvSpPr>
          <p:spPr>
            <a:xfrm>
              <a:off x="87629" y="1902713"/>
              <a:ext cx="1384300" cy="617220"/>
            </a:xfrm>
            <a:custGeom>
              <a:avLst/>
              <a:gdLst/>
              <a:ahLst/>
              <a:cxnLst/>
              <a:rect l="l" t="t" r="r" b="b"/>
              <a:pathLst>
                <a:path w="1384300" h="617219">
                  <a:moveTo>
                    <a:pt x="0" y="0"/>
                  </a:moveTo>
                  <a:lnTo>
                    <a:pt x="1075182" y="0"/>
                  </a:lnTo>
                  <a:lnTo>
                    <a:pt x="1383792" y="308610"/>
                  </a:lnTo>
                  <a:lnTo>
                    <a:pt x="1075182" y="617220"/>
                  </a:lnTo>
                  <a:lnTo>
                    <a:pt x="0" y="617220"/>
                  </a:lnTo>
                  <a:lnTo>
                    <a:pt x="308609" y="308610"/>
                  </a:lnTo>
                  <a:lnTo>
                    <a:pt x="0" y="0"/>
                  </a:lnTo>
                  <a:close/>
                </a:path>
              </a:pathLst>
            </a:custGeom>
            <a:ln w="25907">
              <a:solidFill>
                <a:srgbClr val="385D89"/>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sp>
        <p:nvSpPr>
          <p:cNvPr id="120" name="object 15">
            <a:extLst>
              <a:ext uri="{FF2B5EF4-FFF2-40B4-BE49-F238E27FC236}">
                <a16:creationId xmlns:a16="http://schemas.microsoft.com/office/drawing/2014/main" id="{DA915F51-B82B-4AE5-A5AB-1836AE3A8741}"/>
              </a:ext>
            </a:extLst>
          </p:cNvPr>
          <p:cNvSpPr txBox="1"/>
          <p:nvPr/>
        </p:nvSpPr>
        <p:spPr>
          <a:xfrm>
            <a:off x="557073" y="1823017"/>
            <a:ext cx="554990" cy="269240"/>
          </a:xfrm>
          <a:prstGeom prst="rect">
            <a:avLst/>
          </a:prstGeom>
        </p:spPr>
        <p:txBody>
          <a:bodyPr vert="horz" wrap="square" lIns="0" tIns="12065" rIns="0" bIns="0" rtlCol="0">
            <a:spAutoFit/>
          </a:bodyPr>
          <a:lstStyle/>
          <a:p>
            <a:pPr marL="12700">
              <a:spcBef>
                <a:spcPts val="95"/>
              </a:spcBef>
              <a:buClr>
                <a:srgbClr val="000000"/>
              </a:buClr>
              <a:buFont typeface="Arial"/>
              <a:buNone/>
            </a:pPr>
            <a:r>
              <a:rPr sz="1600" b="1" kern="0" spc="-15" dirty="0">
                <a:solidFill>
                  <a:srgbClr val="FFFFFF"/>
                </a:solidFill>
                <a:latin typeface="Carlito"/>
                <a:cs typeface="Carlito"/>
                <a:sym typeface="Arial"/>
              </a:rPr>
              <a:t>I</a:t>
            </a:r>
            <a:r>
              <a:rPr sz="1600" b="1" kern="0" spc="-10" dirty="0">
                <a:solidFill>
                  <a:srgbClr val="FFFFFF"/>
                </a:solidFill>
                <a:latin typeface="Carlito"/>
                <a:cs typeface="Carlito"/>
                <a:sym typeface="Arial"/>
              </a:rPr>
              <a:t>npu</a:t>
            </a:r>
            <a:r>
              <a:rPr sz="1600" b="1" kern="0" spc="-5" dirty="0">
                <a:solidFill>
                  <a:srgbClr val="FFFFFF"/>
                </a:solidFill>
                <a:latin typeface="Carlito"/>
                <a:cs typeface="Carlito"/>
                <a:sym typeface="Arial"/>
              </a:rPr>
              <a:t>ts</a:t>
            </a:r>
            <a:endParaRPr sz="1600" kern="0">
              <a:solidFill>
                <a:srgbClr val="000000"/>
              </a:solidFill>
              <a:latin typeface="Carlito"/>
              <a:cs typeface="Carlito"/>
              <a:sym typeface="Arial"/>
            </a:endParaRPr>
          </a:p>
        </p:txBody>
      </p:sp>
      <p:grpSp>
        <p:nvGrpSpPr>
          <p:cNvPr id="121" name="object 16">
            <a:extLst>
              <a:ext uri="{FF2B5EF4-FFF2-40B4-BE49-F238E27FC236}">
                <a16:creationId xmlns:a16="http://schemas.microsoft.com/office/drawing/2014/main" id="{B743680A-37F3-461F-8BFB-7F47DFF0D118}"/>
              </a:ext>
            </a:extLst>
          </p:cNvPr>
          <p:cNvGrpSpPr/>
          <p:nvPr/>
        </p:nvGrpSpPr>
        <p:grpSpPr>
          <a:xfrm>
            <a:off x="1293305" y="1648837"/>
            <a:ext cx="2924810" cy="650875"/>
            <a:chOff x="1237424" y="1889696"/>
            <a:chExt cx="2924810" cy="650875"/>
          </a:xfrm>
        </p:grpSpPr>
        <p:sp>
          <p:nvSpPr>
            <p:cNvPr id="122" name="object 17">
              <a:extLst>
                <a:ext uri="{FF2B5EF4-FFF2-40B4-BE49-F238E27FC236}">
                  <a16:creationId xmlns:a16="http://schemas.microsoft.com/office/drawing/2014/main" id="{9D3E3D21-3D35-4FBC-B1B6-F0337FC4E4C6}"/>
                </a:ext>
              </a:extLst>
            </p:cNvPr>
            <p:cNvSpPr/>
            <p:nvPr/>
          </p:nvSpPr>
          <p:spPr>
            <a:xfrm>
              <a:off x="2640329" y="1902713"/>
              <a:ext cx="1508760" cy="624840"/>
            </a:xfrm>
            <a:custGeom>
              <a:avLst/>
              <a:gdLst/>
              <a:ahLst/>
              <a:cxnLst/>
              <a:rect l="l" t="t" r="r" b="b"/>
              <a:pathLst>
                <a:path w="1508760" h="624839">
                  <a:moveTo>
                    <a:pt x="1196340" y="0"/>
                  </a:moveTo>
                  <a:lnTo>
                    <a:pt x="0" y="0"/>
                  </a:lnTo>
                  <a:lnTo>
                    <a:pt x="312419" y="312420"/>
                  </a:lnTo>
                  <a:lnTo>
                    <a:pt x="0" y="624839"/>
                  </a:lnTo>
                  <a:lnTo>
                    <a:pt x="1196340" y="624839"/>
                  </a:lnTo>
                  <a:lnTo>
                    <a:pt x="1508759" y="312420"/>
                  </a:lnTo>
                  <a:lnTo>
                    <a:pt x="1196340" y="0"/>
                  </a:lnTo>
                  <a:close/>
                </a:path>
              </a:pathLst>
            </a:custGeom>
            <a:solidFill>
              <a:srgbClr val="4F81BC"/>
            </a:solidFill>
          </p:spPr>
          <p:txBody>
            <a:bodyPr wrap="square" lIns="0" tIns="0" rIns="0" bIns="0" rtlCol="0"/>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3" name="object 18">
              <a:extLst>
                <a:ext uri="{FF2B5EF4-FFF2-40B4-BE49-F238E27FC236}">
                  <a16:creationId xmlns:a16="http://schemas.microsoft.com/office/drawing/2014/main" id="{FB0E5A16-58B4-404C-81F4-B941C065EF18}"/>
                </a:ext>
              </a:extLst>
            </p:cNvPr>
            <p:cNvSpPr/>
            <p:nvPr/>
          </p:nvSpPr>
          <p:spPr>
            <a:xfrm>
              <a:off x="2640329" y="1902713"/>
              <a:ext cx="1508760" cy="624840"/>
            </a:xfrm>
            <a:custGeom>
              <a:avLst/>
              <a:gdLst/>
              <a:ahLst/>
              <a:cxnLst/>
              <a:rect l="l" t="t" r="r" b="b"/>
              <a:pathLst>
                <a:path w="1508760" h="624839">
                  <a:moveTo>
                    <a:pt x="0" y="0"/>
                  </a:moveTo>
                  <a:lnTo>
                    <a:pt x="1196340" y="0"/>
                  </a:lnTo>
                  <a:lnTo>
                    <a:pt x="1508759" y="312420"/>
                  </a:lnTo>
                  <a:lnTo>
                    <a:pt x="1196340" y="624839"/>
                  </a:lnTo>
                  <a:lnTo>
                    <a:pt x="0" y="624839"/>
                  </a:lnTo>
                  <a:lnTo>
                    <a:pt x="312419" y="312420"/>
                  </a:lnTo>
                  <a:lnTo>
                    <a:pt x="0" y="0"/>
                  </a:lnTo>
                  <a:close/>
                </a:path>
              </a:pathLst>
            </a:custGeom>
            <a:ln w="25908">
              <a:solidFill>
                <a:srgbClr val="385D89"/>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4" name="object 19">
              <a:extLst>
                <a:ext uri="{FF2B5EF4-FFF2-40B4-BE49-F238E27FC236}">
                  <a16:creationId xmlns:a16="http://schemas.microsoft.com/office/drawing/2014/main" id="{B4B672BB-2CD9-4201-BEEB-7D6C7E3700BC}"/>
                </a:ext>
              </a:extLst>
            </p:cNvPr>
            <p:cNvSpPr/>
            <p:nvPr/>
          </p:nvSpPr>
          <p:spPr>
            <a:xfrm>
              <a:off x="1250441" y="1908809"/>
              <a:ext cx="1607820" cy="619125"/>
            </a:xfrm>
            <a:custGeom>
              <a:avLst/>
              <a:gdLst/>
              <a:ahLst/>
              <a:cxnLst/>
              <a:rect l="l" t="t" r="r" b="b"/>
              <a:pathLst>
                <a:path w="1607820" h="619125">
                  <a:moveTo>
                    <a:pt x="1298448" y="0"/>
                  </a:moveTo>
                  <a:lnTo>
                    <a:pt x="0" y="0"/>
                  </a:lnTo>
                  <a:lnTo>
                    <a:pt x="309372" y="309372"/>
                  </a:lnTo>
                  <a:lnTo>
                    <a:pt x="0" y="618743"/>
                  </a:lnTo>
                  <a:lnTo>
                    <a:pt x="1298448" y="618743"/>
                  </a:lnTo>
                  <a:lnTo>
                    <a:pt x="1607820" y="309372"/>
                  </a:lnTo>
                  <a:lnTo>
                    <a:pt x="1298448" y="0"/>
                  </a:lnTo>
                  <a:close/>
                </a:path>
              </a:pathLst>
            </a:custGeom>
            <a:solidFill>
              <a:srgbClr val="1F497D">
                <a:lumMod val="60000"/>
                <a:lumOff val="40000"/>
              </a:srgbClr>
            </a:solidFill>
          </p:spPr>
          <p:txBody>
            <a:bodyPr wrap="square" lIns="0" tIns="0" rIns="0" bIns="0" rtlCol="0"/>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5" name="object 20">
              <a:extLst>
                <a:ext uri="{FF2B5EF4-FFF2-40B4-BE49-F238E27FC236}">
                  <a16:creationId xmlns:a16="http://schemas.microsoft.com/office/drawing/2014/main" id="{3A9216B7-3A45-4AFA-9A6E-FCF01C96E374}"/>
                </a:ext>
              </a:extLst>
            </p:cNvPr>
            <p:cNvSpPr/>
            <p:nvPr/>
          </p:nvSpPr>
          <p:spPr>
            <a:xfrm>
              <a:off x="1250441" y="1908809"/>
              <a:ext cx="1607820" cy="619125"/>
            </a:xfrm>
            <a:custGeom>
              <a:avLst/>
              <a:gdLst/>
              <a:ahLst/>
              <a:cxnLst/>
              <a:rect l="l" t="t" r="r" b="b"/>
              <a:pathLst>
                <a:path w="1607820" h="619125">
                  <a:moveTo>
                    <a:pt x="0" y="0"/>
                  </a:moveTo>
                  <a:lnTo>
                    <a:pt x="1298448" y="0"/>
                  </a:lnTo>
                  <a:lnTo>
                    <a:pt x="1607820" y="309372"/>
                  </a:lnTo>
                  <a:lnTo>
                    <a:pt x="1298448" y="618743"/>
                  </a:lnTo>
                  <a:lnTo>
                    <a:pt x="0" y="618743"/>
                  </a:lnTo>
                  <a:lnTo>
                    <a:pt x="309372" y="309372"/>
                  </a:lnTo>
                  <a:lnTo>
                    <a:pt x="0" y="0"/>
                  </a:lnTo>
                  <a:close/>
                </a:path>
              </a:pathLst>
            </a:custGeom>
            <a:ln w="25908">
              <a:solidFill>
                <a:srgbClr val="385D89"/>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grpSp>
      <p:sp>
        <p:nvSpPr>
          <p:cNvPr id="126" name="object 21">
            <a:extLst>
              <a:ext uri="{FF2B5EF4-FFF2-40B4-BE49-F238E27FC236}">
                <a16:creationId xmlns:a16="http://schemas.microsoft.com/office/drawing/2014/main" id="{047F9307-CC14-43B8-B336-AAF2EA72ED6A}"/>
              </a:ext>
            </a:extLst>
          </p:cNvPr>
          <p:cNvSpPr txBox="1"/>
          <p:nvPr/>
        </p:nvSpPr>
        <p:spPr>
          <a:xfrm>
            <a:off x="1706754" y="1829748"/>
            <a:ext cx="2098040" cy="269240"/>
          </a:xfrm>
          <a:prstGeom prst="rect">
            <a:avLst/>
          </a:prstGeom>
        </p:spPr>
        <p:txBody>
          <a:bodyPr vert="horz" wrap="square" lIns="0" tIns="12065" rIns="0" bIns="0" rtlCol="0">
            <a:spAutoFit/>
          </a:bodyPr>
          <a:lstStyle/>
          <a:p>
            <a:pPr marL="12700">
              <a:spcBef>
                <a:spcPts val="95"/>
              </a:spcBef>
              <a:buClr>
                <a:srgbClr val="000000"/>
              </a:buClr>
              <a:buFont typeface="Arial"/>
              <a:buNone/>
              <a:tabLst>
                <a:tab pos="1401445" algn="l"/>
              </a:tabLst>
            </a:pPr>
            <a:r>
              <a:rPr sz="1600" b="1" kern="0" spc="-5" dirty="0">
                <a:solidFill>
                  <a:srgbClr val="FFFFFF"/>
                </a:solidFill>
                <a:latin typeface="Carlito"/>
                <a:cs typeface="Carlito"/>
                <a:sym typeface="Arial"/>
              </a:rPr>
              <a:t>Activities	</a:t>
            </a:r>
            <a:r>
              <a:rPr sz="2400" b="1" kern="0" spc="-15" baseline="1736" dirty="0">
                <a:solidFill>
                  <a:srgbClr val="FFFFFF"/>
                </a:solidFill>
                <a:latin typeface="Carlito"/>
                <a:cs typeface="Carlito"/>
                <a:sym typeface="Arial"/>
              </a:rPr>
              <a:t>Outputs</a:t>
            </a:r>
            <a:endParaRPr sz="2400" kern="0" baseline="1736">
              <a:solidFill>
                <a:srgbClr val="000000"/>
              </a:solidFill>
              <a:latin typeface="Carlito"/>
              <a:cs typeface="Carlito"/>
              <a:sym typeface="Arial"/>
            </a:endParaRPr>
          </a:p>
        </p:txBody>
      </p:sp>
      <p:grpSp>
        <p:nvGrpSpPr>
          <p:cNvPr id="127" name="object 22">
            <a:extLst>
              <a:ext uri="{FF2B5EF4-FFF2-40B4-BE49-F238E27FC236}">
                <a16:creationId xmlns:a16="http://schemas.microsoft.com/office/drawing/2014/main" id="{919CD330-9856-4468-86E2-2ADA8D4B9803}"/>
              </a:ext>
            </a:extLst>
          </p:cNvPr>
          <p:cNvGrpSpPr/>
          <p:nvPr/>
        </p:nvGrpSpPr>
        <p:grpSpPr>
          <a:xfrm>
            <a:off x="4161473" y="1648837"/>
            <a:ext cx="1913255" cy="643255"/>
            <a:chOff x="4105592" y="1889696"/>
            <a:chExt cx="1913255" cy="643255"/>
          </a:xfrm>
        </p:grpSpPr>
        <p:sp>
          <p:nvSpPr>
            <p:cNvPr id="128" name="object 23">
              <a:extLst>
                <a:ext uri="{FF2B5EF4-FFF2-40B4-BE49-F238E27FC236}">
                  <a16:creationId xmlns:a16="http://schemas.microsoft.com/office/drawing/2014/main" id="{10F2C783-66DE-4A83-80B9-F46D57A8C162}"/>
                </a:ext>
              </a:extLst>
            </p:cNvPr>
            <p:cNvSpPr/>
            <p:nvPr/>
          </p:nvSpPr>
          <p:spPr>
            <a:xfrm>
              <a:off x="4118609" y="1902713"/>
              <a:ext cx="1887220" cy="617220"/>
            </a:xfrm>
            <a:custGeom>
              <a:avLst/>
              <a:gdLst/>
              <a:ahLst/>
              <a:cxnLst/>
              <a:rect l="l" t="t" r="r" b="b"/>
              <a:pathLst>
                <a:path w="1887220" h="617219">
                  <a:moveTo>
                    <a:pt x="1578102" y="0"/>
                  </a:moveTo>
                  <a:lnTo>
                    <a:pt x="0" y="0"/>
                  </a:lnTo>
                  <a:lnTo>
                    <a:pt x="308610" y="308610"/>
                  </a:lnTo>
                  <a:lnTo>
                    <a:pt x="0" y="617220"/>
                  </a:lnTo>
                  <a:lnTo>
                    <a:pt x="1578102" y="617220"/>
                  </a:lnTo>
                  <a:lnTo>
                    <a:pt x="1886712" y="308610"/>
                  </a:lnTo>
                  <a:lnTo>
                    <a:pt x="1578102" y="0"/>
                  </a:lnTo>
                  <a:close/>
                </a:path>
              </a:pathLst>
            </a:custGeom>
            <a:solidFill>
              <a:srgbClr val="EEBC6C"/>
            </a:solidFill>
          </p:spPr>
          <p:txBody>
            <a:bodyPr wrap="square" lIns="0" tIns="0" rIns="0" bIns="0" rtlCol="0"/>
            <a:lstStyle/>
            <a:p>
              <a:pPr>
                <a:buClr>
                  <a:srgbClr val="000000"/>
                </a:buClr>
                <a:buFont typeface="Arial"/>
                <a:buNone/>
              </a:pPr>
              <a:endParaRPr sz="1400" kern="0">
                <a:solidFill>
                  <a:srgbClr val="000000"/>
                </a:solidFill>
                <a:latin typeface="Arial"/>
                <a:cs typeface="Arial"/>
                <a:sym typeface="Arial"/>
              </a:endParaRPr>
            </a:p>
          </p:txBody>
        </p:sp>
        <p:sp>
          <p:nvSpPr>
            <p:cNvPr id="129" name="object 24">
              <a:extLst>
                <a:ext uri="{FF2B5EF4-FFF2-40B4-BE49-F238E27FC236}">
                  <a16:creationId xmlns:a16="http://schemas.microsoft.com/office/drawing/2014/main" id="{9BF3F297-1005-423F-AD32-21AA095E4F2E}"/>
                </a:ext>
              </a:extLst>
            </p:cNvPr>
            <p:cNvSpPr/>
            <p:nvPr/>
          </p:nvSpPr>
          <p:spPr>
            <a:xfrm>
              <a:off x="4118609" y="1902713"/>
              <a:ext cx="1887220" cy="617220"/>
            </a:xfrm>
            <a:custGeom>
              <a:avLst/>
              <a:gdLst/>
              <a:ahLst/>
              <a:cxnLst/>
              <a:rect l="l" t="t" r="r" b="b"/>
              <a:pathLst>
                <a:path w="1887220" h="617219">
                  <a:moveTo>
                    <a:pt x="0" y="0"/>
                  </a:moveTo>
                  <a:lnTo>
                    <a:pt x="1578102" y="0"/>
                  </a:lnTo>
                  <a:lnTo>
                    <a:pt x="1886712" y="308610"/>
                  </a:lnTo>
                  <a:lnTo>
                    <a:pt x="1578102" y="617220"/>
                  </a:lnTo>
                  <a:lnTo>
                    <a:pt x="0" y="617220"/>
                  </a:lnTo>
                  <a:lnTo>
                    <a:pt x="308610" y="308610"/>
                  </a:lnTo>
                  <a:lnTo>
                    <a:pt x="0" y="0"/>
                  </a:lnTo>
                  <a:close/>
                </a:path>
              </a:pathLst>
            </a:custGeom>
            <a:ln w="25907">
              <a:solidFill>
                <a:srgbClr val="385D89"/>
              </a:solidFill>
            </a:ln>
          </p:spPr>
          <p:txBody>
            <a:bodyPr wrap="square" lIns="0" tIns="0" rIns="0" bIns="0" rtlCol="0"/>
            <a:lstStyle/>
            <a:p>
              <a:pPr>
                <a:buClr>
                  <a:srgbClr val="000000"/>
                </a:buClr>
                <a:buFont typeface="Arial"/>
                <a:buNone/>
              </a:pPr>
              <a:endParaRPr sz="1400" kern="0">
                <a:solidFill>
                  <a:srgbClr val="000000"/>
                </a:solidFill>
                <a:latin typeface="Arial"/>
                <a:cs typeface="Arial"/>
                <a:sym typeface="Arial"/>
              </a:endParaRPr>
            </a:p>
          </p:txBody>
        </p:sp>
      </p:grpSp>
      <p:sp>
        <p:nvSpPr>
          <p:cNvPr id="130" name="object 25">
            <a:extLst>
              <a:ext uri="{FF2B5EF4-FFF2-40B4-BE49-F238E27FC236}">
                <a16:creationId xmlns:a16="http://schemas.microsoft.com/office/drawing/2014/main" id="{C40B583A-A2B8-4894-A6FC-9686AF189875}"/>
              </a:ext>
            </a:extLst>
          </p:cNvPr>
          <p:cNvSpPr txBox="1"/>
          <p:nvPr/>
        </p:nvSpPr>
        <p:spPr>
          <a:xfrm>
            <a:off x="4744721" y="1640518"/>
            <a:ext cx="746760" cy="638175"/>
          </a:xfrm>
          <a:prstGeom prst="rect">
            <a:avLst/>
          </a:prstGeom>
        </p:spPr>
        <p:txBody>
          <a:bodyPr vert="horz" wrap="square" lIns="0" tIns="12065" rIns="0" bIns="0" rtlCol="0">
            <a:spAutoFit/>
          </a:bodyPr>
          <a:lstStyle/>
          <a:p>
            <a:pPr algn="ctr">
              <a:spcBef>
                <a:spcPts val="95"/>
              </a:spcBef>
              <a:buClr>
                <a:srgbClr val="000000"/>
              </a:buClr>
              <a:buFont typeface="Arial"/>
              <a:buNone/>
            </a:pPr>
            <a:r>
              <a:rPr sz="1600" b="1" kern="0" spc="-5" dirty="0">
                <a:solidFill>
                  <a:srgbClr val="005BBA"/>
                </a:solidFill>
                <a:latin typeface="Carlito"/>
                <a:cs typeface="Carlito"/>
                <a:sym typeface="Arial"/>
              </a:rPr>
              <a:t>Leve</a:t>
            </a:r>
            <a:r>
              <a:rPr sz="1600" b="1" kern="0" spc="-30" dirty="0">
                <a:solidFill>
                  <a:srgbClr val="005BBA"/>
                </a:solidFill>
                <a:latin typeface="Carlito"/>
                <a:cs typeface="Carlito"/>
                <a:sym typeface="Arial"/>
              </a:rPr>
              <a:t> </a:t>
            </a:r>
            <a:r>
              <a:rPr sz="1600" b="1" kern="0" spc="-5" dirty="0">
                <a:solidFill>
                  <a:srgbClr val="005BBA"/>
                </a:solidFill>
                <a:latin typeface="Carlito"/>
                <a:cs typeface="Carlito"/>
                <a:sym typeface="Arial"/>
              </a:rPr>
              <a:t>I</a:t>
            </a:r>
            <a:endParaRPr sz="1600" kern="0">
              <a:solidFill>
                <a:srgbClr val="000000"/>
              </a:solidFill>
              <a:latin typeface="Carlito"/>
              <a:cs typeface="Carlito"/>
              <a:sym typeface="Arial"/>
            </a:endParaRPr>
          </a:p>
          <a:p>
            <a:pPr algn="ctr">
              <a:spcBef>
                <a:spcPts val="25"/>
              </a:spcBef>
              <a:buClr>
                <a:srgbClr val="000000"/>
              </a:buClr>
              <a:buFont typeface="Arial"/>
              <a:buNone/>
            </a:pPr>
            <a:r>
              <a:rPr sz="1200" kern="0" spc="-5" dirty="0">
                <a:solidFill>
                  <a:srgbClr val="005BBA"/>
                </a:solidFill>
                <a:latin typeface="Carlito"/>
                <a:cs typeface="Carlito"/>
                <a:sym typeface="Arial"/>
              </a:rPr>
              <a:t>(ST</a:t>
            </a:r>
            <a:r>
              <a:rPr sz="1200" kern="0" spc="-10" dirty="0">
                <a:solidFill>
                  <a:srgbClr val="005BBA"/>
                </a:solidFill>
                <a:latin typeface="Carlito"/>
                <a:cs typeface="Carlito"/>
                <a:sym typeface="Arial"/>
              </a:rPr>
              <a:t> </a:t>
            </a:r>
            <a:r>
              <a:rPr sz="1200" kern="0" dirty="0">
                <a:solidFill>
                  <a:srgbClr val="005BBA"/>
                </a:solidFill>
                <a:latin typeface="Carlito"/>
                <a:cs typeface="Carlito"/>
                <a:sym typeface="Arial"/>
              </a:rPr>
              <a:t>or</a:t>
            </a:r>
            <a:endParaRPr sz="1200" kern="0">
              <a:solidFill>
                <a:srgbClr val="000000"/>
              </a:solidFill>
              <a:latin typeface="Carlito"/>
              <a:cs typeface="Carlito"/>
              <a:sym typeface="Arial"/>
            </a:endParaRPr>
          </a:p>
          <a:p>
            <a:pPr algn="ctr">
              <a:spcBef>
                <a:spcPts val="5"/>
              </a:spcBef>
              <a:buClr>
                <a:srgbClr val="000000"/>
              </a:buClr>
              <a:buFont typeface="Arial"/>
              <a:buNone/>
            </a:pPr>
            <a:r>
              <a:rPr sz="1200" kern="0" dirty="0">
                <a:solidFill>
                  <a:srgbClr val="005BBA"/>
                </a:solidFill>
                <a:latin typeface="Carlito"/>
                <a:cs typeface="Carlito"/>
                <a:sym typeface="Arial"/>
              </a:rPr>
              <a:t>I</a:t>
            </a:r>
            <a:r>
              <a:rPr sz="1200" kern="0" spc="-5" dirty="0">
                <a:solidFill>
                  <a:srgbClr val="005BBA"/>
                </a:solidFill>
                <a:latin typeface="Carlito"/>
                <a:cs typeface="Carlito"/>
                <a:sym typeface="Arial"/>
              </a:rPr>
              <a:t>m</a:t>
            </a:r>
            <a:r>
              <a:rPr sz="1200" kern="0" dirty="0">
                <a:solidFill>
                  <a:srgbClr val="005BBA"/>
                </a:solidFill>
                <a:latin typeface="Carlito"/>
                <a:cs typeface="Carlito"/>
                <a:sym typeface="Arial"/>
              </a:rPr>
              <a:t>mediate)</a:t>
            </a:r>
            <a:endParaRPr sz="1200" kern="0">
              <a:solidFill>
                <a:srgbClr val="000000"/>
              </a:solidFill>
              <a:latin typeface="Carlito"/>
              <a:cs typeface="Carlito"/>
              <a:sym typeface="Arial"/>
            </a:endParaRPr>
          </a:p>
        </p:txBody>
      </p:sp>
      <p:grpSp>
        <p:nvGrpSpPr>
          <p:cNvPr id="131" name="object 26">
            <a:extLst>
              <a:ext uri="{FF2B5EF4-FFF2-40B4-BE49-F238E27FC236}">
                <a16:creationId xmlns:a16="http://schemas.microsoft.com/office/drawing/2014/main" id="{71FAB0EE-A6DB-475B-840C-C2DBDB46B927}"/>
              </a:ext>
            </a:extLst>
          </p:cNvPr>
          <p:cNvGrpSpPr/>
          <p:nvPr/>
        </p:nvGrpSpPr>
        <p:grpSpPr>
          <a:xfrm>
            <a:off x="5781485" y="1625977"/>
            <a:ext cx="2094230" cy="671195"/>
            <a:chOff x="5725604" y="1866836"/>
            <a:chExt cx="2094230" cy="671195"/>
          </a:xfrm>
        </p:grpSpPr>
        <p:sp>
          <p:nvSpPr>
            <p:cNvPr id="132" name="object 27">
              <a:extLst>
                <a:ext uri="{FF2B5EF4-FFF2-40B4-BE49-F238E27FC236}">
                  <a16:creationId xmlns:a16="http://schemas.microsoft.com/office/drawing/2014/main" id="{CB31BE45-408E-4F85-92A2-7A97B7932153}"/>
                </a:ext>
              </a:extLst>
            </p:cNvPr>
            <p:cNvSpPr/>
            <p:nvPr/>
          </p:nvSpPr>
          <p:spPr>
            <a:xfrm>
              <a:off x="5738621" y="1879853"/>
              <a:ext cx="2068195" cy="645160"/>
            </a:xfrm>
            <a:custGeom>
              <a:avLst/>
              <a:gdLst/>
              <a:ahLst/>
              <a:cxnLst/>
              <a:rect l="l" t="t" r="r" b="b"/>
              <a:pathLst>
                <a:path w="2068195" h="645160">
                  <a:moveTo>
                    <a:pt x="1745742" y="0"/>
                  </a:moveTo>
                  <a:lnTo>
                    <a:pt x="0" y="0"/>
                  </a:lnTo>
                  <a:lnTo>
                    <a:pt x="322325" y="322325"/>
                  </a:lnTo>
                  <a:lnTo>
                    <a:pt x="0" y="644651"/>
                  </a:lnTo>
                  <a:lnTo>
                    <a:pt x="1745742" y="644651"/>
                  </a:lnTo>
                  <a:lnTo>
                    <a:pt x="2068068" y="322325"/>
                  </a:lnTo>
                  <a:lnTo>
                    <a:pt x="1745742" y="0"/>
                  </a:lnTo>
                  <a:close/>
                </a:path>
              </a:pathLst>
            </a:custGeom>
            <a:solidFill>
              <a:srgbClr val="EEBC6C"/>
            </a:solidFill>
          </p:spPr>
          <p:txBody>
            <a:bodyPr wrap="square" lIns="0" tIns="0" rIns="0" bIns="0" rtlCol="0"/>
            <a:lstStyle/>
            <a:p>
              <a:pPr>
                <a:buClr>
                  <a:srgbClr val="000000"/>
                </a:buClr>
                <a:buFont typeface="Arial"/>
                <a:buNone/>
              </a:pPr>
              <a:endParaRPr sz="1400" kern="0">
                <a:solidFill>
                  <a:srgbClr val="000000"/>
                </a:solidFill>
                <a:latin typeface="Arial"/>
                <a:cs typeface="Arial"/>
                <a:sym typeface="Arial"/>
              </a:endParaRPr>
            </a:p>
          </p:txBody>
        </p:sp>
        <p:sp>
          <p:nvSpPr>
            <p:cNvPr id="133" name="object 28">
              <a:extLst>
                <a:ext uri="{FF2B5EF4-FFF2-40B4-BE49-F238E27FC236}">
                  <a16:creationId xmlns:a16="http://schemas.microsoft.com/office/drawing/2014/main" id="{CBA93E57-7193-47D7-A3A8-F088734CB3EC}"/>
                </a:ext>
              </a:extLst>
            </p:cNvPr>
            <p:cNvSpPr/>
            <p:nvPr/>
          </p:nvSpPr>
          <p:spPr>
            <a:xfrm>
              <a:off x="5738621" y="1879853"/>
              <a:ext cx="2068195" cy="645160"/>
            </a:xfrm>
            <a:custGeom>
              <a:avLst/>
              <a:gdLst/>
              <a:ahLst/>
              <a:cxnLst/>
              <a:rect l="l" t="t" r="r" b="b"/>
              <a:pathLst>
                <a:path w="2068195" h="645160">
                  <a:moveTo>
                    <a:pt x="0" y="0"/>
                  </a:moveTo>
                  <a:lnTo>
                    <a:pt x="1745742" y="0"/>
                  </a:lnTo>
                  <a:lnTo>
                    <a:pt x="2068068" y="322325"/>
                  </a:lnTo>
                  <a:lnTo>
                    <a:pt x="1745742" y="644651"/>
                  </a:lnTo>
                  <a:lnTo>
                    <a:pt x="0" y="644651"/>
                  </a:lnTo>
                  <a:lnTo>
                    <a:pt x="322325" y="322325"/>
                  </a:lnTo>
                  <a:lnTo>
                    <a:pt x="0" y="0"/>
                  </a:lnTo>
                  <a:close/>
                </a:path>
              </a:pathLst>
            </a:custGeom>
            <a:ln w="25908">
              <a:solidFill>
                <a:srgbClr val="385D89"/>
              </a:solidFill>
            </a:ln>
          </p:spPr>
          <p:txBody>
            <a:bodyPr wrap="square" lIns="0" tIns="0" rIns="0" bIns="0" rtlCol="0"/>
            <a:lstStyle/>
            <a:p>
              <a:pPr>
                <a:buClr>
                  <a:srgbClr val="000000"/>
                </a:buClr>
                <a:buFont typeface="Arial"/>
                <a:buNone/>
              </a:pPr>
              <a:endParaRPr sz="1400" kern="0">
                <a:solidFill>
                  <a:srgbClr val="000000"/>
                </a:solidFill>
                <a:latin typeface="Arial"/>
                <a:cs typeface="Arial"/>
                <a:sym typeface="Arial"/>
              </a:endParaRPr>
            </a:p>
          </p:txBody>
        </p:sp>
      </p:grpSp>
      <p:sp>
        <p:nvSpPr>
          <p:cNvPr id="134" name="object 29">
            <a:extLst>
              <a:ext uri="{FF2B5EF4-FFF2-40B4-BE49-F238E27FC236}">
                <a16:creationId xmlns:a16="http://schemas.microsoft.com/office/drawing/2014/main" id="{A8CB7A28-F764-4CA8-8668-C7256C45404F}"/>
              </a:ext>
            </a:extLst>
          </p:cNvPr>
          <p:cNvSpPr txBox="1"/>
          <p:nvPr/>
        </p:nvSpPr>
        <p:spPr>
          <a:xfrm>
            <a:off x="6386069" y="1631883"/>
            <a:ext cx="885190" cy="638175"/>
          </a:xfrm>
          <a:prstGeom prst="rect">
            <a:avLst/>
          </a:prstGeom>
        </p:spPr>
        <p:txBody>
          <a:bodyPr vert="horz" wrap="square" lIns="0" tIns="12065" rIns="0" bIns="0" rtlCol="0">
            <a:spAutoFit/>
          </a:bodyPr>
          <a:lstStyle/>
          <a:p>
            <a:pPr marL="1270" algn="ctr">
              <a:spcBef>
                <a:spcPts val="95"/>
              </a:spcBef>
              <a:buClr>
                <a:srgbClr val="000000"/>
              </a:buClr>
              <a:buFont typeface="Arial"/>
              <a:buNone/>
            </a:pPr>
            <a:r>
              <a:rPr sz="1600" b="1" kern="0" spc="-5" dirty="0">
                <a:solidFill>
                  <a:srgbClr val="005BBA"/>
                </a:solidFill>
                <a:latin typeface="Carlito"/>
                <a:cs typeface="Carlito"/>
                <a:sym typeface="Arial"/>
              </a:rPr>
              <a:t>Level</a:t>
            </a:r>
            <a:r>
              <a:rPr sz="1600" b="1" kern="0" spc="-25" dirty="0">
                <a:solidFill>
                  <a:srgbClr val="005BBA"/>
                </a:solidFill>
                <a:latin typeface="Carlito"/>
                <a:cs typeface="Carlito"/>
                <a:sym typeface="Arial"/>
              </a:rPr>
              <a:t> </a:t>
            </a:r>
            <a:r>
              <a:rPr sz="1600" b="1" kern="0" spc="-5" dirty="0">
                <a:solidFill>
                  <a:srgbClr val="005BBA"/>
                </a:solidFill>
                <a:latin typeface="Carlito"/>
                <a:cs typeface="Carlito"/>
                <a:sym typeface="Arial"/>
              </a:rPr>
              <a:t>II</a:t>
            </a:r>
            <a:endParaRPr sz="1600" kern="0">
              <a:solidFill>
                <a:srgbClr val="000000"/>
              </a:solidFill>
              <a:latin typeface="Carlito"/>
              <a:cs typeface="Carlito"/>
              <a:sym typeface="Arial"/>
            </a:endParaRPr>
          </a:p>
          <a:p>
            <a:pPr marL="12700" marR="5080" indent="-2540" algn="ctr">
              <a:spcBef>
                <a:spcPts val="25"/>
              </a:spcBef>
              <a:buClr>
                <a:srgbClr val="000000"/>
              </a:buClr>
              <a:buFont typeface="Arial"/>
              <a:buNone/>
            </a:pPr>
            <a:r>
              <a:rPr sz="1200" kern="0" spc="-5" dirty="0">
                <a:solidFill>
                  <a:srgbClr val="005BBA"/>
                </a:solidFill>
                <a:latin typeface="Carlito"/>
                <a:cs typeface="Carlito"/>
                <a:sym typeface="Arial"/>
              </a:rPr>
              <a:t>(MT or  </a:t>
            </a:r>
            <a:r>
              <a:rPr sz="1200" kern="0" dirty="0">
                <a:solidFill>
                  <a:srgbClr val="005BBA"/>
                </a:solidFill>
                <a:latin typeface="Carlito"/>
                <a:cs typeface="Carlito"/>
                <a:sym typeface="Arial"/>
              </a:rPr>
              <a:t>Interme</a:t>
            </a:r>
            <a:r>
              <a:rPr sz="1200" kern="0" spc="5" dirty="0">
                <a:solidFill>
                  <a:srgbClr val="005BBA"/>
                </a:solidFill>
                <a:latin typeface="Carlito"/>
                <a:cs typeface="Carlito"/>
                <a:sym typeface="Arial"/>
              </a:rPr>
              <a:t>d</a:t>
            </a:r>
            <a:r>
              <a:rPr sz="1200" kern="0" dirty="0">
                <a:solidFill>
                  <a:srgbClr val="005BBA"/>
                </a:solidFill>
                <a:latin typeface="Carlito"/>
                <a:cs typeface="Carlito"/>
                <a:sym typeface="Arial"/>
              </a:rPr>
              <a:t>ia</a:t>
            </a:r>
            <a:r>
              <a:rPr sz="1200" kern="0" spc="-5" dirty="0">
                <a:solidFill>
                  <a:srgbClr val="005BBA"/>
                </a:solidFill>
                <a:latin typeface="Carlito"/>
                <a:cs typeface="Carlito"/>
                <a:sym typeface="Arial"/>
              </a:rPr>
              <a:t>t</a:t>
            </a:r>
            <a:r>
              <a:rPr sz="1200" kern="0" dirty="0">
                <a:solidFill>
                  <a:srgbClr val="005BBA"/>
                </a:solidFill>
                <a:latin typeface="Carlito"/>
                <a:cs typeface="Carlito"/>
                <a:sym typeface="Arial"/>
              </a:rPr>
              <a:t>e)</a:t>
            </a:r>
            <a:endParaRPr sz="1200" kern="0">
              <a:solidFill>
                <a:srgbClr val="000000"/>
              </a:solidFill>
              <a:latin typeface="Carlito"/>
              <a:cs typeface="Carlito"/>
              <a:sym typeface="Arial"/>
            </a:endParaRPr>
          </a:p>
        </p:txBody>
      </p:sp>
      <p:grpSp>
        <p:nvGrpSpPr>
          <p:cNvPr id="135" name="object 30">
            <a:extLst>
              <a:ext uri="{FF2B5EF4-FFF2-40B4-BE49-F238E27FC236}">
                <a16:creationId xmlns:a16="http://schemas.microsoft.com/office/drawing/2014/main" id="{4DAC1656-BB3F-4B89-AD08-178CB5489179}"/>
              </a:ext>
            </a:extLst>
          </p:cNvPr>
          <p:cNvGrpSpPr/>
          <p:nvPr/>
        </p:nvGrpSpPr>
        <p:grpSpPr>
          <a:xfrm>
            <a:off x="7607300" y="1632136"/>
            <a:ext cx="1536700" cy="650875"/>
            <a:chOff x="7551419" y="1872995"/>
            <a:chExt cx="1536700" cy="650875"/>
          </a:xfrm>
        </p:grpSpPr>
        <p:sp>
          <p:nvSpPr>
            <p:cNvPr id="136" name="object 31">
              <a:extLst>
                <a:ext uri="{FF2B5EF4-FFF2-40B4-BE49-F238E27FC236}">
                  <a16:creationId xmlns:a16="http://schemas.microsoft.com/office/drawing/2014/main" id="{3C21834E-2D50-4EFF-AF06-BA23E440499E}"/>
                </a:ext>
              </a:extLst>
            </p:cNvPr>
            <p:cNvSpPr/>
            <p:nvPr/>
          </p:nvSpPr>
          <p:spPr>
            <a:xfrm>
              <a:off x="7564373" y="1885949"/>
              <a:ext cx="1510665" cy="624840"/>
            </a:xfrm>
            <a:custGeom>
              <a:avLst/>
              <a:gdLst/>
              <a:ahLst/>
              <a:cxnLst/>
              <a:rect l="l" t="t" r="r" b="b"/>
              <a:pathLst>
                <a:path w="1510665" h="624839">
                  <a:moveTo>
                    <a:pt x="1197864" y="0"/>
                  </a:moveTo>
                  <a:lnTo>
                    <a:pt x="0" y="0"/>
                  </a:lnTo>
                  <a:lnTo>
                    <a:pt x="312420" y="312420"/>
                  </a:lnTo>
                  <a:lnTo>
                    <a:pt x="0" y="624839"/>
                  </a:lnTo>
                  <a:lnTo>
                    <a:pt x="1197864" y="624839"/>
                  </a:lnTo>
                  <a:lnTo>
                    <a:pt x="1510283" y="312420"/>
                  </a:lnTo>
                  <a:lnTo>
                    <a:pt x="1197864" y="0"/>
                  </a:lnTo>
                  <a:close/>
                </a:path>
              </a:pathLst>
            </a:custGeom>
            <a:solidFill>
              <a:srgbClr val="EEBC6C"/>
            </a:solidFill>
          </p:spPr>
          <p:txBody>
            <a:bodyPr wrap="square" lIns="0" tIns="0" rIns="0" bIns="0" rtlCol="0"/>
            <a:lstStyle/>
            <a:p>
              <a:pPr>
                <a:buClr>
                  <a:srgbClr val="000000"/>
                </a:buClr>
                <a:buFont typeface="Arial"/>
                <a:buNone/>
              </a:pPr>
              <a:endParaRPr sz="1400" kern="0">
                <a:solidFill>
                  <a:srgbClr val="000000"/>
                </a:solidFill>
                <a:latin typeface="Arial"/>
                <a:cs typeface="Arial"/>
                <a:sym typeface="Arial"/>
              </a:endParaRPr>
            </a:p>
          </p:txBody>
        </p:sp>
        <p:sp>
          <p:nvSpPr>
            <p:cNvPr id="137" name="object 32">
              <a:extLst>
                <a:ext uri="{FF2B5EF4-FFF2-40B4-BE49-F238E27FC236}">
                  <a16:creationId xmlns:a16="http://schemas.microsoft.com/office/drawing/2014/main" id="{A589F9A8-D121-4CB7-943E-05FC41B013D8}"/>
                </a:ext>
              </a:extLst>
            </p:cNvPr>
            <p:cNvSpPr/>
            <p:nvPr/>
          </p:nvSpPr>
          <p:spPr>
            <a:xfrm>
              <a:off x="7564373" y="1885949"/>
              <a:ext cx="1510665" cy="624840"/>
            </a:xfrm>
            <a:custGeom>
              <a:avLst/>
              <a:gdLst/>
              <a:ahLst/>
              <a:cxnLst/>
              <a:rect l="l" t="t" r="r" b="b"/>
              <a:pathLst>
                <a:path w="1510665" h="624839">
                  <a:moveTo>
                    <a:pt x="0" y="0"/>
                  </a:moveTo>
                  <a:lnTo>
                    <a:pt x="1197864" y="0"/>
                  </a:lnTo>
                  <a:lnTo>
                    <a:pt x="1510283" y="312420"/>
                  </a:lnTo>
                  <a:lnTo>
                    <a:pt x="1197864" y="624839"/>
                  </a:lnTo>
                  <a:lnTo>
                    <a:pt x="0" y="624839"/>
                  </a:lnTo>
                  <a:lnTo>
                    <a:pt x="312420" y="312420"/>
                  </a:lnTo>
                  <a:lnTo>
                    <a:pt x="0" y="0"/>
                  </a:lnTo>
                  <a:close/>
                </a:path>
              </a:pathLst>
            </a:custGeom>
            <a:ln w="25907">
              <a:solidFill>
                <a:srgbClr val="385D89"/>
              </a:solidFill>
            </a:ln>
          </p:spPr>
          <p:txBody>
            <a:bodyPr wrap="square" lIns="0" tIns="0" rIns="0" bIns="0" rtlCol="0"/>
            <a:lstStyle/>
            <a:p>
              <a:pPr>
                <a:buClr>
                  <a:srgbClr val="000000"/>
                </a:buClr>
                <a:buFont typeface="Arial"/>
                <a:buNone/>
              </a:pPr>
              <a:endParaRPr sz="1400" kern="0">
                <a:solidFill>
                  <a:srgbClr val="000000"/>
                </a:solidFill>
                <a:latin typeface="Arial"/>
                <a:cs typeface="Arial"/>
                <a:sym typeface="Arial"/>
              </a:endParaRPr>
            </a:p>
          </p:txBody>
        </p:sp>
      </p:grpSp>
      <p:sp>
        <p:nvSpPr>
          <p:cNvPr id="138" name="object 33">
            <a:extLst>
              <a:ext uri="{FF2B5EF4-FFF2-40B4-BE49-F238E27FC236}">
                <a16:creationId xmlns:a16="http://schemas.microsoft.com/office/drawing/2014/main" id="{64A25643-8564-4A46-9D19-360F6A241D4C}"/>
              </a:ext>
            </a:extLst>
          </p:cNvPr>
          <p:cNvSpPr txBox="1"/>
          <p:nvPr/>
        </p:nvSpPr>
        <p:spPr>
          <a:xfrm>
            <a:off x="8041767" y="1597465"/>
            <a:ext cx="668655" cy="696595"/>
          </a:xfrm>
          <a:prstGeom prst="rect">
            <a:avLst/>
          </a:prstGeom>
        </p:spPr>
        <p:txBody>
          <a:bodyPr vert="horz" wrap="square" lIns="0" tIns="12065" rIns="0" bIns="0" rtlCol="0">
            <a:spAutoFit/>
          </a:bodyPr>
          <a:lstStyle/>
          <a:p>
            <a:pPr marL="127000" marR="5080" indent="-114300">
              <a:spcBef>
                <a:spcPts val="95"/>
              </a:spcBef>
              <a:buClr>
                <a:srgbClr val="000000"/>
              </a:buClr>
              <a:buFont typeface="Arial"/>
              <a:buNone/>
            </a:pPr>
            <a:r>
              <a:rPr sz="1600" b="1" kern="0" spc="-5" dirty="0">
                <a:solidFill>
                  <a:srgbClr val="005BBA"/>
                </a:solidFill>
                <a:latin typeface="Carlito"/>
                <a:cs typeface="Carlito"/>
                <a:sym typeface="Arial"/>
              </a:rPr>
              <a:t>Level</a:t>
            </a:r>
            <a:r>
              <a:rPr sz="1600" b="1" kern="0" spc="-85" dirty="0">
                <a:solidFill>
                  <a:srgbClr val="005BBA"/>
                </a:solidFill>
                <a:latin typeface="Carlito"/>
                <a:cs typeface="Carlito"/>
                <a:sym typeface="Arial"/>
              </a:rPr>
              <a:t> </a:t>
            </a:r>
            <a:r>
              <a:rPr sz="1600" b="1" kern="0" spc="-5" dirty="0">
                <a:solidFill>
                  <a:srgbClr val="005BBA"/>
                </a:solidFill>
                <a:latin typeface="Carlito"/>
                <a:cs typeface="Carlito"/>
                <a:sym typeface="Arial"/>
              </a:rPr>
              <a:t>III  </a:t>
            </a:r>
            <a:r>
              <a:rPr sz="1400" kern="0" spc="-5" dirty="0">
                <a:solidFill>
                  <a:srgbClr val="005BBA"/>
                </a:solidFill>
                <a:latin typeface="Carlito"/>
                <a:cs typeface="Carlito"/>
                <a:sym typeface="Arial"/>
              </a:rPr>
              <a:t>(LT or  Final)</a:t>
            </a:r>
            <a:endParaRPr sz="1400" kern="0">
              <a:solidFill>
                <a:srgbClr val="000000"/>
              </a:solidFill>
              <a:latin typeface="Carlito"/>
              <a:cs typeface="Carlito"/>
              <a:sym typeface="Arial"/>
            </a:endParaRPr>
          </a:p>
        </p:txBody>
      </p:sp>
      <p:sp>
        <p:nvSpPr>
          <p:cNvPr id="139" name="Rectángulo 138">
            <a:extLst>
              <a:ext uri="{FF2B5EF4-FFF2-40B4-BE49-F238E27FC236}">
                <a16:creationId xmlns:a16="http://schemas.microsoft.com/office/drawing/2014/main" id="{BE684735-BE9A-4D6B-AE41-83BFA1458740}"/>
              </a:ext>
            </a:extLst>
          </p:cNvPr>
          <p:cNvSpPr/>
          <p:nvPr/>
        </p:nvSpPr>
        <p:spPr>
          <a:xfrm>
            <a:off x="5993009" y="1258146"/>
            <a:ext cx="1161857" cy="353943"/>
          </a:xfrm>
          <a:prstGeom prst="rect">
            <a:avLst/>
          </a:prstGeom>
        </p:spPr>
        <p:txBody>
          <a:bodyPr wrap="none">
            <a:spAutoFit/>
          </a:bodyPr>
          <a:lstStyle/>
          <a:p>
            <a:pPr marL="12700">
              <a:spcBef>
                <a:spcPts val="1430"/>
              </a:spcBef>
              <a:buClr>
                <a:srgbClr val="000000"/>
              </a:buClr>
              <a:buFont typeface="Arial"/>
              <a:buNone/>
            </a:pPr>
            <a:r>
              <a:rPr lang="en-US" sz="1700" b="1" kern="0" spc="-10" dirty="0">
                <a:solidFill>
                  <a:srgbClr val="4F81BD">
                    <a:lumMod val="75000"/>
                  </a:srgbClr>
                </a:solidFill>
                <a:latin typeface="Source Sans Pro" panose="020B0503030403020204" pitchFamily="34" charset="0"/>
                <a:ea typeface="Source Sans Pro" panose="020B0503030403020204" pitchFamily="34" charset="0"/>
                <a:cs typeface="Carlito"/>
                <a:sym typeface="Arial"/>
              </a:rPr>
              <a:t>Outcomes</a:t>
            </a:r>
            <a:endParaRPr lang="en-US" sz="1700" kern="0" dirty="0">
              <a:solidFill>
                <a:srgbClr val="4F81BD">
                  <a:lumMod val="75000"/>
                </a:srgbClr>
              </a:solidFill>
              <a:latin typeface="Source Sans Pro" panose="020B0503030403020204" pitchFamily="34" charset="0"/>
              <a:ea typeface="Source Sans Pro" panose="020B0503030403020204" pitchFamily="34" charset="0"/>
              <a:cs typeface="Carlito"/>
              <a:sym typeface="Arial"/>
            </a:endParaRPr>
          </a:p>
        </p:txBody>
      </p:sp>
      <p:sp>
        <p:nvSpPr>
          <p:cNvPr id="140" name="Rectángulo 139">
            <a:extLst>
              <a:ext uri="{FF2B5EF4-FFF2-40B4-BE49-F238E27FC236}">
                <a16:creationId xmlns:a16="http://schemas.microsoft.com/office/drawing/2014/main" id="{11BBF935-8006-48ED-9986-4C0C6DE268BB}"/>
              </a:ext>
            </a:extLst>
          </p:cNvPr>
          <p:cNvSpPr/>
          <p:nvPr/>
        </p:nvSpPr>
        <p:spPr>
          <a:xfrm>
            <a:off x="143510" y="2464222"/>
            <a:ext cx="1000196" cy="617220"/>
          </a:xfrm>
          <a:prstGeom prst="rect">
            <a:avLst/>
          </a:prstGeom>
          <a:solidFill>
            <a:srgbClr val="1F497D">
              <a:lumMod val="20000"/>
              <a:lumOff val="80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endParaRPr kumimoji="0" lang="es-ES"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141" name="Rectángulo 140">
            <a:extLst>
              <a:ext uri="{FF2B5EF4-FFF2-40B4-BE49-F238E27FC236}">
                <a16:creationId xmlns:a16="http://schemas.microsoft.com/office/drawing/2014/main" id="{400EB960-64E4-47F2-B74F-12CBE885F836}"/>
              </a:ext>
            </a:extLst>
          </p:cNvPr>
          <p:cNvSpPr/>
          <p:nvPr/>
        </p:nvSpPr>
        <p:spPr>
          <a:xfrm>
            <a:off x="143510" y="3196382"/>
            <a:ext cx="1000196" cy="617220"/>
          </a:xfrm>
          <a:prstGeom prst="rect">
            <a:avLst/>
          </a:prstGeom>
          <a:solidFill>
            <a:srgbClr val="1F497D">
              <a:lumMod val="20000"/>
              <a:lumOff val="80000"/>
            </a:srgbClr>
          </a:solidFill>
          <a:ln w="25400" cap="flat" cmpd="sng" algn="ctr">
            <a:solidFill>
              <a:srgbClr val="4F81BD">
                <a:shade val="50000"/>
              </a:srgbClr>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endParaRPr kumimoji="0" lang="es-ES"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142" name="Rectángulo 141">
            <a:extLst>
              <a:ext uri="{FF2B5EF4-FFF2-40B4-BE49-F238E27FC236}">
                <a16:creationId xmlns:a16="http://schemas.microsoft.com/office/drawing/2014/main" id="{1646A9EE-8728-44AE-BF16-6B3C3691B6B3}"/>
              </a:ext>
            </a:extLst>
          </p:cNvPr>
          <p:cNvSpPr/>
          <p:nvPr/>
        </p:nvSpPr>
        <p:spPr>
          <a:xfrm>
            <a:off x="132781" y="3965670"/>
            <a:ext cx="1000196" cy="617220"/>
          </a:xfrm>
          <a:prstGeom prst="rect">
            <a:avLst/>
          </a:prstGeom>
          <a:solidFill>
            <a:srgbClr val="1F497D">
              <a:lumMod val="20000"/>
              <a:lumOff val="80000"/>
            </a:srgbClr>
          </a:solidFill>
          <a:ln w="25400" cap="flat" cmpd="sng" algn="ctr">
            <a:solidFill>
              <a:srgbClr val="4F81BD">
                <a:shade val="50000"/>
              </a:srgbClr>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endParaRPr kumimoji="0" lang="es-ES"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143" name="Rectángulo 142">
            <a:extLst>
              <a:ext uri="{FF2B5EF4-FFF2-40B4-BE49-F238E27FC236}">
                <a16:creationId xmlns:a16="http://schemas.microsoft.com/office/drawing/2014/main" id="{BA444FBF-F032-4781-AAA4-282E52E6CFCA}"/>
              </a:ext>
            </a:extLst>
          </p:cNvPr>
          <p:cNvSpPr/>
          <p:nvPr/>
        </p:nvSpPr>
        <p:spPr>
          <a:xfrm>
            <a:off x="1527810" y="2465349"/>
            <a:ext cx="1000196" cy="617220"/>
          </a:xfrm>
          <a:prstGeom prst="rect">
            <a:avLst/>
          </a:prstGeom>
          <a:solidFill>
            <a:srgbClr val="1F497D">
              <a:lumMod val="60000"/>
              <a:lumOff val="40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endParaRPr kumimoji="0" lang="es-ES"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144" name="Rectángulo 143">
            <a:extLst>
              <a:ext uri="{FF2B5EF4-FFF2-40B4-BE49-F238E27FC236}">
                <a16:creationId xmlns:a16="http://schemas.microsoft.com/office/drawing/2014/main" id="{F8B70842-8744-46C2-AE14-76BA829225F1}"/>
              </a:ext>
            </a:extLst>
          </p:cNvPr>
          <p:cNvSpPr/>
          <p:nvPr/>
        </p:nvSpPr>
        <p:spPr>
          <a:xfrm>
            <a:off x="1527810" y="3616688"/>
            <a:ext cx="1168400" cy="829763"/>
          </a:xfrm>
          <a:prstGeom prst="rect">
            <a:avLst/>
          </a:prstGeom>
          <a:solidFill>
            <a:srgbClr val="1F497D">
              <a:lumMod val="60000"/>
              <a:lumOff val="40000"/>
            </a:srgbClr>
          </a:solidFill>
          <a:ln w="25400" cap="flat" cmpd="sng" algn="ctr">
            <a:solidFill>
              <a:srgbClr val="4F81BD">
                <a:shade val="50000"/>
              </a:srgbClr>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endParaRPr kumimoji="0" lang="es-ES" sz="1400" b="0" i="0" u="none" strike="noStrike" kern="0" cap="none" spc="0" normalizeH="0" baseline="0" noProof="0">
              <a:ln>
                <a:noFill/>
              </a:ln>
              <a:solidFill>
                <a:srgbClr val="FFFFFF"/>
              </a:solidFill>
              <a:effectLst/>
              <a:uLnTx/>
              <a:uFillTx/>
              <a:latin typeface="Arial"/>
              <a:ea typeface="+mn-ea"/>
              <a:cs typeface="+mn-cs"/>
              <a:sym typeface="Arial"/>
            </a:endParaRPr>
          </a:p>
        </p:txBody>
      </p:sp>
      <p:cxnSp>
        <p:nvCxnSpPr>
          <p:cNvPr id="145" name="Conector: angular 144">
            <a:extLst>
              <a:ext uri="{FF2B5EF4-FFF2-40B4-BE49-F238E27FC236}">
                <a16:creationId xmlns:a16="http://schemas.microsoft.com/office/drawing/2014/main" id="{CFE00D89-DC3F-43A9-80AD-8B16F20A4632}"/>
              </a:ext>
            </a:extLst>
          </p:cNvPr>
          <p:cNvCxnSpPr>
            <a:cxnSpLocks/>
            <a:stCxn id="141" idx="3"/>
            <a:endCxn id="144" idx="1"/>
          </p:cNvCxnSpPr>
          <p:nvPr/>
        </p:nvCxnSpPr>
        <p:spPr>
          <a:xfrm>
            <a:off x="1143706" y="3504992"/>
            <a:ext cx="384104" cy="526578"/>
          </a:xfrm>
          <a:prstGeom prst="bentConnector3">
            <a:avLst/>
          </a:prstGeom>
          <a:noFill/>
          <a:ln w="9525" cap="flat" cmpd="sng" algn="ctr">
            <a:solidFill>
              <a:srgbClr val="4F81BD">
                <a:shade val="95000"/>
                <a:satMod val="105000"/>
              </a:srgbClr>
            </a:solidFill>
            <a:prstDash val="solid"/>
            <a:tailEnd type="triangle"/>
          </a:ln>
          <a:effectLst/>
        </p:spPr>
      </p:cxnSp>
      <p:cxnSp>
        <p:nvCxnSpPr>
          <p:cNvPr id="146" name="Conector: angular 145">
            <a:extLst>
              <a:ext uri="{FF2B5EF4-FFF2-40B4-BE49-F238E27FC236}">
                <a16:creationId xmlns:a16="http://schemas.microsoft.com/office/drawing/2014/main" id="{12850947-7534-4796-A38F-D6F99FF5F818}"/>
              </a:ext>
            </a:extLst>
          </p:cNvPr>
          <p:cNvCxnSpPr>
            <a:cxnSpLocks/>
            <a:endCxn id="144" idx="1"/>
          </p:cNvCxnSpPr>
          <p:nvPr/>
        </p:nvCxnSpPr>
        <p:spPr>
          <a:xfrm flipV="1">
            <a:off x="1143706" y="4031570"/>
            <a:ext cx="384104" cy="309871"/>
          </a:xfrm>
          <a:prstGeom prst="bentConnector3">
            <a:avLst/>
          </a:prstGeom>
          <a:noFill/>
          <a:ln w="9525" cap="flat" cmpd="sng" algn="ctr">
            <a:solidFill>
              <a:srgbClr val="4F81BD">
                <a:shade val="95000"/>
                <a:satMod val="105000"/>
              </a:srgbClr>
            </a:solidFill>
            <a:prstDash val="solid"/>
            <a:tailEnd type="triangle"/>
          </a:ln>
          <a:effectLst/>
        </p:spPr>
      </p:cxnSp>
      <p:cxnSp>
        <p:nvCxnSpPr>
          <p:cNvPr id="147" name="Conector recto de flecha 146">
            <a:extLst>
              <a:ext uri="{FF2B5EF4-FFF2-40B4-BE49-F238E27FC236}">
                <a16:creationId xmlns:a16="http://schemas.microsoft.com/office/drawing/2014/main" id="{BF7851F3-5E04-4A94-AF6B-3979D7A495B9}"/>
              </a:ext>
            </a:extLst>
          </p:cNvPr>
          <p:cNvCxnSpPr>
            <a:stCxn id="140" idx="3"/>
            <a:endCxn id="143" idx="1"/>
          </p:cNvCxnSpPr>
          <p:nvPr/>
        </p:nvCxnSpPr>
        <p:spPr>
          <a:xfrm>
            <a:off x="1143706" y="2772832"/>
            <a:ext cx="384104" cy="1127"/>
          </a:xfrm>
          <a:prstGeom prst="straightConnector1">
            <a:avLst/>
          </a:prstGeom>
          <a:noFill/>
          <a:ln w="9525" cap="flat" cmpd="sng" algn="ctr">
            <a:solidFill>
              <a:srgbClr val="4F81BD">
                <a:shade val="95000"/>
                <a:satMod val="105000"/>
              </a:srgbClr>
            </a:solidFill>
            <a:prstDash val="solid"/>
            <a:tailEnd type="triangle"/>
          </a:ln>
          <a:effectLst/>
        </p:spPr>
      </p:cxnSp>
      <p:sp>
        <p:nvSpPr>
          <p:cNvPr id="148" name="Rectángulo 147">
            <a:extLst>
              <a:ext uri="{FF2B5EF4-FFF2-40B4-BE49-F238E27FC236}">
                <a16:creationId xmlns:a16="http://schemas.microsoft.com/office/drawing/2014/main" id="{B949437C-6C82-4DDD-97B4-CBDBCC870B16}"/>
              </a:ext>
            </a:extLst>
          </p:cNvPr>
          <p:cNvSpPr/>
          <p:nvPr/>
        </p:nvSpPr>
        <p:spPr>
          <a:xfrm>
            <a:off x="2804598" y="2474751"/>
            <a:ext cx="1000196" cy="617220"/>
          </a:xfrm>
          <a:prstGeom prst="rect">
            <a:avLst/>
          </a:prstGeom>
          <a:solidFill>
            <a:srgbClr val="4F81BD">
              <a:lumMod val="75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endParaRPr kumimoji="0" lang="es-ES" sz="1400" b="0" i="0" u="none" strike="noStrike" kern="0" cap="none" spc="0" normalizeH="0" baseline="0" noProof="0">
              <a:ln>
                <a:noFill/>
              </a:ln>
              <a:solidFill>
                <a:srgbClr val="FFFFFF"/>
              </a:solidFill>
              <a:effectLst/>
              <a:uLnTx/>
              <a:uFillTx/>
              <a:latin typeface="Arial"/>
              <a:ea typeface="+mn-ea"/>
              <a:cs typeface="+mn-cs"/>
              <a:sym typeface="Arial"/>
            </a:endParaRPr>
          </a:p>
        </p:txBody>
      </p:sp>
      <p:cxnSp>
        <p:nvCxnSpPr>
          <p:cNvPr id="149" name="Conector recto de flecha 148">
            <a:extLst>
              <a:ext uri="{FF2B5EF4-FFF2-40B4-BE49-F238E27FC236}">
                <a16:creationId xmlns:a16="http://schemas.microsoft.com/office/drawing/2014/main" id="{DDE74091-48FF-45AE-8790-2EB1602CED17}"/>
              </a:ext>
            </a:extLst>
          </p:cNvPr>
          <p:cNvCxnSpPr>
            <a:stCxn id="143" idx="3"/>
            <a:endCxn id="148" idx="1"/>
          </p:cNvCxnSpPr>
          <p:nvPr/>
        </p:nvCxnSpPr>
        <p:spPr>
          <a:xfrm>
            <a:off x="2528006" y="2773959"/>
            <a:ext cx="276592" cy="9402"/>
          </a:xfrm>
          <a:prstGeom prst="straightConnector1">
            <a:avLst/>
          </a:prstGeom>
          <a:noFill/>
          <a:ln w="9525" cap="flat" cmpd="sng" algn="ctr">
            <a:solidFill>
              <a:srgbClr val="4F81BD">
                <a:shade val="95000"/>
                <a:satMod val="105000"/>
              </a:srgbClr>
            </a:solidFill>
            <a:prstDash val="solid"/>
            <a:tailEnd type="triangle"/>
          </a:ln>
          <a:effectLst/>
        </p:spPr>
      </p:cxnSp>
      <p:sp>
        <p:nvSpPr>
          <p:cNvPr id="150" name="Rectángulo 149">
            <a:extLst>
              <a:ext uri="{FF2B5EF4-FFF2-40B4-BE49-F238E27FC236}">
                <a16:creationId xmlns:a16="http://schemas.microsoft.com/office/drawing/2014/main" id="{0BE9DDDE-4C6E-4CE3-825A-8B7BD2D41C5B}"/>
              </a:ext>
            </a:extLst>
          </p:cNvPr>
          <p:cNvSpPr/>
          <p:nvPr/>
        </p:nvSpPr>
        <p:spPr>
          <a:xfrm>
            <a:off x="2792411" y="3754547"/>
            <a:ext cx="1000196" cy="617220"/>
          </a:xfrm>
          <a:prstGeom prst="rect">
            <a:avLst/>
          </a:prstGeom>
          <a:solidFill>
            <a:srgbClr val="4F81BD">
              <a:lumMod val="75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endParaRPr kumimoji="0" lang="es-ES" sz="1400" b="0" i="0" u="none" strike="noStrike" kern="0" cap="none" spc="0" normalizeH="0" baseline="0" noProof="0">
              <a:ln>
                <a:noFill/>
              </a:ln>
              <a:solidFill>
                <a:srgbClr val="FFFFFF"/>
              </a:solidFill>
              <a:effectLst/>
              <a:uLnTx/>
              <a:uFillTx/>
              <a:latin typeface="Arial"/>
              <a:ea typeface="+mn-ea"/>
              <a:cs typeface="+mn-cs"/>
              <a:sym typeface="Arial"/>
            </a:endParaRPr>
          </a:p>
        </p:txBody>
      </p:sp>
      <p:cxnSp>
        <p:nvCxnSpPr>
          <p:cNvPr id="151" name="Conector recto de flecha 150">
            <a:extLst>
              <a:ext uri="{FF2B5EF4-FFF2-40B4-BE49-F238E27FC236}">
                <a16:creationId xmlns:a16="http://schemas.microsoft.com/office/drawing/2014/main" id="{012E5273-8A66-4846-B667-F283E07851DE}"/>
              </a:ext>
            </a:extLst>
          </p:cNvPr>
          <p:cNvCxnSpPr>
            <a:cxnSpLocks/>
            <a:stCxn id="144" idx="3"/>
          </p:cNvCxnSpPr>
          <p:nvPr/>
        </p:nvCxnSpPr>
        <p:spPr>
          <a:xfrm flipV="1">
            <a:off x="2696210" y="3925299"/>
            <a:ext cx="96201" cy="106271"/>
          </a:xfrm>
          <a:prstGeom prst="straightConnector1">
            <a:avLst/>
          </a:prstGeom>
          <a:noFill/>
          <a:ln w="9525" cap="flat" cmpd="sng" algn="ctr">
            <a:solidFill>
              <a:srgbClr val="4F81BD">
                <a:shade val="95000"/>
                <a:satMod val="105000"/>
              </a:srgbClr>
            </a:solidFill>
            <a:prstDash val="solid"/>
            <a:tailEnd type="triangle"/>
          </a:ln>
          <a:effectLst/>
        </p:spPr>
      </p:cxnSp>
      <p:sp>
        <p:nvSpPr>
          <p:cNvPr id="152" name="Rectángulo 151">
            <a:extLst>
              <a:ext uri="{FF2B5EF4-FFF2-40B4-BE49-F238E27FC236}">
                <a16:creationId xmlns:a16="http://schemas.microsoft.com/office/drawing/2014/main" id="{443CECFC-FC8D-4389-ADF8-04D510FE3E53}"/>
              </a:ext>
            </a:extLst>
          </p:cNvPr>
          <p:cNvSpPr/>
          <p:nvPr/>
        </p:nvSpPr>
        <p:spPr>
          <a:xfrm>
            <a:off x="4463849" y="4531289"/>
            <a:ext cx="1101157" cy="617220"/>
          </a:xfrm>
          <a:prstGeom prst="rect">
            <a:avLst/>
          </a:prstGeom>
          <a:solidFill>
            <a:srgbClr val="FFC000"/>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endParaRPr kumimoji="0" lang="es-ES"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153" name="Rectángulo 152">
            <a:extLst>
              <a:ext uri="{FF2B5EF4-FFF2-40B4-BE49-F238E27FC236}">
                <a16:creationId xmlns:a16="http://schemas.microsoft.com/office/drawing/2014/main" id="{27900088-B92C-46D6-A235-368093BD5AF2}"/>
              </a:ext>
            </a:extLst>
          </p:cNvPr>
          <p:cNvSpPr/>
          <p:nvPr/>
        </p:nvSpPr>
        <p:spPr>
          <a:xfrm>
            <a:off x="4436662" y="3760801"/>
            <a:ext cx="1000196" cy="617220"/>
          </a:xfrm>
          <a:prstGeom prst="rect">
            <a:avLst/>
          </a:prstGeom>
          <a:solidFill>
            <a:srgbClr val="FFC000"/>
          </a:solidFill>
          <a:ln w="25400" cap="flat" cmpd="sng" algn="ctr">
            <a:solidFill>
              <a:srgbClr val="4F81BD">
                <a:shade val="50000"/>
              </a:srgbClr>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endParaRPr kumimoji="0" lang="es-ES" sz="1400" b="0" i="0" u="none" strike="noStrike" kern="0" cap="none" spc="0" normalizeH="0" baseline="0" noProof="0">
              <a:ln>
                <a:noFill/>
              </a:ln>
              <a:solidFill>
                <a:srgbClr val="FFFFFF"/>
              </a:solidFill>
              <a:effectLst/>
              <a:uLnTx/>
              <a:uFillTx/>
              <a:latin typeface="Arial"/>
              <a:ea typeface="+mn-ea"/>
              <a:cs typeface="+mn-cs"/>
              <a:sym typeface="Arial"/>
            </a:endParaRPr>
          </a:p>
        </p:txBody>
      </p:sp>
      <p:cxnSp>
        <p:nvCxnSpPr>
          <p:cNvPr id="154" name="Conector recto de flecha 153">
            <a:extLst>
              <a:ext uri="{FF2B5EF4-FFF2-40B4-BE49-F238E27FC236}">
                <a16:creationId xmlns:a16="http://schemas.microsoft.com/office/drawing/2014/main" id="{FBB7340F-5973-4683-A455-957911678A3D}"/>
              </a:ext>
            </a:extLst>
          </p:cNvPr>
          <p:cNvCxnSpPr>
            <a:cxnSpLocks/>
            <a:stCxn id="148" idx="2"/>
            <a:endCxn id="150" idx="0"/>
          </p:cNvCxnSpPr>
          <p:nvPr/>
        </p:nvCxnSpPr>
        <p:spPr>
          <a:xfrm flipH="1">
            <a:off x="3292509" y="3091971"/>
            <a:ext cx="12187" cy="662576"/>
          </a:xfrm>
          <a:prstGeom prst="straightConnector1">
            <a:avLst/>
          </a:prstGeom>
          <a:noFill/>
          <a:ln w="9525" cap="flat" cmpd="sng" algn="ctr">
            <a:solidFill>
              <a:srgbClr val="4F81BD">
                <a:shade val="95000"/>
                <a:satMod val="105000"/>
              </a:srgbClr>
            </a:solidFill>
            <a:prstDash val="solid"/>
            <a:tailEnd type="triangle"/>
          </a:ln>
          <a:effectLst/>
        </p:spPr>
      </p:cxnSp>
      <p:cxnSp>
        <p:nvCxnSpPr>
          <p:cNvPr id="155" name="Conector recto de flecha 154">
            <a:extLst>
              <a:ext uri="{FF2B5EF4-FFF2-40B4-BE49-F238E27FC236}">
                <a16:creationId xmlns:a16="http://schemas.microsoft.com/office/drawing/2014/main" id="{3B46F4C2-7D71-44E3-978A-E7EEAA24AD09}"/>
              </a:ext>
            </a:extLst>
          </p:cNvPr>
          <p:cNvCxnSpPr>
            <a:stCxn id="150" idx="3"/>
            <a:endCxn id="153" idx="1"/>
          </p:cNvCxnSpPr>
          <p:nvPr/>
        </p:nvCxnSpPr>
        <p:spPr>
          <a:xfrm>
            <a:off x="3792607" y="4063157"/>
            <a:ext cx="644055" cy="6254"/>
          </a:xfrm>
          <a:prstGeom prst="straightConnector1">
            <a:avLst/>
          </a:prstGeom>
          <a:noFill/>
          <a:ln w="9525" cap="flat" cmpd="sng" algn="ctr">
            <a:solidFill>
              <a:srgbClr val="4F81BD">
                <a:shade val="95000"/>
                <a:satMod val="105000"/>
              </a:srgbClr>
            </a:solidFill>
            <a:prstDash val="solid"/>
            <a:tailEnd type="triangle"/>
          </a:ln>
          <a:effectLst/>
        </p:spPr>
      </p:cxnSp>
      <p:sp>
        <p:nvSpPr>
          <p:cNvPr id="156" name="Rectángulo 155">
            <a:extLst>
              <a:ext uri="{FF2B5EF4-FFF2-40B4-BE49-F238E27FC236}">
                <a16:creationId xmlns:a16="http://schemas.microsoft.com/office/drawing/2014/main" id="{E7C03127-437E-43C5-A6CC-0956A950D9CD}"/>
              </a:ext>
            </a:extLst>
          </p:cNvPr>
          <p:cNvSpPr/>
          <p:nvPr/>
        </p:nvSpPr>
        <p:spPr>
          <a:xfrm>
            <a:off x="6156461" y="3081442"/>
            <a:ext cx="1000196" cy="617220"/>
          </a:xfrm>
          <a:prstGeom prst="rect">
            <a:avLst/>
          </a:prstGeom>
          <a:solidFill>
            <a:srgbClr val="FFC000"/>
          </a:solidFill>
          <a:ln w="25400" cap="flat" cmpd="sng" algn="ctr">
            <a:solidFill>
              <a:srgbClr val="4F81BD">
                <a:shade val="50000"/>
              </a:srgbClr>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endParaRPr kumimoji="0" lang="es-ES"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157" name="Rectángulo 156">
            <a:extLst>
              <a:ext uri="{FF2B5EF4-FFF2-40B4-BE49-F238E27FC236}">
                <a16:creationId xmlns:a16="http://schemas.microsoft.com/office/drawing/2014/main" id="{B7AF6480-A357-4B94-8F18-AF0765832BDF}"/>
              </a:ext>
            </a:extLst>
          </p:cNvPr>
          <p:cNvSpPr/>
          <p:nvPr/>
        </p:nvSpPr>
        <p:spPr>
          <a:xfrm>
            <a:off x="7862697" y="3083124"/>
            <a:ext cx="1000196" cy="617220"/>
          </a:xfrm>
          <a:prstGeom prst="rect">
            <a:avLst/>
          </a:prstGeom>
          <a:solidFill>
            <a:srgbClr val="FFC000"/>
          </a:solidFill>
          <a:ln w="25400" cap="flat" cmpd="sng" algn="ctr">
            <a:solidFill>
              <a:srgbClr val="4F81BD">
                <a:shade val="50000"/>
              </a:srgbClr>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endParaRPr kumimoji="0" lang="es-ES" sz="1400" b="0" i="0" u="none" strike="noStrike" kern="0" cap="none" spc="0" normalizeH="0" baseline="0" noProof="0">
              <a:ln>
                <a:noFill/>
              </a:ln>
              <a:solidFill>
                <a:srgbClr val="FFFFFF"/>
              </a:solidFill>
              <a:effectLst/>
              <a:uLnTx/>
              <a:uFillTx/>
              <a:latin typeface="Arial"/>
              <a:ea typeface="+mn-ea"/>
              <a:cs typeface="+mn-cs"/>
              <a:sym typeface="Arial"/>
            </a:endParaRPr>
          </a:p>
        </p:txBody>
      </p:sp>
      <p:cxnSp>
        <p:nvCxnSpPr>
          <p:cNvPr id="158" name="Conector: angular 157">
            <a:extLst>
              <a:ext uri="{FF2B5EF4-FFF2-40B4-BE49-F238E27FC236}">
                <a16:creationId xmlns:a16="http://schemas.microsoft.com/office/drawing/2014/main" id="{9E30B403-4F9D-41C6-9AC0-1CFEB1116093}"/>
              </a:ext>
            </a:extLst>
          </p:cNvPr>
          <p:cNvCxnSpPr>
            <a:stCxn id="153" idx="3"/>
            <a:endCxn id="156" idx="1"/>
          </p:cNvCxnSpPr>
          <p:nvPr/>
        </p:nvCxnSpPr>
        <p:spPr>
          <a:xfrm flipV="1">
            <a:off x="5436858" y="3390052"/>
            <a:ext cx="719603" cy="679359"/>
          </a:xfrm>
          <a:prstGeom prst="bentConnector3">
            <a:avLst/>
          </a:prstGeom>
          <a:noFill/>
          <a:ln w="9525" cap="flat" cmpd="sng" algn="ctr">
            <a:solidFill>
              <a:srgbClr val="4F81BD">
                <a:shade val="95000"/>
                <a:satMod val="105000"/>
              </a:srgbClr>
            </a:solidFill>
            <a:prstDash val="solid"/>
            <a:tailEnd type="triangle"/>
          </a:ln>
          <a:effectLst/>
        </p:spPr>
      </p:cxnSp>
      <p:cxnSp>
        <p:nvCxnSpPr>
          <p:cNvPr id="159" name="Conector recto de flecha 158">
            <a:extLst>
              <a:ext uri="{FF2B5EF4-FFF2-40B4-BE49-F238E27FC236}">
                <a16:creationId xmlns:a16="http://schemas.microsoft.com/office/drawing/2014/main" id="{1D3D5416-F16D-4DA7-9DE6-3C5B133623A3}"/>
              </a:ext>
            </a:extLst>
          </p:cNvPr>
          <p:cNvCxnSpPr>
            <a:stCxn id="156" idx="3"/>
            <a:endCxn id="157" idx="1"/>
          </p:cNvCxnSpPr>
          <p:nvPr/>
        </p:nvCxnSpPr>
        <p:spPr>
          <a:xfrm>
            <a:off x="7156657" y="3390052"/>
            <a:ext cx="706040" cy="1682"/>
          </a:xfrm>
          <a:prstGeom prst="straightConnector1">
            <a:avLst/>
          </a:prstGeom>
          <a:noFill/>
          <a:ln w="9525" cap="flat" cmpd="sng" algn="ctr">
            <a:solidFill>
              <a:srgbClr val="4F81BD">
                <a:shade val="95000"/>
                <a:satMod val="105000"/>
              </a:srgbClr>
            </a:solidFill>
            <a:prstDash val="solid"/>
            <a:tailEnd type="triangle"/>
          </a:ln>
          <a:effectLst/>
        </p:spPr>
      </p:cxnSp>
      <p:sp>
        <p:nvSpPr>
          <p:cNvPr id="160" name="Rectángulo 159">
            <a:extLst>
              <a:ext uri="{FF2B5EF4-FFF2-40B4-BE49-F238E27FC236}">
                <a16:creationId xmlns:a16="http://schemas.microsoft.com/office/drawing/2014/main" id="{1A869E21-05C7-45CB-9F76-F3AA53A4C8D6}"/>
              </a:ext>
            </a:extLst>
          </p:cNvPr>
          <p:cNvSpPr/>
          <p:nvPr/>
        </p:nvSpPr>
        <p:spPr>
          <a:xfrm>
            <a:off x="8073638" y="3751205"/>
            <a:ext cx="965970" cy="353943"/>
          </a:xfrm>
          <a:prstGeom prst="rect">
            <a:avLst/>
          </a:prstGeom>
        </p:spPr>
        <p:txBody>
          <a:bodyPr wrap="none">
            <a:spAutoFit/>
          </a:bodyPr>
          <a:lstStyle/>
          <a:p>
            <a:pPr marL="12700">
              <a:spcBef>
                <a:spcPts val="1430"/>
              </a:spcBef>
              <a:buClr>
                <a:srgbClr val="000000"/>
              </a:buClr>
              <a:buFont typeface="Arial"/>
              <a:buNone/>
            </a:pPr>
            <a:r>
              <a:rPr lang="en-US" sz="1700" b="1" kern="0" spc="-10" dirty="0">
                <a:solidFill>
                  <a:srgbClr val="9BBB59">
                    <a:lumMod val="50000"/>
                  </a:srgbClr>
                </a:solidFill>
                <a:latin typeface="Source Sans Pro" panose="020B0503030403020204" pitchFamily="34" charset="0"/>
                <a:ea typeface="Source Sans Pro" panose="020B0503030403020204" pitchFamily="34" charset="0"/>
                <a:cs typeface="Carlito"/>
                <a:sym typeface="Arial"/>
              </a:rPr>
              <a:t>SuM4All</a:t>
            </a:r>
            <a:endParaRPr lang="en-US" sz="1700" kern="0" dirty="0">
              <a:solidFill>
                <a:srgbClr val="9BBB59">
                  <a:lumMod val="50000"/>
                </a:srgbClr>
              </a:solidFill>
              <a:latin typeface="Source Sans Pro" panose="020B0503030403020204" pitchFamily="34" charset="0"/>
              <a:ea typeface="Source Sans Pro" panose="020B0503030403020204" pitchFamily="34" charset="0"/>
              <a:cs typeface="Carlito"/>
              <a:sym typeface="Arial"/>
            </a:endParaRPr>
          </a:p>
        </p:txBody>
      </p:sp>
      <p:sp>
        <p:nvSpPr>
          <p:cNvPr id="161" name="Elipse 160">
            <a:extLst>
              <a:ext uri="{FF2B5EF4-FFF2-40B4-BE49-F238E27FC236}">
                <a16:creationId xmlns:a16="http://schemas.microsoft.com/office/drawing/2014/main" id="{5FD9741A-9356-41A7-B69D-911E8A0DB4B0}"/>
              </a:ext>
            </a:extLst>
          </p:cNvPr>
          <p:cNvSpPr/>
          <p:nvPr/>
        </p:nvSpPr>
        <p:spPr>
          <a:xfrm rot="5400000">
            <a:off x="6543767" y="1659471"/>
            <a:ext cx="1741504" cy="2817629"/>
          </a:xfrm>
          <a:prstGeom prst="ellipse">
            <a:avLst/>
          </a:prstGeom>
          <a:noFill/>
          <a:ln w="25400" cap="flat" cmpd="sng" algn="ctr">
            <a:solidFill>
              <a:srgbClr val="9BBB59">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endParaRPr kumimoji="0" lang="es-ES"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162" name="Rectángulo 161">
            <a:extLst>
              <a:ext uri="{FF2B5EF4-FFF2-40B4-BE49-F238E27FC236}">
                <a16:creationId xmlns:a16="http://schemas.microsoft.com/office/drawing/2014/main" id="{51524EA5-D926-45DB-8D6F-49174374CC9B}"/>
              </a:ext>
            </a:extLst>
          </p:cNvPr>
          <p:cNvSpPr/>
          <p:nvPr/>
        </p:nvSpPr>
        <p:spPr>
          <a:xfrm>
            <a:off x="6532092" y="2456009"/>
            <a:ext cx="1771960" cy="1138773"/>
          </a:xfrm>
          <a:prstGeom prst="rect">
            <a:avLst/>
          </a:prstGeom>
        </p:spPr>
        <p:txBody>
          <a:bodyPr wrap="none">
            <a:spAutoFit/>
          </a:bodyPr>
          <a:lstStyle/>
          <a:p>
            <a:pPr marL="12700">
              <a:buClr>
                <a:srgbClr val="000000"/>
              </a:buClr>
              <a:buFont typeface="Arial"/>
              <a:buNone/>
            </a:pPr>
            <a:r>
              <a:rPr lang="en-US" sz="1700" b="1" kern="0" spc="-10" dirty="0">
                <a:solidFill>
                  <a:srgbClr val="9BBB59">
                    <a:lumMod val="50000"/>
                  </a:srgbClr>
                </a:solidFill>
                <a:latin typeface="Source Sans Pro" panose="020B0503030403020204" pitchFamily="34" charset="0"/>
                <a:ea typeface="Source Sans Pro" panose="020B0503030403020204" pitchFamily="34" charset="0"/>
                <a:cs typeface="Carlito"/>
                <a:sym typeface="Arial"/>
              </a:rPr>
              <a:t>Universal Access</a:t>
            </a:r>
          </a:p>
          <a:p>
            <a:pPr marL="12700">
              <a:buClr>
                <a:srgbClr val="000000"/>
              </a:buClr>
              <a:buFont typeface="Arial"/>
              <a:buNone/>
            </a:pPr>
            <a:r>
              <a:rPr lang="en-US" sz="1700" b="1" kern="0" spc="-10" dirty="0">
                <a:solidFill>
                  <a:srgbClr val="9BBB59">
                    <a:lumMod val="50000"/>
                  </a:srgbClr>
                </a:solidFill>
                <a:latin typeface="Source Sans Pro" panose="020B0503030403020204" pitchFamily="34" charset="0"/>
                <a:ea typeface="Source Sans Pro" panose="020B0503030403020204" pitchFamily="34" charset="0"/>
                <a:cs typeface="Carlito"/>
                <a:sym typeface="Arial"/>
              </a:rPr>
              <a:t>Efficiency</a:t>
            </a:r>
          </a:p>
          <a:p>
            <a:pPr marL="12700">
              <a:buClr>
                <a:srgbClr val="000000"/>
              </a:buClr>
              <a:buFont typeface="Arial"/>
              <a:buNone/>
            </a:pPr>
            <a:r>
              <a:rPr lang="en-US" sz="1700" b="1" kern="0" spc="-10" dirty="0">
                <a:solidFill>
                  <a:srgbClr val="9BBB59">
                    <a:lumMod val="50000"/>
                  </a:srgbClr>
                </a:solidFill>
                <a:latin typeface="Source Sans Pro" panose="020B0503030403020204" pitchFamily="34" charset="0"/>
                <a:ea typeface="Source Sans Pro" panose="020B0503030403020204" pitchFamily="34" charset="0"/>
                <a:cs typeface="Carlito"/>
                <a:sym typeface="Arial"/>
              </a:rPr>
              <a:t>Safety</a:t>
            </a:r>
          </a:p>
          <a:p>
            <a:pPr marL="12700">
              <a:buClr>
                <a:srgbClr val="000000"/>
              </a:buClr>
              <a:buFont typeface="Arial"/>
              <a:buNone/>
            </a:pPr>
            <a:r>
              <a:rPr lang="en-US" sz="1700" b="1" kern="0" spc="-10" dirty="0">
                <a:solidFill>
                  <a:srgbClr val="9BBB59">
                    <a:lumMod val="50000"/>
                  </a:srgbClr>
                </a:solidFill>
                <a:latin typeface="Source Sans Pro" panose="020B0503030403020204" pitchFamily="34" charset="0"/>
                <a:ea typeface="Source Sans Pro" panose="020B0503030403020204" pitchFamily="34" charset="0"/>
                <a:cs typeface="Carlito"/>
                <a:sym typeface="Arial"/>
              </a:rPr>
              <a:t>Green mobility</a:t>
            </a:r>
            <a:endParaRPr lang="en-US" sz="1700" kern="0" dirty="0">
              <a:solidFill>
                <a:srgbClr val="9BBB59">
                  <a:lumMod val="50000"/>
                </a:srgbClr>
              </a:solidFill>
              <a:latin typeface="Source Sans Pro" panose="020B0503030403020204" pitchFamily="34" charset="0"/>
              <a:ea typeface="Source Sans Pro" panose="020B0503030403020204" pitchFamily="34" charset="0"/>
              <a:cs typeface="Carlito"/>
              <a:sym typeface="Arial"/>
            </a:endParaRPr>
          </a:p>
        </p:txBody>
      </p:sp>
      <p:graphicFrame>
        <p:nvGraphicFramePr>
          <p:cNvPr id="163" name="Diagrama 162">
            <a:extLst>
              <a:ext uri="{FF2B5EF4-FFF2-40B4-BE49-F238E27FC236}">
                <a16:creationId xmlns:a16="http://schemas.microsoft.com/office/drawing/2014/main" id="{ACF98908-B590-4B94-B9D1-3FEF2901B9AA}"/>
              </a:ext>
            </a:extLst>
          </p:cNvPr>
          <p:cNvGraphicFramePr/>
          <p:nvPr>
            <p:extLst>
              <p:ext uri="{D42A27DB-BD31-4B8C-83A1-F6EECF244321}">
                <p14:modId xmlns:p14="http://schemas.microsoft.com/office/powerpoint/2010/main" val="2037009676"/>
              </p:ext>
            </p:extLst>
          </p:nvPr>
        </p:nvGraphicFramePr>
        <p:xfrm>
          <a:off x="215325" y="5902911"/>
          <a:ext cx="8522652" cy="8392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64" name="CuadroTexto 163">
            <a:extLst>
              <a:ext uri="{FF2B5EF4-FFF2-40B4-BE49-F238E27FC236}">
                <a16:creationId xmlns:a16="http://schemas.microsoft.com/office/drawing/2014/main" id="{4CE17E97-E8F0-4716-9588-AEC14245B467}"/>
              </a:ext>
            </a:extLst>
          </p:cNvPr>
          <p:cNvSpPr txBox="1"/>
          <p:nvPr/>
        </p:nvSpPr>
        <p:spPr>
          <a:xfrm>
            <a:off x="1420298" y="2482940"/>
            <a:ext cx="1234185" cy="523220"/>
          </a:xfrm>
          <a:prstGeom prst="rect">
            <a:avLst/>
          </a:prstGeom>
          <a:noFill/>
        </p:spPr>
        <p:txBody>
          <a:bodyPr wrap="square" rtlCol="0">
            <a:spAutoFit/>
          </a:bodyPr>
          <a:lstStyle/>
          <a:p>
            <a:pPr algn="ctr">
              <a:buClr>
                <a:srgbClr val="000000"/>
              </a:buClr>
              <a:buFont typeface="Arial"/>
              <a:buNone/>
            </a:pPr>
            <a:r>
              <a:rPr lang="es-ES" sz="1400" kern="0" dirty="0">
                <a:solidFill>
                  <a:srgbClr val="FFFFFF"/>
                </a:solidFill>
                <a:latin typeface="Arial"/>
                <a:cs typeface="Arial"/>
                <a:sym typeface="Arial"/>
              </a:rPr>
              <a:t>Project </a:t>
            </a:r>
            <a:r>
              <a:rPr lang="es-ES" sz="1400" kern="0" dirty="0" err="1">
                <a:solidFill>
                  <a:srgbClr val="FFFFFF"/>
                </a:solidFill>
                <a:latin typeface="Arial"/>
                <a:cs typeface="Arial"/>
                <a:sym typeface="Arial"/>
              </a:rPr>
              <a:t>definition</a:t>
            </a:r>
            <a:endParaRPr lang="es-ES" sz="1400" kern="0" dirty="0">
              <a:solidFill>
                <a:srgbClr val="FFFFFF"/>
              </a:solidFill>
              <a:latin typeface="Arial"/>
              <a:cs typeface="Arial"/>
              <a:sym typeface="Arial"/>
            </a:endParaRPr>
          </a:p>
        </p:txBody>
      </p:sp>
      <p:sp>
        <p:nvSpPr>
          <p:cNvPr id="165" name="CuadroTexto 164">
            <a:extLst>
              <a:ext uri="{FF2B5EF4-FFF2-40B4-BE49-F238E27FC236}">
                <a16:creationId xmlns:a16="http://schemas.microsoft.com/office/drawing/2014/main" id="{30EAF100-3A10-4B15-965E-FD3B609C005A}"/>
              </a:ext>
            </a:extLst>
          </p:cNvPr>
          <p:cNvSpPr txBox="1"/>
          <p:nvPr/>
        </p:nvSpPr>
        <p:spPr>
          <a:xfrm>
            <a:off x="1453725" y="3636232"/>
            <a:ext cx="1234185" cy="738664"/>
          </a:xfrm>
          <a:prstGeom prst="rect">
            <a:avLst/>
          </a:prstGeom>
          <a:noFill/>
        </p:spPr>
        <p:txBody>
          <a:bodyPr wrap="square" rtlCol="0">
            <a:spAutoFit/>
          </a:bodyPr>
          <a:lstStyle/>
          <a:p>
            <a:pPr algn="ctr">
              <a:buClr>
                <a:srgbClr val="000000"/>
              </a:buClr>
              <a:buFont typeface="Arial"/>
              <a:buNone/>
            </a:pPr>
            <a:r>
              <a:rPr lang="es-ES" sz="1400" kern="0" dirty="0" err="1">
                <a:solidFill>
                  <a:srgbClr val="FFFFFF"/>
                </a:solidFill>
                <a:latin typeface="Arial"/>
                <a:cs typeface="Arial"/>
                <a:sym typeface="Arial"/>
              </a:rPr>
              <a:t>Implementation</a:t>
            </a:r>
            <a:r>
              <a:rPr lang="es-ES" sz="1400" kern="0" dirty="0">
                <a:solidFill>
                  <a:srgbClr val="FFFFFF"/>
                </a:solidFill>
                <a:latin typeface="Arial"/>
                <a:cs typeface="Arial"/>
                <a:sym typeface="Arial"/>
              </a:rPr>
              <a:t> </a:t>
            </a:r>
            <a:r>
              <a:rPr lang="es-ES" sz="1400" kern="0" dirty="0" err="1">
                <a:solidFill>
                  <a:srgbClr val="FFFFFF"/>
                </a:solidFill>
                <a:latin typeface="Arial"/>
                <a:cs typeface="Arial"/>
                <a:sym typeface="Arial"/>
              </a:rPr>
              <a:t>of</a:t>
            </a:r>
            <a:r>
              <a:rPr lang="es-ES" sz="1400" kern="0" dirty="0">
                <a:solidFill>
                  <a:srgbClr val="FFFFFF"/>
                </a:solidFill>
                <a:latin typeface="Arial"/>
                <a:cs typeface="Arial"/>
                <a:sym typeface="Arial"/>
              </a:rPr>
              <a:t> </a:t>
            </a:r>
            <a:r>
              <a:rPr lang="es-ES" sz="1400" kern="0" dirty="0" err="1">
                <a:solidFill>
                  <a:srgbClr val="FFFFFF"/>
                </a:solidFill>
                <a:latin typeface="Arial"/>
                <a:cs typeface="Arial"/>
                <a:sym typeface="Arial"/>
              </a:rPr>
              <a:t>the</a:t>
            </a:r>
            <a:r>
              <a:rPr lang="es-ES" sz="1400" kern="0" dirty="0">
                <a:solidFill>
                  <a:srgbClr val="FFFFFF"/>
                </a:solidFill>
                <a:latin typeface="Arial"/>
                <a:cs typeface="Arial"/>
                <a:sym typeface="Arial"/>
              </a:rPr>
              <a:t> </a:t>
            </a:r>
            <a:r>
              <a:rPr lang="es-ES" sz="1400" kern="0" dirty="0" err="1">
                <a:solidFill>
                  <a:srgbClr val="FFFFFF"/>
                </a:solidFill>
                <a:latin typeface="Arial"/>
                <a:cs typeface="Arial"/>
                <a:sym typeface="Arial"/>
              </a:rPr>
              <a:t>technology</a:t>
            </a:r>
            <a:endParaRPr lang="es-ES" sz="1400" kern="0" dirty="0">
              <a:solidFill>
                <a:srgbClr val="FFFFFF"/>
              </a:solidFill>
              <a:latin typeface="Arial"/>
              <a:cs typeface="Arial"/>
              <a:sym typeface="Arial"/>
            </a:endParaRPr>
          </a:p>
        </p:txBody>
      </p:sp>
      <p:sp>
        <p:nvSpPr>
          <p:cNvPr id="166" name="CuadroTexto 165">
            <a:extLst>
              <a:ext uri="{FF2B5EF4-FFF2-40B4-BE49-F238E27FC236}">
                <a16:creationId xmlns:a16="http://schemas.microsoft.com/office/drawing/2014/main" id="{C5F988BD-4036-4180-A9FC-DD14659D6677}"/>
              </a:ext>
            </a:extLst>
          </p:cNvPr>
          <p:cNvSpPr txBox="1"/>
          <p:nvPr/>
        </p:nvSpPr>
        <p:spPr>
          <a:xfrm>
            <a:off x="2920570" y="2613110"/>
            <a:ext cx="924709" cy="307777"/>
          </a:xfrm>
          <a:prstGeom prst="rect">
            <a:avLst/>
          </a:prstGeom>
          <a:noFill/>
        </p:spPr>
        <p:txBody>
          <a:bodyPr wrap="square" rtlCol="0">
            <a:spAutoFit/>
          </a:bodyPr>
          <a:lstStyle/>
          <a:p>
            <a:pPr>
              <a:buClr>
                <a:srgbClr val="000000"/>
              </a:buClr>
              <a:buFont typeface="Arial"/>
              <a:buNone/>
            </a:pPr>
            <a:r>
              <a:rPr lang="es-ES" sz="1400" kern="0" dirty="0">
                <a:solidFill>
                  <a:srgbClr val="FFFFFF"/>
                </a:solidFill>
                <a:latin typeface="Arial"/>
                <a:cs typeface="Arial"/>
                <a:sym typeface="Arial"/>
              </a:rPr>
              <a:t>Project</a:t>
            </a:r>
          </a:p>
        </p:txBody>
      </p:sp>
      <p:sp>
        <p:nvSpPr>
          <p:cNvPr id="167" name="CuadroTexto 166">
            <a:extLst>
              <a:ext uri="{FF2B5EF4-FFF2-40B4-BE49-F238E27FC236}">
                <a16:creationId xmlns:a16="http://schemas.microsoft.com/office/drawing/2014/main" id="{220F38E6-F6B3-402C-AB01-55A88913D712}"/>
              </a:ext>
            </a:extLst>
          </p:cNvPr>
          <p:cNvSpPr txBox="1"/>
          <p:nvPr/>
        </p:nvSpPr>
        <p:spPr>
          <a:xfrm>
            <a:off x="2819935" y="3909268"/>
            <a:ext cx="1185853" cy="307777"/>
          </a:xfrm>
          <a:prstGeom prst="rect">
            <a:avLst/>
          </a:prstGeom>
          <a:noFill/>
        </p:spPr>
        <p:txBody>
          <a:bodyPr wrap="square" rtlCol="0">
            <a:spAutoFit/>
          </a:bodyPr>
          <a:lstStyle/>
          <a:p>
            <a:pPr>
              <a:buClr>
                <a:srgbClr val="000000"/>
              </a:buClr>
              <a:buFont typeface="Arial"/>
              <a:buNone/>
            </a:pPr>
            <a:r>
              <a:rPr lang="es-ES" sz="1400" kern="0" dirty="0">
                <a:solidFill>
                  <a:srgbClr val="FFFFFF"/>
                </a:solidFill>
                <a:latin typeface="Arial"/>
                <a:cs typeface="Arial"/>
                <a:sym typeface="Arial"/>
              </a:rPr>
              <a:t>ITS </a:t>
            </a:r>
            <a:r>
              <a:rPr lang="es-ES" sz="1400" kern="0" dirty="0" err="1">
                <a:solidFill>
                  <a:srgbClr val="FFFFFF"/>
                </a:solidFill>
                <a:latin typeface="Arial"/>
                <a:cs typeface="Arial"/>
                <a:sym typeface="Arial"/>
              </a:rPr>
              <a:t>Asset</a:t>
            </a:r>
            <a:endParaRPr lang="es-ES" sz="1400" kern="0" dirty="0">
              <a:solidFill>
                <a:srgbClr val="FFFFFF"/>
              </a:solidFill>
              <a:latin typeface="Arial"/>
              <a:cs typeface="Arial"/>
              <a:sym typeface="Arial"/>
            </a:endParaRPr>
          </a:p>
        </p:txBody>
      </p:sp>
      <p:sp>
        <p:nvSpPr>
          <p:cNvPr id="168" name="CuadroTexto 167">
            <a:extLst>
              <a:ext uri="{FF2B5EF4-FFF2-40B4-BE49-F238E27FC236}">
                <a16:creationId xmlns:a16="http://schemas.microsoft.com/office/drawing/2014/main" id="{81629AFA-8AB7-4964-8982-502DE2FBDFAC}"/>
              </a:ext>
            </a:extLst>
          </p:cNvPr>
          <p:cNvSpPr txBox="1"/>
          <p:nvPr/>
        </p:nvSpPr>
        <p:spPr>
          <a:xfrm>
            <a:off x="4432094" y="3823056"/>
            <a:ext cx="1246495" cy="523220"/>
          </a:xfrm>
          <a:prstGeom prst="rect">
            <a:avLst/>
          </a:prstGeom>
          <a:noFill/>
        </p:spPr>
        <p:txBody>
          <a:bodyPr wrap="square" rtlCol="0">
            <a:spAutoFit/>
          </a:bodyPr>
          <a:lstStyle/>
          <a:p>
            <a:pPr>
              <a:buClr>
                <a:srgbClr val="000000"/>
              </a:buClr>
              <a:buFont typeface="Arial"/>
              <a:buNone/>
            </a:pPr>
            <a:r>
              <a:rPr lang="es-ES" sz="1400" kern="0" dirty="0" err="1">
                <a:solidFill>
                  <a:srgbClr val="FFFFFF"/>
                </a:solidFill>
                <a:latin typeface="Arial"/>
                <a:cs typeface="Arial"/>
                <a:sym typeface="Arial"/>
              </a:rPr>
              <a:t>Congestion</a:t>
            </a:r>
            <a:r>
              <a:rPr lang="es-ES" sz="1400" kern="0" dirty="0">
                <a:solidFill>
                  <a:srgbClr val="FFFFFF"/>
                </a:solidFill>
                <a:latin typeface="Arial"/>
                <a:cs typeface="Arial"/>
                <a:sym typeface="Arial"/>
              </a:rPr>
              <a:t> </a:t>
            </a:r>
            <a:r>
              <a:rPr lang="es-ES" sz="1400" kern="0" dirty="0" err="1">
                <a:solidFill>
                  <a:srgbClr val="FFFFFF"/>
                </a:solidFill>
                <a:latin typeface="Arial"/>
                <a:cs typeface="Arial"/>
                <a:sym typeface="Arial"/>
              </a:rPr>
              <a:t>reduction</a:t>
            </a:r>
            <a:endParaRPr lang="es-ES" sz="1400" kern="0" dirty="0">
              <a:solidFill>
                <a:srgbClr val="FFFFFF"/>
              </a:solidFill>
              <a:latin typeface="Arial"/>
              <a:cs typeface="Arial"/>
              <a:sym typeface="Arial"/>
            </a:endParaRPr>
          </a:p>
        </p:txBody>
      </p:sp>
      <p:cxnSp>
        <p:nvCxnSpPr>
          <p:cNvPr id="169" name="Conector recto de flecha 168">
            <a:extLst>
              <a:ext uri="{FF2B5EF4-FFF2-40B4-BE49-F238E27FC236}">
                <a16:creationId xmlns:a16="http://schemas.microsoft.com/office/drawing/2014/main" id="{EF1F30A2-6468-41BE-941A-0CDBE146533D}"/>
              </a:ext>
            </a:extLst>
          </p:cNvPr>
          <p:cNvCxnSpPr>
            <a:cxnSpLocks/>
            <a:endCxn id="152" idx="1"/>
          </p:cNvCxnSpPr>
          <p:nvPr/>
        </p:nvCxnSpPr>
        <p:spPr>
          <a:xfrm flipV="1">
            <a:off x="3687658" y="4839899"/>
            <a:ext cx="776191" cy="25040"/>
          </a:xfrm>
          <a:prstGeom prst="straightConnector1">
            <a:avLst/>
          </a:prstGeom>
          <a:noFill/>
          <a:ln w="9525" cap="flat" cmpd="sng" algn="ctr">
            <a:solidFill>
              <a:srgbClr val="4F81BD">
                <a:shade val="95000"/>
                <a:satMod val="105000"/>
              </a:srgbClr>
            </a:solidFill>
            <a:prstDash val="solid"/>
            <a:tailEnd type="triangle"/>
          </a:ln>
          <a:effectLst/>
        </p:spPr>
      </p:cxnSp>
      <p:sp>
        <p:nvSpPr>
          <p:cNvPr id="170" name="Rectángulo 169">
            <a:extLst>
              <a:ext uri="{FF2B5EF4-FFF2-40B4-BE49-F238E27FC236}">
                <a16:creationId xmlns:a16="http://schemas.microsoft.com/office/drawing/2014/main" id="{7A90A335-310D-49E0-AC46-6CD6A181B6CA}"/>
              </a:ext>
            </a:extLst>
          </p:cNvPr>
          <p:cNvSpPr/>
          <p:nvPr/>
        </p:nvSpPr>
        <p:spPr>
          <a:xfrm>
            <a:off x="2792411" y="4573890"/>
            <a:ext cx="1000196" cy="617220"/>
          </a:xfrm>
          <a:prstGeom prst="rect">
            <a:avLst/>
          </a:prstGeom>
          <a:solidFill>
            <a:srgbClr val="4F81BD">
              <a:lumMod val="75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endParaRPr kumimoji="0" lang="es-ES"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171" name="CuadroTexto 170">
            <a:extLst>
              <a:ext uri="{FF2B5EF4-FFF2-40B4-BE49-F238E27FC236}">
                <a16:creationId xmlns:a16="http://schemas.microsoft.com/office/drawing/2014/main" id="{760278CC-AE70-4049-883E-F4981591E26E}"/>
              </a:ext>
            </a:extLst>
          </p:cNvPr>
          <p:cNvSpPr txBox="1"/>
          <p:nvPr/>
        </p:nvSpPr>
        <p:spPr>
          <a:xfrm>
            <a:off x="2759676" y="4560566"/>
            <a:ext cx="1246495" cy="523220"/>
          </a:xfrm>
          <a:prstGeom prst="rect">
            <a:avLst/>
          </a:prstGeom>
          <a:noFill/>
        </p:spPr>
        <p:txBody>
          <a:bodyPr wrap="square" rtlCol="0">
            <a:spAutoFit/>
          </a:bodyPr>
          <a:lstStyle/>
          <a:p>
            <a:pPr>
              <a:buClr>
                <a:srgbClr val="000000"/>
              </a:buClr>
              <a:buFont typeface="Arial"/>
              <a:buNone/>
            </a:pPr>
            <a:r>
              <a:rPr lang="es-ES" sz="1400" kern="0" dirty="0" err="1">
                <a:solidFill>
                  <a:srgbClr val="FFFFFF"/>
                </a:solidFill>
                <a:latin typeface="Arial"/>
                <a:cs typeface="Arial"/>
                <a:sym typeface="Arial"/>
              </a:rPr>
              <a:t>Traffic</a:t>
            </a:r>
            <a:r>
              <a:rPr lang="es-ES" sz="1400" kern="0" dirty="0">
                <a:solidFill>
                  <a:srgbClr val="FFFFFF"/>
                </a:solidFill>
                <a:latin typeface="Arial"/>
                <a:cs typeface="Arial"/>
                <a:sym typeface="Arial"/>
              </a:rPr>
              <a:t> light </a:t>
            </a:r>
            <a:r>
              <a:rPr lang="es-ES" sz="1400" kern="0" dirty="0" err="1">
                <a:solidFill>
                  <a:srgbClr val="FFFFFF"/>
                </a:solidFill>
                <a:latin typeface="Arial"/>
                <a:cs typeface="Arial"/>
                <a:sym typeface="Arial"/>
              </a:rPr>
              <a:t>opt</a:t>
            </a:r>
            <a:r>
              <a:rPr lang="es-ES" sz="1400" kern="0" dirty="0">
                <a:solidFill>
                  <a:srgbClr val="FFFFFF"/>
                </a:solidFill>
                <a:latin typeface="Arial"/>
                <a:cs typeface="Arial"/>
                <a:sym typeface="Arial"/>
              </a:rPr>
              <a:t> </a:t>
            </a:r>
            <a:r>
              <a:rPr lang="es-ES" sz="1400" kern="0" dirty="0" err="1">
                <a:solidFill>
                  <a:srgbClr val="FFFFFF"/>
                </a:solidFill>
                <a:latin typeface="Arial"/>
                <a:cs typeface="Arial"/>
                <a:sym typeface="Arial"/>
              </a:rPr>
              <a:t>for</a:t>
            </a:r>
            <a:r>
              <a:rPr lang="es-ES" sz="1400" kern="0" dirty="0">
                <a:solidFill>
                  <a:srgbClr val="FFFFFF"/>
                </a:solidFill>
                <a:latin typeface="Arial"/>
                <a:cs typeface="Arial"/>
                <a:sym typeface="Arial"/>
              </a:rPr>
              <a:t> UPT</a:t>
            </a:r>
          </a:p>
        </p:txBody>
      </p:sp>
      <p:cxnSp>
        <p:nvCxnSpPr>
          <p:cNvPr id="172" name="Conector recto de flecha 171">
            <a:extLst>
              <a:ext uri="{FF2B5EF4-FFF2-40B4-BE49-F238E27FC236}">
                <a16:creationId xmlns:a16="http://schemas.microsoft.com/office/drawing/2014/main" id="{C71569F1-EDFC-4675-B4B0-0331BC603D23}"/>
              </a:ext>
            </a:extLst>
          </p:cNvPr>
          <p:cNvCxnSpPr>
            <a:stCxn id="150" idx="2"/>
          </p:cNvCxnSpPr>
          <p:nvPr/>
        </p:nvCxnSpPr>
        <p:spPr>
          <a:xfrm>
            <a:off x="3292509" y="4371767"/>
            <a:ext cx="0" cy="188799"/>
          </a:xfrm>
          <a:prstGeom prst="straightConnector1">
            <a:avLst/>
          </a:prstGeom>
          <a:noFill/>
          <a:ln w="9525" cap="flat" cmpd="sng" algn="ctr">
            <a:solidFill>
              <a:srgbClr val="4F81BD">
                <a:shade val="95000"/>
                <a:satMod val="105000"/>
              </a:srgbClr>
            </a:solidFill>
            <a:prstDash val="solid"/>
            <a:tailEnd type="triangle"/>
          </a:ln>
          <a:effectLst/>
        </p:spPr>
      </p:cxnSp>
      <p:sp>
        <p:nvSpPr>
          <p:cNvPr id="173" name="CuadroTexto 172">
            <a:extLst>
              <a:ext uri="{FF2B5EF4-FFF2-40B4-BE49-F238E27FC236}">
                <a16:creationId xmlns:a16="http://schemas.microsoft.com/office/drawing/2014/main" id="{359FE855-45DC-4E51-84AA-04104A6AEAA5}"/>
              </a:ext>
            </a:extLst>
          </p:cNvPr>
          <p:cNvSpPr txBox="1"/>
          <p:nvPr/>
        </p:nvSpPr>
        <p:spPr>
          <a:xfrm>
            <a:off x="4450314" y="4567887"/>
            <a:ext cx="1246495" cy="523220"/>
          </a:xfrm>
          <a:prstGeom prst="rect">
            <a:avLst/>
          </a:prstGeom>
          <a:noFill/>
        </p:spPr>
        <p:txBody>
          <a:bodyPr wrap="square" rtlCol="0">
            <a:spAutoFit/>
          </a:bodyPr>
          <a:lstStyle/>
          <a:p>
            <a:pPr>
              <a:buClr>
                <a:srgbClr val="000000"/>
              </a:buClr>
              <a:buFont typeface="Arial"/>
              <a:buNone/>
            </a:pPr>
            <a:r>
              <a:rPr lang="es-ES" sz="1400" kern="0" dirty="0" err="1">
                <a:solidFill>
                  <a:srgbClr val="FFFFFF"/>
                </a:solidFill>
                <a:latin typeface="Arial"/>
                <a:cs typeface="Arial"/>
                <a:sym typeface="Arial"/>
              </a:rPr>
              <a:t>Improving</a:t>
            </a:r>
            <a:r>
              <a:rPr lang="es-ES" sz="1400" kern="0" dirty="0">
                <a:solidFill>
                  <a:srgbClr val="FFFFFF"/>
                </a:solidFill>
                <a:latin typeface="Arial"/>
                <a:cs typeface="Arial"/>
                <a:sym typeface="Arial"/>
              </a:rPr>
              <a:t> UPT</a:t>
            </a:r>
          </a:p>
        </p:txBody>
      </p:sp>
      <p:sp>
        <p:nvSpPr>
          <p:cNvPr id="174" name="Rectángulo 173">
            <a:extLst>
              <a:ext uri="{FF2B5EF4-FFF2-40B4-BE49-F238E27FC236}">
                <a16:creationId xmlns:a16="http://schemas.microsoft.com/office/drawing/2014/main" id="{3D96DFC4-FCC4-4808-9E43-51E800F8A414}"/>
              </a:ext>
            </a:extLst>
          </p:cNvPr>
          <p:cNvSpPr/>
          <p:nvPr/>
        </p:nvSpPr>
        <p:spPr>
          <a:xfrm>
            <a:off x="5993009" y="4535219"/>
            <a:ext cx="1645219" cy="617220"/>
          </a:xfrm>
          <a:prstGeom prst="rect">
            <a:avLst/>
          </a:prstGeom>
          <a:solidFill>
            <a:srgbClr val="FFC000"/>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
                <a:srgbClr val="000000"/>
              </a:buClr>
              <a:buSzTx/>
              <a:buFont typeface="Arial"/>
              <a:buNone/>
              <a:tabLst/>
              <a:defRPr/>
            </a:pPr>
            <a:endParaRPr kumimoji="0" lang="es-ES"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175" name="CuadroTexto 174">
            <a:extLst>
              <a:ext uri="{FF2B5EF4-FFF2-40B4-BE49-F238E27FC236}">
                <a16:creationId xmlns:a16="http://schemas.microsoft.com/office/drawing/2014/main" id="{B519DA5A-48D1-4B44-933A-778ECDD8EDF5}"/>
              </a:ext>
            </a:extLst>
          </p:cNvPr>
          <p:cNvSpPr txBox="1"/>
          <p:nvPr/>
        </p:nvSpPr>
        <p:spPr>
          <a:xfrm>
            <a:off x="6118556" y="4529468"/>
            <a:ext cx="1558544" cy="523220"/>
          </a:xfrm>
          <a:prstGeom prst="rect">
            <a:avLst/>
          </a:prstGeom>
          <a:noFill/>
        </p:spPr>
        <p:txBody>
          <a:bodyPr wrap="square" rtlCol="0">
            <a:spAutoFit/>
          </a:bodyPr>
          <a:lstStyle/>
          <a:p>
            <a:pPr>
              <a:buClr>
                <a:srgbClr val="000000"/>
              </a:buClr>
              <a:buFont typeface="Arial"/>
              <a:buNone/>
            </a:pPr>
            <a:r>
              <a:rPr lang="es-ES" sz="1400" kern="0" dirty="0">
                <a:solidFill>
                  <a:srgbClr val="FFFFFF"/>
                </a:solidFill>
                <a:latin typeface="Arial"/>
                <a:cs typeface="Arial"/>
                <a:sym typeface="Arial"/>
              </a:rPr>
              <a:t>More use </a:t>
            </a:r>
            <a:r>
              <a:rPr lang="es-ES" sz="1400" kern="0" dirty="0" err="1">
                <a:solidFill>
                  <a:srgbClr val="FFFFFF"/>
                </a:solidFill>
                <a:latin typeface="Arial"/>
                <a:cs typeface="Arial"/>
                <a:sym typeface="Arial"/>
              </a:rPr>
              <a:t>of</a:t>
            </a:r>
            <a:r>
              <a:rPr lang="es-ES" sz="1400" kern="0" dirty="0">
                <a:solidFill>
                  <a:srgbClr val="FFFFFF"/>
                </a:solidFill>
                <a:latin typeface="Arial"/>
                <a:cs typeface="Arial"/>
                <a:sym typeface="Arial"/>
              </a:rPr>
              <a:t> UPT and les </a:t>
            </a:r>
            <a:r>
              <a:rPr lang="es-ES" sz="1400" kern="0" dirty="0" err="1">
                <a:solidFill>
                  <a:srgbClr val="FFFFFF"/>
                </a:solidFill>
                <a:latin typeface="Arial"/>
                <a:cs typeface="Arial"/>
                <a:sym typeface="Arial"/>
              </a:rPr>
              <a:t>of</a:t>
            </a:r>
            <a:r>
              <a:rPr lang="es-ES" sz="1400" kern="0" dirty="0">
                <a:solidFill>
                  <a:srgbClr val="FFFFFF"/>
                </a:solidFill>
                <a:latin typeface="Arial"/>
                <a:cs typeface="Arial"/>
                <a:sym typeface="Arial"/>
              </a:rPr>
              <a:t> VP</a:t>
            </a:r>
          </a:p>
        </p:txBody>
      </p:sp>
      <p:cxnSp>
        <p:nvCxnSpPr>
          <p:cNvPr id="176" name="Conector recto de flecha 175">
            <a:extLst>
              <a:ext uri="{FF2B5EF4-FFF2-40B4-BE49-F238E27FC236}">
                <a16:creationId xmlns:a16="http://schemas.microsoft.com/office/drawing/2014/main" id="{D99F7020-7E3D-449C-A88D-AFBE1D69EEE0}"/>
              </a:ext>
            </a:extLst>
          </p:cNvPr>
          <p:cNvCxnSpPr>
            <a:cxnSpLocks/>
            <a:endCxn id="174" idx="1"/>
          </p:cNvCxnSpPr>
          <p:nvPr/>
        </p:nvCxnSpPr>
        <p:spPr>
          <a:xfrm>
            <a:off x="5565006" y="4843829"/>
            <a:ext cx="428003" cy="0"/>
          </a:xfrm>
          <a:prstGeom prst="straightConnector1">
            <a:avLst/>
          </a:prstGeom>
          <a:noFill/>
          <a:ln w="9525" cap="flat" cmpd="sng" algn="ctr">
            <a:solidFill>
              <a:srgbClr val="4F81BD">
                <a:shade val="95000"/>
                <a:satMod val="105000"/>
              </a:srgbClr>
            </a:solidFill>
            <a:prstDash val="solid"/>
            <a:tailEnd type="triangle"/>
          </a:ln>
          <a:effectLst/>
        </p:spPr>
      </p:cxnSp>
      <p:cxnSp>
        <p:nvCxnSpPr>
          <p:cNvPr id="177" name="Conector recto de flecha 176">
            <a:extLst>
              <a:ext uri="{FF2B5EF4-FFF2-40B4-BE49-F238E27FC236}">
                <a16:creationId xmlns:a16="http://schemas.microsoft.com/office/drawing/2014/main" id="{44C02BCF-D352-4ED2-84BF-57D19F6AA660}"/>
              </a:ext>
            </a:extLst>
          </p:cNvPr>
          <p:cNvCxnSpPr>
            <a:cxnSpLocks/>
            <a:endCxn id="160" idx="1"/>
          </p:cNvCxnSpPr>
          <p:nvPr/>
        </p:nvCxnSpPr>
        <p:spPr>
          <a:xfrm flipV="1">
            <a:off x="7683350" y="3928177"/>
            <a:ext cx="390288" cy="926264"/>
          </a:xfrm>
          <a:prstGeom prst="straightConnector1">
            <a:avLst/>
          </a:prstGeom>
          <a:noFill/>
          <a:ln w="9525" cap="flat" cmpd="sng" algn="ctr">
            <a:solidFill>
              <a:srgbClr val="4F81BD">
                <a:shade val="95000"/>
                <a:satMod val="105000"/>
              </a:srgbClr>
            </a:solidFill>
            <a:prstDash val="solid"/>
            <a:tailEnd type="triangle"/>
          </a:ln>
          <a:effectLst/>
        </p:spPr>
      </p:cxnSp>
      <p:sp>
        <p:nvSpPr>
          <p:cNvPr id="178" name="CuadroTexto 177">
            <a:extLst>
              <a:ext uri="{FF2B5EF4-FFF2-40B4-BE49-F238E27FC236}">
                <a16:creationId xmlns:a16="http://schemas.microsoft.com/office/drawing/2014/main" id="{59B1EE48-13E6-4790-8C70-74875546EDB3}"/>
              </a:ext>
            </a:extLst>
          </p:cNvPr>
          <p:cNvSpPr txBox="1"/>
          <p:nvPr/>
        </p:nvSpPr>
        <p:spPr>
          <a:xfrm>
            <a:off x="-96306" y="5251530"/>
            <a:ext cx="1479828" cy="738664"/>
          </a:xfrm>
          <a:prstGeom prst="rect">
            <a:avLst/>
          </a:prstGeom>
          <a:noFill/>
          <a:ln>
            <a:noFill/>
          </a:ln>
        </p:spPr>
        <p:txBody>
          <a:bodyPr wrap="square" rtlCol="0">
            <a:spAutoFit/>
          </a:bodyPr>
          <a:lstStyle/>
          <a:p>
            <a:pPr algn="r">
              <a:buClr>
                <a:srgbClr val="000000"/>
              </a:buClr>
              <a:buFont typeface="Arial"/>
              <a:buNone/>
            </a:pPr>
            <a:r>
              <a:rPr lang="es-ES" sz="1400" kern="0" dirty="0" err="1">
                <a:solidFill>
                  <a:srgbClr val="FF0000"/>
                </a:solidFill>
                <a:latin typeface="Arial"/>
                <a:cs typeface="Arial"/>
                <a:sym typeface="Arial"/>
              </a:rPr>
              <a:t>Main</a:t>
            </a:r>
            <a:r>
              <a:rPr lang="es-ES" sz="1400" kern="0" dirty="0">
                <a:solidFill>
                  <a:srgbClr val="FF0000"/>
                </a:solidFill>
                <a:latin typeface="Arial"/>
                <a:cs typeface="Arial"/>
                <a:sym typeface="Arial"/>
              </a:rPr>
              <a:t> </a:t>
            </a:r>
            <a:r>
              <a:rPr lang="es-ES" sz="1400" kern="0" dirty="0" err="1">
                <a:solidFill>
                  <a:srgbClr val="FF0000"/>
                </a:solidFill>
                <a:latin typeface="Arial"/>
                <a:cs typeface="Arial"/>
                <a:sym typeface="Arial"/>
              </a:rPr>
              <a:t>elements</a:t>
            </a:r>
            <a:r>
              <a:rPr lang="es-ES" sz="1400" kern="0" dirty="0">
                <a:solidFill>
                  <a:srgbClr val="FF0000"/>
                </a:solidFill>
                <a:latin typeface="Arial"/>
                <a:cs typeface="Arial"/>
                <a:sym typeface="Arial"/>
              </a:rPr>
              <a:t> </a:t>
            </a:r>
            <a:r>
              <a:rPr lang="es-ES" sz="1400" kern="0" dirty="0" err="1">
                <a:solidFill>
                  <a:srgbClr val="FF0000"/>
                </a:solidFill>
                <a:latin typeface="Arial"/>
                <a:cs typeface="Arial"/>
                <a:sym typeface="Arial"/>
              </a:rPr>
              <a:t>defining</a:t>
            </a:r>
            <a:r>
              <a:rPr lang="es-ES" sz="1400" kern="0" dirty="0">
                <a:solidFill>
                  <a:srgbClr val="FF0000"/>
                </a:solidFill>
                <a:latin typeface="Arial"/>
                <a:cs typeface="Arial"/>
                <a:sym typeface="Arial"/>
              </a:rPr>
              <a:t> </a:t>
            </a:r>
            <a:r>
              <a:rPr lang="es-ES" sz="1400" kern="0" dirty="0" err="1">
                <a:solidFill>
                  <a:srgbClr val="FF0000"/>
                </a:solidFill>
                <a:latin typeface="Arial"/>
                <a:cs typeface="Arial"/>
                <a:sym typeface="Arial"/>
              </a:rPr>
              <a:t>the</a:t>
            </a:r>
            <a:r>
              <a:rPr lang="es-ES" sz="1400" kern="0" dirty="0">
                <a:solidFill>
                  <a:srgbClr val="FF0000"/>
                </a:solidFill>
                <a:latin typeface="Arial"/>
                <a:cs typeface="Arial"/>
                <a:sym typeface="Arial"/>
              </a:rPr>
              <a:t> SM concept</a:t>
            </a:r>
          </a:p>
        </p:txBody>
      </p:sp>
      <p:sp>
        <p:nvSpPr>
          <p:cNvPr id="179" name="CuadroTexto 178">
            <a:extLst>
              <a:ext uri="{FF2B5EF4-FFF2-40B4-BE49-F238E27FC236}">
                <a16:creationId xmlns:a16="http://schemas.microsoft.com/office/drawing/2014/main" id="{9ACDD6F0-8A8C-49C3-A6AC-00363CF5F19A}"/>
              </a:ext>
            </a:extLst>
          </p:cNvPr>
          <p:cNvSpPr txBox="1"/>
          <p:nvPr/>
        </p:nvSpPr>
        <p:spPr>
          <a:xfrm>
            <a:off x="1420298" y="5272367"/>
            <a:ext cx="2372309" cy="738664"/>
          </a:xfrm>
          <a:prstGeom prst="rect">
            <a:avLst/>
          </a:prstGeom>
          <a:noFill/>
          <a:ln>
            <a:solidFill>
              <a:srgbClr val="FF0000"/>
            </a:solidFill>
          </a:ln>
        </p:spPr>
        <p:txBody>
          <a:bodyPr wrap="square" rtlCol="0">
            <a:spAutoFit/>
          </a:bodyPr>
          <a:lstStyle/>
          <a:p>
            <a:pPr algn="ctr">
              <a:buClr>
                <a:srgbClr val="000000"/>
              </a:buClr>
              <a:buFont typeface="Arial"/>
              <a:buNone/>
            </a:pPr>
            <a:r>
              <a:rPr lang="en-US" sz="1400" kern="0" dirty="0">
                <a:solidFill>
                  <a:srgbClr val="FF0000"/>
                </a:solidFill>
                <a:latin typeface="Arial"/>
                <a:cs typeface="Arial"/>
                <a:sym typeface="Arial"/>
              </a:rPr>
              <a:t>Key success factors /basic elements for a successful implementation</a:t>
            </a:r>
          </a:p>
        </p:txBody>
      </p:sp>
      <p:sp>
        <p:nvSpPr>
          <p:cNvPr id="180" name="CuadroTexto 179">
            <a:extLst>
              <a:ext uri="{FF2B5EF4-FFF2-40B4-BE49-F238E27FC236}">
                <a16:creationId xmlns:a16="http://schemas.microsoft.com/office/drawing/2014/main" id="{8CD6084E-0F7B-4657-9056-53BCE87BCBAB}"/>
              </a:ext>
            </a:extLst>
          </p:cNvPr>
          <p:cNvSpPr txBox="1"/>
          <p:nvPr/>
        </p:nvSpPr>
        <p:spPr>
          <a:xfrm>
            <a:off x="4154723" y="5476992"/>
            <a:ext cx="2372309" cy="307777"/>
          </a:xfrm>
          <a:prstGeom prst="rect">
            <a:avLst/>
          </a:prstGeom>
          <a:noFill/>
          <a:ln>
            <a:solidFill>
              <a:srgbClr val="FF0000"/>
            </a:solidFill>
          </a:ln>
        </p:spPr>
        <p:txBody>
          <a:bodyPr wrap="square" rtlCol="0">
            <a:spAutoFit/>
          </a:bodyPr>
          <a:lstStyle/>
          <a:p>
            <a:pPr algn="ctr">
              <a:buClr>
                <a:srgbClr val="000000"/>
              </a:buClr>
              <a:buFont typeface="Arial"/>
              <a:buNone/>
            </a:pPr>
            <a:r>
              <a:rPr lang="en-US" sz="1400" kern="0" dirty="0">
                <a:solidFill>
                  <a:srgbClr val="FF0000"/>
                </a:solidFill>
                <a:latin typeface="Arial"/>
                <a:cs typeface="Arial"/>
                <a:sym typeface="Arial"/>
              </a:rPr>
              <a:t>PDO + main indicators </a:t>
            </a:r>
          </a:p>
        </p:txBody>
      </p:sp>
      <p:sp>
        <p:nvSpPr>
          <p:cNvPr id="181" name="CuadroTexto 180">
            <a:extLst>
              <a:ext uri="{FF2B5EF4-FFF2-40B4-BE49-F238E27FC236}">
                <a16:creationId xmlns:a16="http://schemas.microsoft.com/office/drawing/2014/main" id="{9638C473-2D9F-4FD1-AC75-10C488B456FF}"/>
              </a:ext>
            </a:extLst>
          </p:cNvPr>
          <p:cNvSpPr txBox="1"/>
          <p:nvPr/>
        </p:nvSpPr>
        <p:spPr>
          <a:xfrm>
            <a:off x="6746151" y="5467053"/>
            <a:ext cx="2233091" cy="307777"/>
          </a:xfrm>
          <a:prstGeom prst="rect">
            <a:avLst/>
          </a:prstGeom>
          <a:noFill/>
          <a:ln>
            <a:solidFill>
              <a:srgbClr val="FF0000"/>
            </a:solidFill>
          </a:ln>
        </p:spPr>
        <p:txBody>
          <a:bodyPr wrap="square" rtlCol="0">
            <a:spAutoFit/>
          </a:bodyPr>
          <a:lstStyle/>
          <a:p>
            <a:pPr algn="ctr">
              <a:buClr>
                <a:srgbClr val="000000"/>
              </a:buClr>
              <a:buFont typeface="Arial"/>
              <a:buNone/>
            </a:pPr>
            <a:r>
              <a:rPr lang="en-US" sz="1400" kern="0" dirty="0">
                <a:solidFill>
                  <a:srgbClr val="FF0000"/>
                </a:solidFill>
                <a:latin typeface="Arial"/>
                <a:cs typeface="Arial"/>
                <a:sym typeface="Arial"/>
              </a:rPr>
              <a:t>Main outcomes (SuM4All)</a:t>
            </a:r>
          </a:p>
        </p:txBody>
      </p:sp>
    </p:spTree>
    <p:extLst>
      <p:ext uri="{BB962C8B-B14F-4D97-AF65-F5344CB8AC3E}">
        <p14:creationId xmlns:p14="http://schemas.microsoft.com/office/powerpoint/2010/main" val="4091579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F011AD-2A68-49FA-84CA-D4169A3C5DC6}"/>
              </a:ext>
            </a:extLst>
          </p:cNvPr>
          <p:cNvSpPr>
            <a:spLocks noGrp="1"/>
          </p:cNvSpPr>
          <p:nvPr>
            <p:ph type="title"/>
          </p:nvPr>
        </p:nvSpPr>
        <p:spPr>
          <a:xfrm>
            <a:off x="487615" y="941614"/>
            <a:ext cx="8201685" cy="614905"/>
          </a:xfrm>
        </p:spPr>
        <p:txBody>
          <a:bodyPr>
            <a:normAutofit fontScale="90000"/>
          </a:bodyPr>
          <a:lstStyle/>
          <a:p>
            <a:r>
              <a:rPr lang="en-US" sz="2400" dirty="0"/>
              <a:t>High-level (HL) outcomes</a:t>
            </a:r>
            <a:br>
              <a:rPr lang="es-ES" dirty="0"/>
            </a:br>
            <a:endParaRPr lang="en-GB" sz="2400" dirty="0"/>
          </a:p>
        </p:txBody>
      </p:sp>
      <p:sp>
        <p:nvSpPr>
          <p:cNvPr id="4" name="Slide Number Placeholder 3">
            <a:extLst>
              <a:ext uri="{FF2B5EF4-FFF2-40B4-BE49-F238E27FC236}">
                <a16:creationId xmlns:a16="http://schemas.microsoft.com/office/drawing/2014/main" id="{ACA13981-1C52-4050-98E0-14C558A50A0E}"/>
              </a:ext>
            </a:extLst>
          </p:cNvPr>
          <p:cNvSpPr>
            <a:spLocks noGrp="1"/>
          </p:cNvSpPr>
          <p:nvPr>
            <p:ph type="sldNum" sz="quarter" idx="12"/>
          </p:nvPr>
        </p:nvSpPr>
        <p:spPr/>
        <p:txBody>
          <a:bodyPr/>
          <a:lstStyle/>
          <a:p>
            <a:fld id="{5336F0B7-EF37-4B31-BA1E-D2B9204CDF2B}" type="slidenum">
              <a:rPr lang="ca-ES" noProof="0" smtClean="0"/>
              <a:pPr/>
              <a:t>12</a:t>
            </a:fld>
            <a:endParaRPr lang="ca-ES" noProof="0" dirty="0"/>
          </a:p>
        </p:txBody>
      </p:sp>
      <p:sp>
        <p:nvSpPr>
          <p:cNvPr id="3" name="Rectángulo 2">
            <a:extLst>
              <a:ext uri="{FF2B5EF4-FFF2-40B4-BE49-F238E27FC236}">
                <a16:creationId xmlns:a16="http://schemas.microsoft.com/office/drawing/2014/main" id="{087FB78D-EEC3-4ED5-875A-47A129D7AE61}"/>
              </a:ext>
            </a:extLst>
          </p:cNvPr>
          <p:cNvSpPr/>
          <p:nvPr/>
        </p:nvSpPr>
        <p:spPr>
          <a:xfrm>
            <a:off x="487615" y="1719805"/>
            <a:ext cx="8201684" cy="5355312"/>
          </a:xfrm>
          <a:prstGeom prst="rect">
            <a:avLst/>
          </a:prstGeom>
        </p:spPr>
        <p:txBody>
          <a:bodyPr wrap="square">
            <a:spAutoFit/>
          </a:bodyPr>
          <a:lstStyle/>
          <a:p>
            <a:r>
              <a:rPr lang="en-US" b="1" dirty="0">
                <a:solidFill>
                  <a:srgbClr val="F17F09"/>
                </a:solidFill>
                <a:latin typeface="Source Sans Pro" panose="020B0503030403020204" pitchFamily="34" charset="0"/>
                <a:ea typeface="Source Sans Pro" panose="020B0503030403020204" pitchFamily="34" charset="0"/>
                <a:cs typeface="Times New Roman" panose="02020603050405020304" pitchFamily="18" charset="0"/>
              </a:rPr>
              <a:t>SuM4All</a:t>
            </a:r>
          </a:p>
          <a:p>
            <a:endParaRPr lang="en-US" b="1" dirty="0">
              <a:latin typeface="Source Sans Pro" panose="020B0503030403020204" pitchFamily="34" charset="0"/>
              <a:ea typeface="Source Sans Pro" panose="020B0503030403020204" pitchFamily="34" charset="0"/>
              <a:cs typeface="Times New Roman" panose="02020603050405020304" pitchFamily="18" charset="0"/>
            </a:endParaRPr>
          </a:p>
          <a:p>
            <a:r>
              <a:rPr lang="en-US" b="1" dirty="0">
                <a:latin typeface="Source Sans Pro" panose="020B0503030403020204" pitchFamily="34" charset="0"/>
                <a:ea typeface="Source Sans Pro" panose="020B0503030403020204" pitchFamily="34" charset="0"/>
                <a:cs typeface="Times New Roman" panose="02020603050405020304" pitchFamily="18" charset="0"/>
              </a:rPr>
              <a:t>Universal Access:  </a:t>
            </a:r>
            <a:r>
              <a:rPr lang="en-US" dirty="0">
                <a:latin typeface="Source Sans Pro" panose="020B0503030403020204" pitchFamily="34" charset="0"/>
                <a:ea typeface="Source Sans Pro" panose="020B0503030403020204" pitchFamily="34" charset="0"/>
                <a:cs typeface="Times New Roman" panose="02020603050405020304" pitchFamily="18" charset="0"/>
              </a:rPr>
              <a:t>Its goal is to connect all people and communities to economic and social opportunities, considering the needs of different groups, including the poor, those in vulnerable situations, women, children, the elderly, and persons with disabilities. </a:t>
            </a:r>
          </a:p>
          <a:p>
            <a:endParaRPr lang="en-US" dirty="0">
              <a:latin typeface="Source Sans Pro" panose="020B0503030403020204" pitchFamily="34" charset="0"/>
              <a:ea typeface="Source Sans Pro" panose="020B0503030403020204" pitchFamily="34" charset="0"/>
              <a:cs typeface="Times New Roman" panose="02020603050405020304" pitchFamily="18" charset="0"/>
            </a:endParaRPr>
          </a:p>
          <a:p>
            <a:r>
              <a:rPr lang="en-US" b="1" dirty="0">
                <a:latin typeface="Source Sans Pro" panose="020B0503030403020204" pitchFamily="34" charset="0"/>
                <a:ea typeface="Source Sans Pro" panose="020B0503030403020204" pitchFamily="34" charset="0"/>
              </a:rPr>
              <a:t>Efficiency: </a:t>
            </a:r>
            <a:r>
              <a:rPr lang="en-US" dirty="0">
                <a:latin typeface="Source Sans Pro" panose="020B0503030403020204" pitchFamily="34" charset="0"/>
                <a:ea typeface="Source Sans Pro" panose="020B0503030403020204" pitchFamily="34" charset="0"/>
              </a:rPr>
              <a:t>It aims for predictable, reliable, timely, and cost-effective transport systems. </a:t>
            </a:r>
          </a:p>
          <a:p>
            <a:endParaRPr lang="en-US" dirty="0">
              <a:latin typeface="Source Sans Pro" panose="020B0503030403020204" pitchFamily="34" charset="0"/>
              <a:ea typeface="Source Sans Pro" panose="020B0503030403020204" pitchFamily="34" charset="0"/>
            </a:endParaRPr>
          </a:p>
          <a:p>
            <a:r>
              <a:rPr lang="en-US" dirty="0">
                <a:latin typeface="Source Sans Pro" panose="020B0503030403020204" pitchFamily="34" charset="0"/>
                <a:ea typeface="Source Sans Pro" panose="020B0503030403020204" pitchFamily="34" charset="0"/>
              </a:rPr>
              <a:t>It should be in a timely and least-costly manner and without undue constraints arising from unreliable and unpredictable operating, administrative, documentary, legal, regulatory, and institutional frameworks.</a:t>
            </a:r>
          </a:p>
          <a:p>
            <a:endParaRPr lang="en-US" dirty="0">
              <a:latin typeface="Source Sans Pro" panose="020B0503030403020204" pitchFamily="34" charset="0"/>
              <a:ea typeface="Source Sans Pro" panose="020B0503030403020204" pitchFamily="34" charset="0"/>
            </a:endParaRPr>
          </a:p>
          <a:p>
            <a:r>
              <a:rPr lang="en-US" b="1" dirty="0">
                <a:latin typeface="Source Sans Pro" panose="020B0503030403020204" pitchFamily="34" charset="0"/>
                <a:ea typeface="Source Sans Pro" panose="020B0503030403020204" pitchFamily="34" charset="0"/>
              </a:rPr>
              <a:t>Safety: </a:t>
            </a:r>
            <a:r>
              <a:rPr lang="en-US" dirty="0">
                <a:latin typeface="Source Sans Pro" panose="020B0503030403020204" pitchFamily="34" charset="0"/>
                <a:ea typeface="Source Sans Pro" panose="020B0503030403020204" pitchFamily="34" charset="0"/>
              </a:rPr>
              <a:t>Its objective is to avoid fatalities, injuries, and crashes from transport accidents, consequently preventing public health risks and social and economic losses associated with unsafe mobility.</a:t>
            </a:r>
            <a:endParaRPr lang="es-ES" dirty="0">
              <a:latin typeface="Source Sans Pro" panose="020B0503030403020204" pitchFamily="34" charset="0"/>
              <a:ea typeface="Source Sans Pro" panose="020B0503030403020204" pitchFamily="34" charset="0"/>
            </a:endParaRPr>
          </a:p>
          <a:p>
            <a:endParaRPr lang="en-US" dirty="0">
              <a:latin typeface="Source Sans Pro" panose="020B0503030403020204" pitchFamily="34" charset="0"/>
              <a:ea typeface="Source Sans Pro" panose="020B0503030403020204" pitchFamily="34" charset="0"/>
              <a:cs typeface="Times New Roman" panose="02020603050405020304" pitchFamily="18" charset="0"/>
            </a:endParaRPr>
          </a:p>
          <a:p>
            <a:endParaRPr lang="es-ES" dirty="0">
              <a:latin typeface="Source Sans Pro" panose="020B0503030403020204" pitchFamily="34" charset="0"/>
              <a:ea typeface="Source Sans Pro" panose="020B0503030403020204" pitchFamily="34" charset="0"/>
            </a:endParaRPr>
          </a:p>
        </p:txBody>
      </p:sp>
    </p:spTree>
    <p:extLst>
      <p:ext uri="{BB962C8B-B14F-4D97-AF65-F5344CB8AC3E}">
        <p14:creationId xmlns:p14="http://schemas.microsoft.com/office/powerpoint/2010/main" val="27779039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CA13981-1C52-4050-98E0-14C558A50A0E}"/>
              </a:ext>
            </a:extLst>
          </p:cNvPr>
          <p:cNvSpPr>
            <a:spLocks noGrp="1"/>
          </p:cNvSpPr>
          <p:nvPr>
            <p:ph type="sldNum" sz="quarter" idx="12"/>
          </p:nvPr>
        </p:nvSpPr>
        <p:spPr/>
        <p:txBody>
          <a:bodyPr/>
          <a:lstStyle/>
          <a:p>
            <a:fld id="{5336F0B7-EF37-4B31-BA1E-D2B9204CDF2B}" type="slidenum">
              <a:rPr lang="ca-ES" noProof="0" smtClean="0"/>
              <a:pPr/>
              <a:t>13</a:t>
            </a:fld>
            <a:endParaRPr lang="ca-ES" noProof="0" dirty="0"/>
          </a:p>
        </p:txBody>
      </p:sp>
      <p:sp>
        <p:nvSpPr>
          <p:cNvPr id="3" name="Rectángulo 2">
            <a:extLst>
              <a:ext uri="{FF2B5EF4-FFF2-40B4-BE49-F238E27FC236}">
                <a16:creationId xmlns:a16="http://schemas.microsoft.com/office/drawing/2014/main" id="{087FB78D-EEC3-4ED5-875A-47A129D7AE61}"/>
              </a:ext>
            </a:extLst>
          </p:cNvPr>
          <p:cNvSpPr/>
          <p:nvPr/>
        </p:nvSpPr>
        <p:spPr>
          <a:xfrm>
            <a:off x="334958" y="1219062"/>
            <a:ext cx="8201684" cy="4524315"/>
          </a:xfrm>
          <a:prstGeom prst="rect">
            <a:avLst/>
          </a:prstGeom>
        </p:spPr>
        <p:txBody>
          <a:bodyPr wrap="square">
            <a:spAutoFit/>
          </a:bodyPr>
          <a:lstStyle/>
          <a:p>
            <a:r>
              <a:rPr lang="en-US" b="1" dirty="0">
                <a:latin typeface="Source Sans Pro" panose="020B0503030403020204" pitchFamily="34" charset="0"/>
                <a:ea typeface="Source Sans Pro" panose="020B0503030403020204" pitchFamily="34" charset="0"/>
              </a:rPr>
              <a:t>Green Mobility:  </a:t>
            </a:r>
            <a:r>
              <a:rPr lang="en-US" dirty="0">
                <a:latin typeface="Source Sans Pro" panose="020B0503030403020204" pitchFamily="34" charset="0"/>
                <a:ea typeface="Source Sans Pro" panose="020B0503030403020204" pitchFamily="34" charset="0"/>
              </a:rPr>
              <a:t>The target is to reduce the environmental impact of mobility in terms of greenhouse gas (GHG) emissions, and air and noise pollution. The correct use of available resources also helps to achieve green mobility.</a:t>
            </a:r>
            <a:endParaRPr lang="es-ES" dirty="0">
              <a:latin typeface="Source Sans Pro" panose="020B0503030403020204" pitchFamily="34" charset="0"/>
              <a:ea typeface="Source Sans Pro" panose="020B0503030403020204" pitchFamily="34" charset="0"/>
            </a:endParaRPr>
          </a:p>
          <a:p>
            <a:endParaRPr lang="en-US" dirty="0">
              <a:latin typeface="Source Sans Pro" panose="020B0503030403020204" pitchFamily="34" charset="0"/>
              <a:ea typeface="Source Sans Pro" panose="020B0503030403020204" pitchFamily="34" charset="0"/>
              <a:cs typeface="Times New Roman" panose="02020603050405020304" pitchFamily="18" charset="0"/>
            </a:endParaRPr>
          </a:p>
          <a:p>
            <a:endParaRPr lang="en-US" dirty="0">
              <a:latin typeface="Source Sans Pro" panose="020B0503030403020204" pitchFamily="34" charset="0"/>
              <a:ea typeface="Source Sans Pro" panose="020B0503030403020204" pitchFamily="34" charset="0"/>
              <a:cs typeface="Times New Roman" panose="02020603050405020304" pitchFamily="18" charset="0"/>
            </a:endParaRPr>
          </a:p>
          <a:p>
            <a:endParaRPr lang="en-US" dirty="0">
              <a:latin typeface="Source Sans Pro" panose="020B0503030403020204" pitchFamily="34" charset="0"/>
              <a:ea typeface="Source Sans Pro" panose="020B0503030403020204" pitchFamily="34" charset="0"/>
              <a:cs typeface="Times New Roman" panose="02020603050405020304" pitchFamily="18" charset="0"/>
            </a:endParaRPr>
          </a:p>
          <a:p>
            <a:r>
              <a:rPr lang="en-US" b="1" dirty="0">
                <a:solidFill>
                  <a:srgbClr val="F17F09"/>
                </a:solidFill>
                <a:latin typeface="Source Sans Pro" panose="020B0503030403020204" pitchFamily="34" charset="0"/>
                <a:ea typeface="Source Sans Pro" panose="020B0503030403020204" pitchFamily="34" charset="0"/>
                <a:cs typeface="Times New Roman" panose="02020603050405020304" pitchFamily="18" charset="0"/>
              </a:rPr>
              <a:t>Other high-level outcomes</a:t>
            </a:r>
          </a:p>
          <a:p>
            <a:endParaRPr lang="en-US" b="1" dirty="0">
              <a:solidFill>
                <a:srgbClr val="F17F09"/>
              </a:solidFill>
              <a:latin typeface="Source Sans Pro" panose="020B0503030403020204" pitchFamily="34" charset="0"/>
              <a:ea typeface="Source Sans Pro" panose="020B0503030403020204" pitchFamily="34" charset="0"/>
              <a:cs typeface="Times New Roman" panose="02020603050405020304" pitchFamily="18" charset="0"/>
            </a:endParaRPr>
          </a:p>
          <a:p>
            <a:r>
              <a:rPr lang="en-US" b="1" dirty="0">
                <a:latin typeface="Source Sans Pro" panose="020B0503030403020204" pitchFamily="34" charset="0"/>
                <a:ea typeface="Source Sans Pro" panose="020B0503030403020204" pitchFamily="34" charset="0"/>
              </a:rPr>
              <a:t>Economic Development: </a:t>
            </a:r>
            <a:r>
              <a:rPr lang="en-US" dirty="0">
                <a:latin typeface="Source Sans Pro" panose="020B0503030403020204" pitchFamily="34" charset="0"/>
                <a:ea typeface="Source Sans Pro" panose="020B0503030403020204" pitchFamily="34" charset="0"/>
              </a:rPr>
              <a:t>Its goal is to encourage economic growth and reduce poverty through a better transport sector.</a:t>
            </a:r>
          </a:p>
          <a:p>
            <a:endParaRPr lang="es-ES" dirty="0">
              <a:latin typeface="Source Sans Pro" panose="020B0503030403020204" pitchFamily="34" charset="0"/>
              <a:ea typeface="Source Sans Pro" panose="020B0503030403020204" pitchFamily="34" charset="0"/>
            </a:endParaRPr>
          </a:p>
          <a:p>
            <a:r>
              <a:rPr lang="en-US" b="1" dirty="0">
                <a:latin typeface="Source Sans Pro" panose="020B0503030403020204" pitchFamily="34" charset="0"/>
                <a:ea typeface="Source Sans Pro" panose="020B0503030403020204" pitchFamily="34" charset="0"/>
              </a:rPr>
              <a:t>Security: </a:t>
            </a:r>
            <a:r>
              <a:rPr lang="en-US" dirty="0">
                <a:latin typeface="Source Sans Pro" panose="020B0503030403020204" pitchFamily="34" charset="0"/>
                <a:ea typeface="Source Sans Pro" panose="020B0503030403020204" pitchFamily="34" charset="0"/>
              </a:rPr>
              <a:t>It aims to prevent mobility users from being victims of any kind of violence while they are using mobility services, as well as reduce the risk of attacks against public infrastructure.</a:t>
            </a:r>
            <a:endParaRPr lang="es-ES" dirty="0">
              <a:latin typeface="Source Sans Pro" panose="020B0503030403020204" pitchFamily="34" charset="0"/>
              <a:ea typeface="Source Sans Pro" panose="020B0503030403020204" pitchFamily="34" charset="0"/>
            </a:endParaRPr>
          </a:p>
          <a:p>
            <a:endParaRPr lang="en-US" b="1" dirty="0">
              <a:solidFill>
                <a:srgbClr val="F17F09"/>
              </a:solidFill>
              <a:latin typeface="Source Sans Pro" panose="020B0503030403020204" pitchFamily="34" charset="0"/>
              <a:ea typeface="Source Sans Pro" panose="020B0503030403020204" pitchFamily="34" charset="0"/>
              <a:cs typeface="Times New Roman" panose="02020603050405020304" pitchFamily="18" charset="0"/>
            </a:endParaRPr>
          </a:p>
          <a:p>
            <a:endParaRPr lang="es-ES" dirty="0">
              <a:latin typeface="Source Sans Pro" panose="020B0503030403020204" pitchFamily="34" charset="0"/>
              <a:ea typeface="Source Sans Pro" panose="020B0503030403020204" pitchFamily="34" charset="0"/>
            </a:endParaRPr>
          </a:p>
        </p:txBody>
      </p:sp>
    </p:spTree>
    <p:extLst>
      <p:ext uri="{BB962C8B-B14F-4D97-AF65-F5344CB8AC3E}">
        <p14:creationId xmlns:p14="http://schemas.microsoft.com/office/powerpoint/2010/main" val="21974427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F011AD-2A68-49FA-84CA-D4169A3C5DC6}"/>
              </a:ext>
            </a:extLst>
          </p:cNvPr>
          <p:cNvSpPr>
            <a:spLocks noGrp="1"/>
          </p:cNvSpPr>
          <p:nvPr>
            <p:ph type="title"/>
          </p:nvPr>
        </p:nvSpPr>
        <p:spPr>
          <a:xfrm>
            <a:off x="558243" y="1039586"/>
            <a:ext cx="8201685" cy="614905"/>
          </a:xfrm>
        </p:spPr>
        <p:txBody>
          <a:bodyPr>
            <a:normAutofit fontScale="90000"/>
          </a:bodyPr>
          <a:lstStyle/>
          <a:p>
            <a:r>
              <a:rPr lang="en-US" sz="2400" dirty="0"/>
              <a:t>Immediate (short-term) and intermediate (medium-term) outcomes</a:t>
            </a:r>
            <a:br>
              <a:rPr lang="es-ES" sz="2400" dirty="0"/>
            </a:br>
            <a:endParaRPr lang="en-GB" sz="2400" dirty="0"/>
          </a:p>
        </p:txBody>
      </p:sp>
      <p:sp>
        <p:nvSpPr>
          <p:cNvPr id="4" name="Slide Number Placeholder 3">
            <a:extLst>
              <a:ext uri="{FF2B5EF4-FFF2-40B4-BE49-F238E27FC236}">
                <a16:creationId xmlns:a16="http://schemas.microsoft.com/office/drawing/2014/main" id="{ACA13981-1C52-4050-98E0-14C558A50A0E}"/>
              </a:ext>
            </a:extLst>
          </p:cNvPr>
          <p:cNvSpPr>
            <a:spLocks noGrp="1"/>
          </p:cNvSpPr>
          <p:nvPr>
            <p:ph type="sldNum" sz="quarter" idx="12"/>
          </p:nvPr>
        </p:nvSpPr>
        <p:spPr/>
        <p:txBody>
          <a:bodyPr/>
          <a:lstStyle/>
          <a:p>
            <a:fld id="{5336F0B7-EF37-4B31-BA1E-D2B9204CDF2B}" type="slidenum">
              <a:rPr lang="ca-ES" noProof="0" smtClean="0"/>
              <a:pPr/>
              <a:t>14</a:t>
            </a:fld>
            <a:endParaRPr lang="ca-ES" noProof="0" dirty="0"/>
          </a:p>
        </p:txBody>
      </p:sp>
      <p:sp>
        <p:nvSpPr>
          <p:cNvPr id="3" name="Rectángulo 2">
            <a:extLst>
              <a:ext uri="{FF2B5EF4-FFF2-40B4-BE49-F238E27FC236}">
                <a16:creationId xmlns:a16="http://schemas.microsoft.com/office/drawing/2014/main" id="{B0245237-DB5A-4226-8B01-AE78227F3083}"/>
              </a:ext>
            </a:extLst>
          </p:cNvPr>
          <p:cNvSpPr/>
          <p:nvPr/>
        </p:nvSpPr>
        <p:spPr>
          <a:xfrm>
            <a:off x="558243" y="2688783"/>
            <a:ext cx="2968728" cy="685701"/>
          </a:xfrm>
          <a:prstGeom prst="rect">
            <a:avLst/>
          </a:prstGeom>
        </p:spPr>
        <p:txBody>
          <a:bodyPr wrap="square">
            <a:spAutoFit/>
          </a:bodyPr>
          <a:lstStyle/>
          <a:p>
            <a:pPr>
              <a:lnSpc>
                <a:spcPct val="110000"/>
              </a:lnSpc>
              <a:spcAft>
                <a:spcPts val="1200"/>
              </a:spcAft>
            </a:pPr>
            <a:r>
              <a:rPr lang="en-US" dirty="0">
                <a:solidFill>
                  <a:srgbClr val="000000"/>
                </a:solidFill>
                <a:latin typeface="Source Sans Pro" panose="020B0503030403020204" pitchFamily="34" charset="0"/>
                <a:ea typeface="Source Sans Pro" panose="020B0503030403020204" pitchFamily="34" charset="0"/>
                <a:cs typeface="SourceSansPro-Light"/>
              </a:rPr>
              <a:t>Example of immediate and intermediate outcomes</a:t>
            </a:r>
            <a:endParaRPr lang="es-ES" dirty="0">
              <a:latin typeface="Source Sans Pro" panose="020B0503030403020204" pitchFamily="34" charset="0"/>
              <a:ea typeface="Source Sans Pro" panose="020B0503030403020204" pitchFamily="34" charset="0"/>
              <a:cs typeface="Times New Roman" panose="02020603050405020304" pitchFamily="18" charset="0"/>
            </a:endParaRPr>
          </a:p>
        </p:txBody>
      </p:sp>
      <p:pic>
        <p:nvPicPr>
          <p:cNvPr id="5" name="Imagen 4">
            <a:extLst>
              <a:ext uri="{FF2B5EF4-FFF2-40B4-BE49-F238E27FC236}">
                <a16:creationId xmlns:a16="http://schemas.microsoft.com/office/drawing/2014/main" id="{D34837C3-B4CF-42BE-990D-AC4C78CF2BC2}"/>
              </a:ext>
            </a:extLst>
          </p:cNvPr>
          <p:cNvPicPr/>
          <p:nvPr/>
        </p:nvPicPr>
        <p:blipFill rotWithShape="1">
          <a:blip r:embed="rId2">
            <a:extLst>
              <a:ext uri="{28A0092B-C50C-407E-A947-70E740481C1C}">
                <a14:useLocalDpi xmlns:a14="http://schemas.microsoft.com/office/drawing/2010/main" val="0"/>
              </a:ext>
            </a:extLst>
          </a:blip>
          <a:srcRect t="1867" r="4714" b="4436"/>
          <a:stretch/>
        </p:blipFill>
        <p:spPr bwMode="auto">
          <a:xfrm>
            <a:off x="3526971" y="2173607"/>
            <a:ext cx="4789079" cy="3453991"/>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7009058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CA13981-1C52-4050-98E0-14C558A50A0E}"/>
              </a:ext>
            </a:extLst>
          </p:cNvPr>
          <p:cNvSpPr>
            <a:spLocks noGrp="1"/>
          </p:cNvSpPr>
          <p:nvPr>
            <p:ph type="sldNum" sz="quarter" idx="12"/>
          </p:nvPr>
        </p:nvSpPr>
        <p:spPr/>
        <p:txBody>
          <a:bodyPr/>
          <a:lstStyle/>
          <a:p>
            <a:fld id="{5336F0B7-EF37-4B31-BA1E-D2B9204CDF2B}" type="slidenum">
              <a:rPr lang="ca-ES" noProof="0" smtClean="0"/>
              <a:pPr/>
              <a:t>15</a:t>
            </a:fld>
            <a:endParaRPr lang="ca-ES" noProof="0" dirty="0"/>
          </a:p>
        </p:txBody>
      </p:sp>
      <p:graphicFrame>
        <p:nvGraphicFramePr>
          <p:cNvPr id="8" name="Tabla 7">
            <a:extLst>
              <a:ext uri="{FF2B5EF4-FFF2-40B4-BE49-F238E27FC236}">
                <a16:creationId xmlns:a16="http://schemas.microsoft.com/office/drawing/2014/main" id="{A41FBB28-19E0-43A1-8947-B73215F91A97}"/>
              </a:ext>
            </a:extLst>
          </p:cNvPr>
          <p:cNvGraphicFramePr>
            <a:graphicFrameLocks noGrp="1"/>
          </p:cNvGraphicFramePr>
          <p:nvPr>
            <p:extLst>
              <p:ext uri="{D42A27DB-BD31-4B8C-83A1-F6EECF244321}">
                <p14:modId xmlns:p14="http://schemas.microsoft.com/office/powerpoint/2010/main" val="2387052733"/>
              </p:ext>
            </p:extLst>
          </p:nvPr>
        </p:nvGraphicFramePr>
        <p:xfrm>
          <a:off x="1339703" y="656272"/>
          <a:ext cx="7123813" cy="5882640"/>
        </p:xfrm>
        <a:graphic>
          <a:graphicData uri="http://schemas.openxmlformats.org/drawingml/2006/table">
            <a:tbl>
              <a:tblPr firstRow="1" firstCol="1" bandRow="1">
                <a:tableStyleId>{93296810-A885-4BE3-A3E7-6D5BEEA58F35}</a:tableStyleId>
              </a:tblPr>
              <a:tblGrid>
                <a:gridCol w="1329778">
                  <a:extLst>
                    <a:ext uri="{9D8B030D-6E8A-4147-A177-3AD203B41FA5}">
                      <a16:colId xmlns:a16="http://schemas.microsoft.com/office/drawing/2014/main" val="3646283174"/>
                    </a:ext>
                  </a:extLst>
                </a:gridCol>
                <a:gridCol w="2222630">
                  <a:extLst>
                    <a:ext uri="{9D8B030D-6E8A-4147-A177-3AD203B41FA5}">
                      <a16:colId xmlns:a16="http://schemas.microsoft.com/office/drawing/2014/main" val="1796816915"/>
                    </a:ext>
                  </a:extLst>
                </a:gridCol>
                <a:gridCol w="3571405">
                  <a:extLst>
                    <a:ext uri="{9D8B030D-6E8A-4147-A177-3AD203B41FA5}">
                      <a16:colId xmlns:a16="http://schemas.microsoft.com/office/drawing/2014/main" val="1310239759"/>
                    </a:ext>
                  </a:extLst>
                </a:gridCol>
              </a:tblGrid>
              <a:tr h="144241">
                <a:tc rowSpan="2">
                  <a:txBody>
                    <a:bodyPr/>
                    <a:lstStyle/>
                    <a:p>
                      <a:pPr algn="ctr">
                        <a:spcAft>
                          <a:spcPts val="100"/>
                        </a:spcAft>
                      </a:pPr>
                      <a:r>
                        <a:rPr lang="en-US" sz="1200" dirty="0">
                          <a:effectLst/>
                        </a:rPr>
                        <a:t>HL OUTCOMES</a:t>
                      </a:r>
                      <a:endParaRPr lang="es-ES" sz="1200" dirty="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39239" marR="39239" marT="0" marB="0" anchor="ctr"/>
                </a:tc>
                <a:tc gridSpan="2">
                  <a:txBody>
                    <a:bodyPr/>
                    <a:lstStyle/>
                    <a:p>
                      <a:pPr algn="ctr">
                        <a:spcAft>
                          <a:spcPts val="100"/>
                        </a:spcAft>
                      </a:pPr>
                      <a:r>
                        <a:rPr lang="en-US" sz="1800">
                          <a:effectLst/>
                        </a:rPr>
                        <a:t>OUTCOMES</a:t>
                      </a:r>
                      <a:endParaRPr lang="es-ES" sz="180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39239" marR="39239" marT="0" marB="0" anchor="ctr"/>
                </a:tc>
                <a:tc hMerge="1">
                  <a:txBody>
                    <a:bodyPr/>
                    <a:lstStyle/>
                    <a:p>
                      <a:endParaRPr lang="es-ES"/>
                    </a:p>
                  </a:txBody>
                  <a:tcPr/>
                </a:tc>
                <a:extLst>
                  <a:ext uri="{0D108BD9-81ED-4DB2-BD59-A6C34878D82A}">
                    <a16:rowId xmlns:a16="http://schemas.microsoft.com/office/drawing/2014/main" val="1141008774"/>
                  </a:ext>
                </a:extLst>
              </a:tr>
              <a:tr h="87198">
                <a:tc vMerge="1">
                  <a:txBody>
                    <a:bodyPr/>
                    <a:lstStyle/>
                    <a:p>
                      <a:endParaRPr lang="es-ES"/>
                    </a:p>
                  </a:txBody>
                  <a:tcPr/>
                </a:tc>
                <a:tc>
                  <a:txBody>
                    <a:bodyPr/>
                    <a:lstStyle/>
                    <a:p>
                      <a:pPr algn="ctr">
                        <a:spcAft>
                          <a:spcPts val="100"/>
                        </a:spcAft>
                      </a:pPr>
                      <a:r>
                        <a:rPr lang="en-US" sz="1200">
                          <a:effectLst/>
                        </a:rPr>
                        <a:t>Direct</a:t>
                      </a:r>
                      <a:endParaRPr lang="es-ES" sz="120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39239" marR="39239" marT="0" marB="0" anchor="ctr"/>
                </a:tc>
                <a:tc>
                  <a:txBody>
                    <a:bodyPr/>
                    <a:lstStyle/>
                    <a:p>
                      <a:pPr algn="ctr">
                        <a:spcAft>
                          <a:spcPts val="100"/>
                        </a:spcAft>
                      </a:pPr>
                      <a:r>
                        <a:rPr lang="en-US" sz="1200">
                          <a:effectLst/>
                        </a:rPr>
                        <a:t>Indirect</a:t>
                      </a:r>
                      <a:endParaRPr lang="es-ES" sz="120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39239" marR="39239" marT="0" marB="0" anchor="ctr"/>
                </a:tc>
                <a:extLst>
                  <a:ext uri="{0D108BD9-81ED-4DB2-BD59-A6C34878D82A}">
                    <a16:rowId xmlns:a16="http://schemas.microsoft.com/office/drawing/2014/main" val="370578634"/>
                  </a:ext>
                </a:extLst>
              </a:tr>
              <a:tr h="1119047">
                <a:tc>
                  <a:txBody>
                    <a:bodyPr/>
                    <a:lstStyle/>
                    <a:p>
                      <a:pPr algn="ctr">
                        <a:spcAft>
                          <a:spcPts val="100"/>
                        </a:spcAft>
                      </a:pPr>
                      <a:r>
                        <a:rPr lang="en-US" sz="1200" dirty="0">
                          <a:effectLst/>
                        </a:rPr>
                        <a:t>Universal Access</a:t>
                      </a:r>
                      <a:endParaRPr lang="es-ES" sz="1200" dirty="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39239" marR="39239" marT="0" marB="0" anchor="ctr"/>
                </a:tc>
                <a:tc>
                  <a:txBody>
                    <a:bodyPr/>
                    <a:lstStyle/>
                    <a:p>
                      <a:pPr algn="l">
                        <a:spcAft>
                          <a:spcPts val="100"/>
                        </a:spcAft>
                        <a:tabLst>
                          <a:tab pos="102870" algn="l"/>
                        </a:tabLst>
                      </a:pPr>
                      <a:r>
                        <a:rPr lang="en-US" sz="1200" dirty="0">
                          <a:effectLst/>
                        </a:rPr>
                        <a:t>Equity </a:t>
                      </a:r>
                      <a:endParaRPr lang="es-ES" sz="1200" dirty="0">
                        <a:effectLst/>
                      </a:endParaRPr>
                    </a:p>
                    <a:p>
                      <a:pPr algn="just">
                        <a:spcAft>
                          <a:spcPts val="100"/>
                        </a:spcAft>
                        <a:tabLst>
                          <a:tab pos="102870" algn="l"/>
                        </a:tabLst>
                      </a:pPr>
                      <a:r>
                        <a:rPr lang="en-US" sz="1200" dirty="0">
                          <a:effectLst/>
                        </a:rPr>
                        <a:t>Accessibility</a:t>
                      </a:r>
                      <a:endParaRPr lang="es-ES" sz="1200" dirty="0">
                        <a:effectLst/>
                      </a:endParaRPr>
                    </a:p>
                    <a:p>
                      <a:pPr algn="just">
                        <a:spcAft>
                          <a:spcPts val="100"/>
                        </a:spcAft>
                        <a:tabLst>
                          <a:tab pos="102870" algn="l"/>
                        </a:tabLst>
                      </a:pPr>
                      <a:r>
                        <a:rPr lang="en-US" sz="1200" dirty="0">
                          <a:effectLst/>
                        </a:rPr>
                        <a:t>Seamless mobility</a:t>
                      </a:r>
                      <a:endParaRPr lang="es-ES" sz="1200" dirty="0">
                        <a:effectLst/>
                      </a:endParaRPr>
                    </a:p>
                    <a:p>
                      <a:pPr algn="just">
                        <a:spcAft>
                          <a:spcPts val="100"/>
                        </a:spcAft>
                        <a:tabLst>
                          <a:tab pos="102870" algn="l"/>
                        </a:tabLst>
                      </a:pPr>
                      <a:r>
                        <a:rPr lang="en-US" sz="1200" dirty="0">
                          <a:effectLst/>
                        </a:rPr>
                        <a:t>Transport connectivity</a:t>
                      </a:r>
                      <a:endParaRPr lang="es-ES" sz="1200" dirty="0">
                        <a:effectLst/>
                      </a:endParaRPr>
                    </a:p>
                    <a:p>
                      <a:pPr algn="just">
                        <a:spcAft>
                          <a:spcPts val="100"/>
                        </a:spcAft>
                        <a:tabLst>
                          <a:tab pos="102870" algn="l"/>
                        </a:tabLst>
                      </a:pPr>
                      <a:r>
                        <a:rPr lang="en-US" sz="1200" dirty="0">
                          <a:effectLst/>
                        </a:rPr>
                        <a:t>Multimodality</a:t>
                      </a:r>
                      <a:endParaRPr lang="es-ES" sz="1200" dirty="0">
                        <a:effectLst/>
                      </a:endParaRPr>
                    </a:p>
                    <a:p>
                      <a:pPr algn="just">
                        <a:spcAft>
                          <a:spcPts val="100"/>
                        </a:spcAft>
                        <a:tabLst>
                          <a:tab pos="102870" algn="l"/>
                        </a:tabLst>
                      </a:pPr>
                      <a:r>
                        <a:rPr lang="en-US" sz="1200" dirty="0">
                          <a:effectLst/>
                        </a:rPr>
                        <a:t>Delivered mobility service quality</a:t>
                      </a:r>
                      <a:endParaRPr lang="es-ES" sz="1200" dirty="0">
                        <a:effectLst/>
                      </a:endParaRPr>
                    </a:p>
                    <a:p>
                      <a:pPr algn="just">
                        <a:spcAft>
                          <a:spcPts val="100"/>
                        </a:spcAft>
                        <a:tabLst>
                          <a:tab pos="102870" algn="l"/>
                        </a:tabLst>
                      </a:pPr>
                      <a:r>
                        <a:rPr lang="en-US" sz="1200" dirty="0">
                          <a:effectLst/>
                        </a:rPr>
                        <a:t>Respect (absence of violence)</a:t>
                      </a:r>
                      <a:endParaRPr lang="es-ES" sz="1200" dirty="0">
                        <a:effectLst/>
                      </a:endParaRPr>
                    </a:p>
                    <a:p>
                      <a:pPr algn="just">
                        <a:spcAft>
                          <a:spcPts val="100"/>
                        </a:spcAft>
                        <a:tabLst>
                          <a:tab pos="102870" algn="l"/>
                        </a:tabLst>
                      </a:pPr>
                      <a:r>
                        <a:rPr lang="en-US" sz="1200" dirty="0">
                          <a:effectLst/>
                        </a:rPr>
                        <a:t>Active mobility increase</a:t>
                      </a:r>
                      <a:endParaRPr lang="es-ES" sz="1200" dirty="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39239" marR="39239" marT="0" marB="0" anchor="ctr"/>
                </a:tc>
                <a:tc>
                  <a:txBody>
                    <a:bodyPr/>
                    <a:lstStyle/>
                    <a:p>
                      <a:pPr algn="just">
                        <a:spcAft>
                          <a:spcPts val="100"/>
                        </a:spcAft>
                        <a:tabLst>
                          <a:tab pos="102870" algn="l"/>
                        </a:tabLst>
                      </a:pPr>
                      <a:r>
                        <a:rPr lang="en-US" sz="1200" dirty="0">
                          <a:effectLst/>
                        </a:rPr>
                        <a:t>Personal security</a:t>
                      </a:r>
                      <a:endParaRPr lang="es-ES" sz="1200" dirty="0">
                        <a:effectLst/>
                      </a:endParaRPr>
                    </a:p>
                    <a:p>
                      <a:pPr algn="just">
                        <a:spcAft>
                          <a:spcPts val="100"/>
                        </a:spcAft>
                        <a:tabLst>
                          <a:tab pos="102870" algn="l"/>
                        </a:tabLst>
                      </a:pPr>
                      <a:r>
                        <a:rPr lang="en-US" sz="1200" dirty="0">
                          <a:effectLst/>
                        </a:rPr>
                        <a:t>Public security</a:t>
                      </a:r>
                      <a:endParaRPr lang="es-ES" sz="1200" dirty="0">
                        <a:effectLst/>
                      </a:endParaRPr>
                    </a:p>
                    <a:p>
                      <a:pPr algn="just">
                        <a:spcAft>
                          <a:spcPts val="100"/>
                        </a:spcAft>
                        <a:tabLst>
                          <a:tab pos="102870" algn="l"/>
                        </a:tabLst>
                      </a:pPr>
                      <a:r>
                        <a:rPr lang="en-US" sz="1200" dirty="0">
                          <a:effectLst/>
                        </a:rPr>
                        <a:t>Increase women's ridership in quality public transport services </a:t>
                      </a:r>
                      <a:endParaRPr lang="es-ES" sz="1200" dirty="0">
                        <a:effectLst/>
                      </a:endParaRPr>
                    </a:p>
                    <a:p>
                      <a:pPr algn="just">
                        <a:spcAft>
                          <a:spcPts val="100"/>
                        </a:spcAft>
                        <a:tabLst>
                          <a:tab pos="102870" algn="l"/>
                        </a:tabLst>
                      </a:pPr>
                      <a:r>
                        <a:rPr lang="en-US" sz="1200" dirty="0">
                          <a:effectLst/>
                        </a:rPr>
                        <a:t>Work opportunities for women</a:t>
                      </a:r>
                      <a:endParaRPr lang="es-ES" sz="1200" dirty="0">
                        <a:effectLst/>
                      </a:endParaRPr>
                    </a:p>
                    <a:p>
                      <a:pPr algn="just">
                        <a:spcAft>
                          <a:spcPts val="100"/>
                        </a:spcAft>
                        <a:tabLst>
                          <a:tab pos="102870" algn="l"/>
                        </a:tabLst>
                      </a:pPr>
                      <a:r>
                        <a:rPr lang="en-US" sz="1200" dirty="0">
                          <a:effectLst/>
                        </a:rPr>
                        <a:t>Reliability</a:t>
                      </a:r>
                      <a:endParaRPr lang="es-ES" sz="1200" dirty="0">
                        <a:effectLst/>
                      </a:endParaRPr>
                    </a:p>
                    <a:p>
                      <a:pPr algn="just">
                        <a:spcAft>
                          <a:spcPts val="100"/>
                        </a:spcAft>
                        <a:tabLst>
                          <a:tab pos="102870" algn="l"/>
                        </a:tabLst>
                      </a:pPr>
                      <a:r>
                        <a:rPr lang="en-US" sz="1200" dirty="0">
                          <a:effectLst/>
                        </a:rPr>
                        <a:t>Timely Transport</a:t>
                      </a:r>
                      <a:endParaRPr lang="es-ES" sz="1200" dirty="0">
                        <a:effectLst/>
                      </a:endParaRPr>
                    </a:p>
                    <a:p>
                      <a:pPr algn="just">
                        <a:spcAft>
                          <a:spcPts val="100"/>
                        </a:spcAft>
                        <a:tabLst>
                          <a:tab pos="102870" algn="l"/>
                        </a:tabLst>
                      </a:pPr>
                      <a:r>
                        <a:rPr lang="en-US" sz="1200" dirty="0">
                          <a:effectLst/>
                        </a:rPr>
                        <a:t>Predictability</a:t>
                      </a:r>
                      <a:endParaRPr lang="es-ES" sz="1200" dirty="0">
                        <a:effectLst/>
                      </a:endParaRPr>
                    </a:p>
                    <a:p>
                      <a:pPr algn="just">
                        <a:spcAft>
                          <a:spcPts val="100"/>
                        </a:spcAft>
                        <a:tabLst>
                          <a:tab pos="102870" algn="l"/>
                        </a:tabLst>
                      </a:pPr>
                      <a:r>
                        <a:rPr lang="en-US" sz="1200" dirty="0">
                          <a:effectLst/>
                        </a:rPr>
                        <a:t>Attractiveness</a:t>
                      </a:r>
                      <a:endParaRPr lang="es-ES" sz="1200" dirty="0">
                        <a:effectLst/>
                      </a:endParaRPr>
                    </a:p>
                    <a:p>
                      <a:pPr algn="just">
                        <a:spcAft>
                          <a:spcPts val="100"/>
                        </a:spcAft>
                        <a:tabLst>
                          <a:tab pos="102870" algn="l"/>
                        </a:tabLst>
                      </a:pPr>
                      <a:r>
                        <a:rPr lang="en-US" sz="1200" dirty="0">
                          <a:effectLst/>
                        </a:rPr>
                        <a:t>Perceived mobility service quality</a:t>
                      </a:r>
                      <a:endParaRPr lang="es-ES" sz="1200" dirty="0">
                        <a:effectLst/>
                      </a:endParaRPr>
                    </a:p>
                    <a:p>
                      <a:pPr algn="just">
                        <a:spcAft>
                          <a:spcPts val="100"/>
                        </a:spcAft>
                        <a:tabLst>
                          <a:tab pos="102870" algn="l"/>
                        </a:tabLst>
                      </a:pPr>
                      <a:r>
                        <a:rPr lang="en-US" sz="1200" dirty="0">
                          <a:effectLst/>
                        </a:rPr>
                        <a:t>Poverty reduction</a:t>
                      </a:r>
                      <a:endParaRPr lang="es-ES" sz="1200" dirty="0">
                        <a:effectLst/>
                      </a:endParaRPr>
                    </a:p>
                    <a:p>
                      <a:pPr algn="just">
                        <a:spcAft>
                          <a:spcPts val="100"/>
                        </a:spcAft>
                        <a:tabLst>
                          <a:tab pos="102870" algn="l"/>
                        </a:tabLst>
                      </a:pPr>
                      <a:r>
                        <a:rPr lang="en-US" sz="1200" dirty="0">
                          <a:effectLst/>
                        </a:rPr>
                        <a:t>Information transparency</a:t>
                      </a:r>
                      <a:endParaRPr lang="es-ES" sz="1200" dirty="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39239" marR="39239" marT="0" marB="0" anchor="ctr"/>
                </a:tc>
                <a:extLst>
                  <a:ext uri="{0D108BD9-81ED-4DB2-BD59-A6C34878D82A}">
                    <a16:rowId xmlns:a16="http://schemas.microsoft.com/office/drawing/2014/main" val="2004461428"/>
                  </a:ext>
                </a:extLst>
              </a:tr>
              <a:tr h="1126313">
                <a:tc>
                  <a:txBody>
                    <a:bodyPr/>
                    <a:lstStyle/>
                    <a:p>
                      <a:pPr algn="ctr">
                        <a:spcAft>
                          <a:spcPts val="100"/>
                        </a:spcAft>
                      </a:pPr>
                      <a:r>
                        <a:rPr lang="en-US" sz="1200" dirty="0">
                          <a:effectLst/>
                        </a:rPr>
                        <a:t>Efficiency</a:t>
                      </a:r>
                      <a:endParaRPr lang="es-ES" sz="1200" dirty="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39239" marR="39239" marT="0" marB="0" anchor="ctr"/>
                </a:tc>
                <a:tc>
                  <a:txBody>
                    <a:bodyPr/>
                    <a:lstStyle/>
                    <a:p>
                      <a:pPr algn="just">
                        <a:spcAft>
                          <a:spcPts val="100"/>
                        </a:spcAft>
                        <a:tabLst>
                          <a:tab pos="102870" algn="l"/>
                        </a:tabLst>
                      </a:pPr>
                      <a:r>
                        <a:rPr lang="en-US" sz="1200" dirty="0">
                          <a:effectLst/>
                        </a:rPr>
                        <a:t>Reliability</a:t>
                      </a:r>
                      <a:endParaRPr lang="es-ES" sz="1200" dirty="0">
                        <a:effectLst/>
                      </a:endParaRPr>
                    </a:p>
                    <a:p>
                      <a:pPr algn="just">
                        <a:spcAft>
                          <a:spcPts val="100"/>
                        </a:spcAft>
                        <a:tabLst>
                          <a:tab pos="102870" algn="l"/>
                        </a:tabLst>
                      </a:pPr>
                      <a:r>
                        <a:rPr lang="en-US" sz="1200" dirty="0">
                          <a:effectLst/>
                        </a:rPr>
                        <a:t>Resilience</a:t>
                      </a:r>
                      <a:endParaRPr lang="es-ES" sz="1200" dirty="0">
                        <a:effectLst/>
                      </a:endParaRPr>
                    </a:p>
                    <a:p>
                      <a:pPr algn="just">
                        <a:spcAft>
                          <a:spcPts val="100"/>
                        </a:spcAft>
                        <a:tabLst>
                          <a:tab pos="102870" algn="l"/>
                        </a:tabLst>
                      </a:pPr>
                      <a:r>
                        <a:rPr lang="en-US" sz="1200" dirty="0">
                          <a:effectLst/>
                        </a:rPr>
                        <a:t>Productivity</a:t>
                      </a:r>
                      <a:endParaRPr lang="es-ES" sz="1200" dirty="0">
                        <a:effectLst/>
                      </a:endParaRPr>
                    </a:p>
                    <a:p>
                      <a:pPr algn="just">
                        <a:spcAft>
                          <a:spcPts val="100"/>
                        </a:spcAft>
                        <a:tabLst>
                          <a:tab pos="102870" algn="l"/>
                        </a:tabLst>
                      </a:pPr>
                      <a:r>
                        <a:rPr lang="en-US" sz="1200" dirty="0">
                          <a:effectLst/>
                        </a:rPr>
                        <a:t>Predictability</a:t>
                      </a:r>
                      <a:endParaRPr lang="es-ES" sz="1200" dirty="0">
                        <a:effectLst/>
                      </a:endParaRPr>
                    </a:p>
                    <a:p>
                      <a:pPr algn="just">
                        <a:spcAft>
                          <a:spcPts val="100"/>
                        </a:spcAft>
                        <a:tabLst>
                          <a:tab pos="102870" algn="l"/>
                        </a:tabLst>
                      </a:pPr>
                      <a:r>
                        <a:rPr lang="en-US" sz="1200" dirty="0">
                          <a:effectLst/>
                        </a:rPr>
                        <a:t>Cost-effectiveness</a:t>
                      </a:r>
                      <a:endParaRPr lang="es-ES" sz="1200" dirty="0">
                        <a:effectLst/>
                      </a:endParaRPr>
                    </a:p>
                    <a:p>
                      <a:pPr algn="just">
                        <a:spcAft>
                          <a:spcPts val="100"/>
                        </a:spcAft>
                        <a:tabLst>
                          <a:tab pos="102870" algn="l"/>
                        </a:tabLst>
                      </a:pPr>
                      <a:r>
                        <a:rPr lang="en-US" sz="1200" dirty="0">
                          <a:effectLst/>
                        </a:rPr>
                        <a:t>Cost-efficiency</a:t>
                      </a:r>
                      <a:endParaRPr lang="es-ES" sz="1200" dirty="0">
                        <a:effectLst/>
                      </a:endParaRPr>
                    </a:p>
                    <a:p>
                      <a:pPr algn="just">
                        <a:spcAft>
                          <a:spcPts val="100"/>
                        </a:spcAft>
                        <a:tabLst>
                          <a:tab pos="102870" algn="l"/>
                        </a:tabLst>
                      </a:pPr>
                      <a:r>
                        <a:rPr lang="en-US" sz="1200" dirty="0">
                          <a:effectLst/>
                        </a:rPr>
                        <a:t>Planning capability</a:t>
                      </a:r>
                      <a:endParaRPr lang="es-ES" sz="1200" dirty="0">
                        <a:effectLst/>
                      </a:endParaRPr>
                    </a:p>
                    <a:p>
                      <a:pPr algn="just">
                        <a:spcAft>
                          <a:spcPts val="100"/>
                        </a:spcAft>
                        <a:tabLst>
                          <a:tab pos="102870" algn="l"/>
                        </a:tabLst>
                      </a:pPr>
                      <a:r>
                        <a:rPr lang="en-US" sz="1200" dirty="0">
                          <a:effectLst/>
                        </a:rPr>
                        <a:t>Operation capability</a:t>
                      </a:r>
                      <a:endParaRPr lang="es-ES" sz="1200" dirty="0">
                        <a:effectLst/>
                      </a:endParaRPr>
                    </a:p>
                    <a:p>
                      <a:pPr algn="just">
                        <a:spcAft>
                          <a:spcPts val="100"/>
                        </a:spcAft>
                        <a:tabLst>
                          <a:tab pos="102870" algn="l"/>
                        </a:tabLst>
                      </a:pPr>
                      <a:r>
                        <a:rPr lang="en-US" sz="1200" dirty="0">
                          <a:effectLst/>
                        </a:rPr>
                        <a:t>Driving optimization</a:t>
                      </a:r>
                      <a:endParaRPr lang="es-ES" sz="1200" dirty="0">
                        <a:effectLst/>
                      </a:endParaRPr>
                    </a:p>
                    <a:p>
                      <a:pPr algn="just">
                        <a:spcAft>
                          <a:spcPts val="100"/>
                        </a:spcAft>
                        <a:tabLst>
                          <a:tab pos="102870" algn="l"/>
                        </a:tabLst>
                      </a:pPr>
                      <a:r>
                        <a:rPr lang="en-US" sz="1200" dirty="0">
                          <a:effectLst/>
                        </a:rPr>
                        <a:t>Energy consumption reduction</a:t>
                      </a:r>
                      <a:endParaRPr lang="es-ES" sz="1200" dirty="0">
                        <a:effectLst/>
                      </a:endParaRPr>
                    </a:p>
                    <a:p>
                      <a:pPr algn="just">
                        <a:spcAft>
                          <a:spcPts val="100"/>
                        </a:spcAft>
                        <a:tabLst>
                          <a:tab pos="102870" algn="l"/>
                        </a:tabLst>
                      </a:pPr>
                      <a:r>
                        <a:rPr lang="en-US" sz="1200" dirty="0">
                          <a:effectLst/>
                        </a:rPr>
                        <a:t>Balance demand</a:t>
                      </a:r>
                      <a:endParaRPr lang="es-ES" sz="1200" dirty="0">
                        <a:effectLst/>
                      </a:endParaRPr>
                    </a:p>
                    <a:p>
                      <a:pPr algn="just">
                        <a:spcAft>
                          <a:spcPts val="100"/>
                        </a:spcAft>
                        <a:tabLst>
                          <a:tab pos="102870" algn="l"/>
                        </a:tabLst>
                      </a:pPr>
                      <a:r>
                        <a:rPr lang="en-US" sz="1200" dirty="0">
                          <a:effectLst/>
                        </a:rPr>
                        <a:t>Encourage the use of PT</a:t>
                      </a:r>
                      <a:endParaRPr lang="es-ES" sz="1200" dirty="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39239" marR="39239" marT="0" marB="0" anchor="ctr"/>
                </a:tc>
                <a:tc>
                  <a:txBody>
                    <a:bodyPr/>
                    <a:lstStyle/>
                    <a:p>
                      <a:pPr algn="just">
                        <a:spcAft>
                          <a:spcPts val="100"/>
                        </a:spcAft>
                        <a:tabLst>
                          <a:tab pos="102870" algn="l"/>
                        </a:tabLst>
                      </a:pPr>
                      <a:r>
                        <a:rPr lang="en-US" sz="1200" dirty="0">
                          <a:effectLst/>
                        </a:rPr>
                        <a:t>Timely transport</a:t>
                      </a:r>
                      <a:endParaRPr lang="es-ES" sz="1200" dirty="0">
                        <a:effectLst/>
                      </a:endParaRPr>
                    </a:p>
                    <a:p>
                      <a:pPr algn="just">
                        <a:spcAft>
                          <a:spcPts val="100"/>
                        </a:spcAft>
                        <a:tabLst>
                          <a:tab pos="102870" algn="l"/>
                        </a:tabLst>
                      </a:pPr>
                      <a:r>
                        <a:rPr lang="en-US" sz="1200" dirty="0">
                          <a:effectLst/>
                        </a:rPr>
                        <a:t>Capacity building</a:t>
                      </a:r>
                      <a:endParaRPr lang="es-ES" sz="1200" dirty="0">
                        <a:effectLst/>
                      </a:endParaRPr>
                    </a:p>
                    <a:p>
                      <a:pPr algn="just">
                        <a:spcAft>
                          <a:spcPts val="100"/>
                        </a:spcAft>
                        <a:tabLst>
                          <a:tab pos="102870" algn="l"/>
                        </a:tabLst>
                      </a:pPr>
                      <a:r>
                        <a:rPr lang="en-US" sz="1200" dirty="0">
                          <a:effectLst/>
                        </a:rPr>
                        <a:t>Economic growth</a:t>
                      </a:r>
                      <a:endParaRPr lang="es-ES" sz="1200" dirty="0">
                        <a:effectLst/>
                      </a:endParaRPr>
                    </a:p>
                    <a:p>
                      <a:pPr algn="just">
                        <a:spcAft>
                          <a:spcPts val="100"/>
                        </a:spcAft>
                        <a:tabLst>
                          <a:tab pos="102870" algn="l"/>
                        </a:tabLst>
                      </a:pPr>
                      <a:r>
                        <a:rPr lang="en-US" sz="1200" dirty="0">
                          <a:effectLst/>
                        </a:rPr>
                        <a:t>Fraud reduction</a:t>
                      </a:r>
                      <a:endParaRPr lang="es-ES" sz="1200" dirty="0">
                        <a:effectLst/>
                      </a:endParaRPr>
                    </a:p>
                    <a:p>
                      <a:pPr algn="just">
                        <a:spcAft>
                          <a:spcPts val="100"/>
                        </a:spcAft>
                        <a:tabLst>
                          <a:tab pos="102870" algn="l"/>
                        </a:tabLst>
                      </a:pPr>
                      <a:r>
                        <a:rPr lang="en-US" sz="1200" dirty="0">
                          <a:effectLst/>
                        </a:rPr>
                        <a:t>Business competitiveness</a:t>
                      </a:r>
                      <a:endParaRPr lang="es-ES" sz="1200" dirty="0">
                        <a:effectLst/>
                      </a:endParaRPr>
                    </a:p>
                    <a:p>
                      <a:pPr algn="just">
                        <a:spcAft>
                          <a:spcPts val="100"/>
                        </a:spcAft>
                        <a:tabLst>
                          <a:tab pos="102870" algn="l"/>
                        </a:tabLst>
                      </a:pPr>
                      <a:r>
                        <a:rPr lang="en-US" sz="1200" dirty="0">
                          <a:effectLst/>
                        </a:rPr>
                        <a:t>Traffic victim’s reduction</a:t>
                      </a:r>
                      <a:endParaRPr lang="es-ES" sz="1200" dirty="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39239" marR="39239" marT="0" marB="0" anchor="ctr"/>
                </a:tc>
                <a:extLst>
                  <a:ext uri="{0D108BD9-81ED-4DB2-BD59-A6C34878D82A}">
                    <a16:rowId xmlns:a16="http://schemas.microsoft.com/office/drawing/2014/main" val="2242695341"/>
                  </a:ext>
                </a:extLst>
              </a:tr>
              <a:tr h="370593">
                <a:tc>
                  <a:txBody>
                    <a:bodyPr/>
                    <a:lstStyle/>
                    <a:p>
                      <a:pPr algn="ctr">
                        <a:spcAft>
                          <a:spcPts val="100"/>
                        </a:spcAft>
                      </a:pPr>
                      <a:r>
                        <a:rPr lang="en-US" sz="1200" dirty="0">
                          <a:effectLst/>
                        </a:rPr>
                        <a:t>Safety</a:t>
                      </a:r>
                      <a:endParaRPr lang="es-ES" sz="1200" dirty="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39239" marR="39239" marT="0" marB="0" anchor="ctr"/>
                </a:tc>
                <a:tc>
                  <a:txBody>
                    <a:bodyPr/>
                    <a:lstStyle/>
                    <a:p>
                      <a:pPr algn="just">
                        <a:spcAft>
                          <a:spcPts val="100"/>
                        </a:spcAft>
                        <a:tabLst>
                          <a:tab pos="102870" algn="l"/>
                        </a:tabLst>
                      </a:pPr>
                      <a:r>
                        <a:rPr lang="en-US" sz="1200">
                          <a:effectLst/>
                        </a:rPr>
                        <a:t>Traffic victim’s reduction</a:t>
                      </a:r>
                      <a:endParaRPr lang="es-ES" sz="1200">
                        <a:effectLst/>
                      </a:endParaRPr>
                    </a:p>
                    <a:p>
                      <a:pPr algn="just">
                        <a:spcAft>
                          <a:spcPts val="100"/>
                        </a:spcAft>
                        <a:tabLst>
                          <a:tab pos="102870" algn="l"/>
                        </a:tabLst>
                      </a:pPr>
                      <a:r>
                        <a:rPr lang="en-US" sz="1200">
                          <a:effectLst/>
                        </a:rPr>
                        <a:t>Accident’s reduction</a:t>
                      </a:r>
                      <a:endParaRPr lang="es-ES" sz="1200">
                        <a:effectLst/>
                      </a:endParaRPr>
                    </a:p>
                    <a:p>
                      <a:pPr algn="just">
                        <a:spcAft>
                          <a:spcPts val="100"/>
                        </a:spcAft>
                        <a:tabLst>
                          <a:tab pos="102870" algn="l"/>
                        </a:tabLst>
                      </a:pPr>
                      <a:r>
                        <a:rPr lang="en-US" sz="1200">
                          <a:effectLst/>
                        </a:rPr>
                        <a:t>Mental health and well-being</a:t>
                      </a:r>
                      <a:endParaRPr lang="es-ES" sz="1200">
                        <a:effectLst/>
                      </a:endParaRPr>
                    </a:p>
                    <a:p>
                      <a:pPr algn="just">
                        <a:spcAft>
                          <a:spcPts val="100"/>
                        </a:spcAft>
                        <a:tabLst>
                          <a:tab pos="102870" algn="l"/>
                        </a:tabLst>
                      </a:pPr>
                      <a:r>
                        <a:rPr lang="en-US" sz="1200">
                          <a:effectLst/>
                        </a:rPr>
                        <a:t>Active mobility increase</a:t>
                      </a:r>
                      <a:endParaRPr lang="es-ES" sz="120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39239" marR="39239" marT="0" marB="0" anchor="ctr"/>
                </a:tc>
                <a:tc>
                  <a:txBody>
                    <a:bodyPr/>
                    <a:lstStyle/>
                    <a:p>
                      <a:pPr algn="just">
                        <a:spcAft>
                          <a:spcPts val="100"/>
                        </a:spcAft>
                        <a:tabLst>
                          <a:tab pos="102870" algn="l"/>
                        </a:tabLst>
                      </a:pPr>
                      <a:r>
                        <a:rPr lang="en-US" sz="1200" dirty="0">
                          <a:effectLst/>
                        </a:rPr>
                        <a:t>Driving optimization</a:t>
                      </a:r>
                      <a:endParaRPr lang="es-ES" sz="1200" dirty="0">
                        <a:effectLst/>
                      </a:endParaRPr>
                    </a:p>
                    <a:p>
                      <a:pPr algn="just">
                        <a:spcAft>
                          <a:spcPts val="100"/>
                        </a:spcAft>
                        <a:tabLst>
                          <a:tab pos="102870" algn="l"/>
                        </a:tabLst>
                      </a:pPr>
                      <a:r>
                        <a:rPr lang="en-US" sz="1200" dirty="0">
                          <a:effectLst/>
                        </a:rPr>
                        <a:t>Observance of traffic rules</a:t>
                      </a:r>
                      <a:endParaRPr lang="es-ES" sz="1200" dirty="0">
                        <a:effectLst/>
                      </a:endParaRPr>
                    </a:p>
                    <a:p>
                      <a:pPr algn="just">
                        <a:spcAft>
                          <a:spcPts val="100"/>
                        </a:spcAft>
                        <a:tabLst>
                          <a:tab pos="102870" algn="l"/>
                        </a:tabLst>
                      </a:pPr>
                      <a:r>
                        <a:rPr lang="en-US" sz="1200" dirty="0">
                          <a:effectLst/>
                        </a:rPr>
                        <a:t>Business competitiveness</a:t>
                      </a:r>
                      <a:endParaRPr lang="es-ES" sz="1200" dirty="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39239" marR="39239" marT="0" marB="0" anchor="ctr"/>
                </a:tc>
                <a:extLst>
                  <a:ext uri="{0D108BD9-81ED-4DB2-BD59-A6C34878D82A}">
                    <a16:rowId xmlns:a16="http://schemas.microsoft.com/office/drawing/2014/main" val="2714440776"/>
                  </a:ext>
                </a:extLst>
              </a:tr>
            </a:tbl>
          </a:graphicData>
        </a:graphic>
      </p:graphicFrame>
    </p:spTree>
    <p:extLst>
      <p:ext uri="{BB962C8B-B14F-4D97-AF65-F5344CB8AC3E}">
        <p14:creationId xmlns:p14="http://schemas.microsoft.com/office/powerpoint/2010/main" val="8092827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CA13981-1C52-4050-98E0-14C558A50A0E}"/>
              </a:ext>
            </a:extLst>
          </p:cNvPr>
          <p:cNvSpPr>
            <a:spLocks noGrp="1"/>
          </p:cNvSpPr>
          <p:nvPr>
            <p:ph type="sldNum" sz="quarter" idx="12"/>
          </p:nvPr>
        </p:nvSpPr>
        <p:spPr/>
        <p:txBody>
          <a:bodyPr/>
          <a:lstStyle/>
          <a:p>
            <a:fld id="{5336F0B7-EF37-4B31-BA1E-D2B9204CDF2B}" type="slidenum">
              <a:rPr lang="ca-ES" noProof="0" smtClean="0"/>
              <a:pPr/>
              <a:t>16</a:t>
            </a:fld>
            <a:endParaRPr lang="ca-ES" noProof="0" dirty="0"/>
          </a:p>
        </p:txBody>
      </p:sp>
      <p:graphicFrame>
        <p:nvGraphicFramePr>
          <p:cNvPr id="8" name="Tabla 7">
            <a:extLst>
              <a:ext uri="{FF2B5EF4-FFF2-40B4-BE49-F238E27FC236}">
                <a16:creationId xmlns:a16="http://schemas.microsoft.com/office/drawing/2014/main" id="{A41FBB28-19E0-43A1-8947-B73215F91A97}"/>
              </a:ext>
            </a:extLst>
          </p:cNvPr>
          <p:cNvGraphicFramePr>
            <a:graphicFrameLocks noGrp="1"/>
          </p:cNvGraphicFramePr>
          <p:nvPr>
            <p:extLst>
              <p:ext uri="{D42A27DB-BD31-4B8C-83A1-F6EECF244321}">
                <p14:modId xmlns:p14="http://schemas.microsoft.com/office/powerpoint/2010/main" val="2879740374"/>
              </p:ext>
            </p:extLst>
          </p:nvPr>
        </p:nvGraphicFramePr>
        <p:xfrm>
          <a:off x="1347020" y="1374907"/>
          <a:ext cx="6449959" cy="4427220"/>
        </p:xfrm>
        <a:graphic>
          <a:graphicData uri="http://schemas.openxmlformats.org/drawingml/2006/table">
            <a:tbl>
              <a:tblPr firstRow="1" firstCol="1" bandRow="1">
                <a:tableStyleId>{93296810-A885-4BE3-A3E7-6D5BEEA58F35}</a:tableStyleId>
              </a:tblPr>
              <a:tblGrid>
                <a:gridCol w="1831671">
                  <a:extLst>
                    <a:ext uri="{9D8B030D-6E8A-4147-A177-3AD203B41FA5}">
                      <a16:colId xmlns:a16="http://schemas.microsoft.com/office/drawing/2014/main" val="3646283174"/>
                    </a:ext>
                  </a:extLst>
                </a:gridCol>
                <a:gridCol w="2309144">
                  <a:extLst>
                    <a:ext uri="{9D8B030D-6E8A-4147-A177-3AD203B41FA5}">
                      <a16:colId xmlns:a16="http://schemas.microsoft.com/office/drawing/2014/main" val="1796816915"/>
                    </a:ext>
                  </a:extLst>
                </a:gridCol>
                <a:gridCol w="2309144">
                  <a:extLst>
                    <a:ext uri="{9D8B030D-6E8A-4147-A177-3AD203B41FA5}">
                      <a16:colId xmlns:a16="http://schemas.microsoft.com/office/drawing/2014/main" val="1310239759"/>
                    </a:ext>
                  </a:extLst>
                </a:gridCol>
              </a:tblGrid>
              <a:tr h="144241">
                <a:tc rowSpan="2">
                  <a:txBody>
                    <a:bodyPr/>
                    <a:lstStyle/>
                    <a:p>
                      <a:pPr algn="ctr">
                        <a:spcAft>
                          <a:spcPts val="100"/>
                        </a:spcAft>
                      </a:pPr>
                      <a:r>
                        <a:rPr lang="en-US" sz="1400" dirty="0">
                          <a:effectLst/>
                        </a:rPr>
                        <a:t>HL OUTCOMES</a:t>
                      </a:r>
                      <a:endParaRPr lang="es-ES" sz="1400" dirty="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39239" marR="39239" marT="0" marB="0" anchor="ctr"/>
                </a:tc>
                <a:tc gridSpan="2">
                  <a:txBody>
                    <a:bodyPr/>
                    <a:lstStyle/>
                    <a:p>
                      <a:pPr algn="ctr">
                        <a:spcAft>
                          <a:spcPts val="100"/>
                        </a:spcAft>
                      </a:pPr>
                      <a:r>
                        <a:rPr lang="en-US" sz="1200">
                          <a:effectLst/>
                        </a:rPr>
                        <a:t>OUTCOMES</a:t>
                      </a:r>
                      <a:endParaRPr lang="es-ES" sz="120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39239" marR="39239" marT="0" marB="0" anchor="ctr"/>
                </a:tc>
                <a:tc hMerge="1">
                  <a:txBody>
                    <a:bodyPr/>
                    <a:lstStyle/>
                    <a:p>
                      <a:endParaRPr lang="es-ES"/>
                    </a:p>
                  </a:txBody>
                  <a:tcPr/>
                </a:tc>
                <a:extLst>
                  <a:ext uri="{0D108BD9-81ED-4DB2-BD59-A6C34878D82A}">
                    <a16:rowId xmlns:a16="http://schemas.microsoft.com/office/drawing/2014/main" val="1141008774"/>
                  </a:ext>
                </a:extLst>
              </a:tr>
              <a:tr h="87198">
                <a:tc vMerge="1">
                  <a:txBody>
                    <a:bodyPr/>
                    <a:lstStyle/>
                    <a:p>
                      <a:endParaRPr lang="es-ES"/>
                    </a:p>
                  </a:txBody>
                  <a:tcPr/>
                </a:tc>
                <a:tc>
                  <a:txBody>
                    <a:bodyPr/>
                    <a:lstStyle/>
                    <a:p>
                      <a:pPr algn="ctr">
                        <a:spcAft>
                          <a:spcPts val="100"/>
                        </a:spcAft>
                      </a:pPr>
                      <a:r>
                        <a:rPr lang="en-US" sz="1400">
                          <a:effectLst/>
                        </a:rPr>
                        <a:t>Direct</a:t>
                      </a:r>
                      <a:endParaRPr lang="es-ES" sz="140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39239" marR="39239" marT="0" marB="0" anchor="ctr"/>
                </a:tc>
                <a:tc>
                  <a:txBody>
                    <a:bodyPr/>
                    <a:lstStyle/>
                    <a:p>
                      <a:pPr algn="ctr">
                        <a:spcAft>
                          <a:spcPts val="100"/>
                        </a:spcAft>
                      </a:pPr>
                      <a:r>
                        <a:rPr lang="en-US" sz="1400">
                          <a:effectLst/>
                        </a:rPr>
                        <a:t>Indirect</a:t>
                      </a:r>
                      <a:endParaRPr lang="es-ES" sz="140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39239" marR="39239" marT="0" marB="0" anchor="ctr"/>
                </a:tc>
                <a:extLst>
                  <a:ext uri="{0D108BD9-81ED-4DB2-BD59-A6C34878D82A}">
                    <a16:rowId xmlns:a16="http://schemas.microsoft.com/office/drawing/2014/main" val="370578634"/>
                  </a:ext>
                </a:extLst>
              </a:tr>
              <a:tr h="748453">
                <a:tc>
                  <a:txBody>
                    <a:bodyPr/>
                    <a:lstStyle/>
                    <a:p>
                      <a:pPr algn="ctr">
                        <a:spcAft>
                          <a:spcPts val="100"/>
                        </a:spcAft>
                      </a:pPr>
                      <a:r>
                        <a:rPr lang="en-US" sz="1400" dirty="0">
                          <a:effectLst/>
                        </a:rPr>
                        <a:t>Green Mobility</a:t>
                      </a:r>
                      <a:endParaRPr lang="es-ES" sz="1400" dirty="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39239" marR="39239" marT="0" marB="0" anchor="ctr"/>
                </a:tc>
                <a:tc>
                  <a:txBody>
                    <a:bodyPr/>
                    <a:lstStyle/>
                    <a:p>
                      <a:pPr algn="just">
                        <a:spcAft>
                          <a:spcPts val="100"/>
                        </a:spcAft>
                        <a:tabLst>
                          <a:tab pos="102870" algn="l"/>
                        </a:tabLst>
                      </a:pPr>
                      <a:r>
                        <a:rPr lang="en-US" sz="1400" dirty="0">
                          <a:effectLst/>
                        </a:rPr>
                        <a:t>Air quality improvement</a:t>
                      </a:r>
                      <a:endParaRPr lang="es-ES" sz="1400" dirty="0">
                        <a:effectLst/>
                      </a:endParaRPr>
                    </a:p>
                    <a:p>
                      <a:pPr algn="just">
                        <a:spcAft>
                          <a:spcPts val="100"/>
                        </a:spcAft>
                        <a:tabLst>
                          <a:tab pos="102870" algn="l"/>
                        </a:tabLst>
                      </a:pPr>
                      <a:r>
                        <a:rPr lang="en-US" sz="1400" dirty="0">
                          <a:effectLst/>
                        </a:rPr>
                        <a:t>Noise pollution reduction</a:t>
                      </a:r>
                      <a:endParaRPr lang="es-ES" sz="1400" dirty="0">
                        <a:effectLst/>
                      </a:endParaRPr>
                    </a:p>
                    <a:p>
                      <a:pPr algn="just">
                        <a:spcAft>
                          <a:spcPts val="100"/>
                        </a:spcAft>
                        <a:tabLst>
                          <a:tab pos="102870" algn="l"/>
                        </a:tabLst>
                      </a:pPr>
                      <a:r>
                        <a:rPr lang="en-US" sz="1400" dirty="0">
                          <a:effectLst/>
                        </a:rPr>
                        <a:t>Energy consumption reduction</a:t>
                      </a:r>
                      <a:endParaRPr lang="es-ES" sz="1400" dirty="0">
                        <a:effectLst/>
                      </a:endParaRPr>
                    </a:p>
                    <a:p>
                      <a:pPr algn="just">
                        <a:spcAft>
                          <a:spcPts val="100"/>
                        </a:spcAft>
                        <a:tabLst>
                          <a:tab pos="102870" algn="l"/>
                        </a:tabLst>
                      </a:pPr>
                      <a:r>
                        <a:rPr lang="en-US" sz="1400" dirty="0">
                          <a:effectLst/>
                        </a:rPr>
                        <a:t>Active mobility increase</a:t>
                      </a:r>
                      <a:endParaRPr lang="es-ES" sz="1400" dirty="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39239" marR="39239" marT="0" marB="0" anchor="ctr"/>
                </a:tc>
                <a:tc>
                  <a:txBody>
                    <a:bodyPr/>
                    <a:lstStyle/>
                    <a:p>
                      <a:pPr algn="just">
                        <a:spcAft>
                          <a:spcPts val="100"/>
                        </a:spcAft>
                        <a:tabLst>
                          <a:tab pos="102870" algn="l"/>
                        </a:tabLst>
                      </a:pPr>
                      <a:r>
                        <a:rPr lang="en-US" sz="1400" dirty="0">
                          <a:effectLst/>
                        </a:rPr>
                        <a:t>Driving optimization</a:t>
                      </a:r>
                      <a:endParaRPr lang="es-ES" sz="1400" dirty="0">
                        <a:effectLst/>
                      </a:endParaRPr>
                    </a:p>
                    <a:p>
                      <a:pPr algn="just">
                        <a:spcAft>
                          <a:spcPts val="100"/>
                        </a:spcAft>
                        <a:tabLst>
                          <a:tab pos="102870" algn="l"/>
                        </a:tabLst>
                      </a:pPr>
                      <a:r>
                        <a:rPr lang="en-US" sz="1400" dirty="0">
                          <a:effectLst/>
                        </a:rPr>
                        <a:t>Resilience</a:t>
                      </a:r>
                      <a:endParaRPr lang="es-ES" sz="1400" dirty="0">
                        <a:effectLst/>
                      </a:endParaRPr>
                    </a:p>
                    <a:p>
                      <a:pPr algn="just">
                        <a:spcAft>
                          <a:spcPts val="100"/>
                        </a:spcAft>
                        <a:tabLst>
                          <a:tab pos="102870" algn="l"/>
                        </a:tabLst>
                      </a:pPr>
                      <a:r>
                        <a:rPr lang="en-US" sz="1400" dirty="0">
                          <a:effectLst/>
                        </a:rPr>
                        <a:t>Productivity</a:t>
                      </a:r>
                      <a:endParaRPr lang="es-ES" sz="1400" dirty="0">
                        <a:effectLst/>
                      </a:endParaRPr>
                    </a:p>
                    <a:p>
                      <a:pPr algn="just">
                        <a:spcAft>
                          <a:spcPts val="100"/>
                        </a:spcAft>
                        <a:tabLst>
                          <a:tab pos="102870" algn="l"/>
                        </a:tabLst>
                      </a:pPr>
                      <a:r>
                        <a:rPr lang="en-US" sz="1400" dirty="0">
                          <a:effectLst/>
                        </a:rPr>
                        <a:t>Cost-effectiveness</a:t>
                      </a:r>
                      <a:endParaRPr lang="es-ES" sz="1400" dirty="0">
                        <a:effectLst/>
                      </a:endParaRPr>
                    </a:p>
                    <a:p>
                      <a:pPr algn="just">
                        <a:spcAft>
                          <a:spcPts val="100"/>
                        </a:spcAft>
                        <a:tabLst>
                          <a:tab pos="102870" algn="l"/>
                        </a:tabLst>
                      </a:pPr>
                      <a:r>
                        <a:rPr lang="en-US" sz="1400" dirty="0">
                          <a:effectLst/>
                        </a:rPr>
                        <a:t>Cost-efficiency</a:t>
                      </a:r>
                      <a:endParaRPr lang="es-ES" sz="1400" dirty="0">
                        <a:effectLst/>
                      </a:endParaRPr>
                    </a:p>
                    <a:p>
                      <a:pPr algn="just">
                        <a:spcAft>
                          <a:spcPts val="100"/>
                        </a:spcAft>
                        <a:tabLst>
                          <a:tab pos="102870" algn="l"/>
                        </a:tabLst>
                      </a:pPr>
                      <a:r>
                        <a:rPr lang="en-US" sz="1400" dirty="0">
                          <a:effectLst/>
                        </a:rPr>
                        <a:t>Mental health and well-being</a:t>
                      </a:r>
                      <a:endParaRPr lang="es-ES" sz="1400" dirty="0">
                        <a:effectLst/>
                      </a:endParaRPr>
                    </a:p>
                    <a:p>
                      <a:pPr algn="just">
                        <a:spcAft>
                          <a:spcPts val="100"/>
                        </a:spcAft>
                        <a:tabLst>
                          <a:tab pos="102870" algn="l"/>
                        </a:tabLst>
                      </a:pPr>
                      <a:r>
                        <a:rPr lang="en-US" sz="1400" dirty="0">
                          <a:effectLst/>
                        </a:rPr>
                        <a:t>Balance demand</a:t>
                      </a:r>
                      <a:endParaRPr lang="es-ES" sz="1400" dirty="0">
                        <a:effectLst/>
                      </a:endParaRPr>
                    </a:p>
                    <a:p>
                      <a:pPr algn="just">
                        <a:spcAft>
                          <a:spcPts val="100"/>
                        </a:spcAft>
                        <a:tabLst>
                          <a:tab pos="102870" algn="l"/>
                        </a:tabLst>
                      </a:pPr>
                      <a:r>
                        <a:rPr lang="en-US" sz="1400" dirty="0">
                          <a:effectLst/>
                        </a:rPr>
                        <a:t>Business competitiveness</a:t>
                      </a:r>
                      <a:endParaRPr lang="es-ES" sz="1400" dirty="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39239" marR="39239" marT="0" marB="0" anchor="ctr"/>
                </a:tc>
                <a:extLst>
                  <a:ext uri="{0D108BD9-81ED-4DB2-BD59-A6C34878D82A}">
                    <a16:rowId xmlns:a16="http://schemas.microsoft.com/office/drawing/2014/main" val="637395568"/>
                  </a:ext>
                </a:extLst>
              </a:tr>
              <a:tr h="559523">
                <a:tc>
                  <a:txBody>
                    <a:bodyPr/>
                    <a:lstStyle/>
                    <a:p>
                      <a:pPr algn="ctr">
                        <a:spcAft>
                          <a:spcPts val="100"/>
                        </a:spcAft>
                      </a:pPr>
                      <a:r>
                        <a:rPr lang="en-US" sz="1400" dirty="0">
                          <a:effectLst/>
                        </a:rPr>
                        <a:t>Economic development</a:t>
                      </a:r>
                      <a:endParaRPr lang="es-ES" sz="1400" dirty="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39239" marR="39239" marT="0" marB="0" anchor="ctr"/>
                </a:tc>
                <a:tc>
                  <a:txBody>
                    <a:bodyPr/>
                    <a:lstStyle/>
                    <a:p>
                      <a:pPr algn="just">
                        <a:spcAft>
                          <a:spcPts val="100"/>
                        </a:spcAft>
                        <a:tabLst>
                          <a:tab pos="102870" algn="l"/>
                        </a:tabLst>
                      </a:pPr>
                      <a:r>
                        <a:rPr lang="en-US" sz="1400">
                          <a:effectLst/>
                        </a:rPr>
                        <a:t>Economic growth</a:t>
                      </a:r>
                      <a:endParaRPr lang="es-ES" sz="1400">
                        <a:effectLst/>
                      </a:endParaRPr>
                    </a:p>
                    <a:p>
                      <a:pPr algn="just">
                        <a:spcAft>
                          <a:spcPts val="100"/>
                        </a:spcAft>
                        <a:tabLst>
                          <a:tab pos="102870" algn="l"/>
                        </a:tabLst>
                      </a:pPr>
                      <a:r>
                        <a:rPr lang="en-US" sz="1400">
                          <a:effectLst/>
                        </a:rPr>
                        <a:t>poverty reduction</a:t>
                      </a:r>
                      <a:endParaRPr lang="es-ES" sz="1400">
                        <a:effectLst/>
                      </a:endParaRPr>
                    </a:p>
                    <a:p>
                      <a:pPr algn="just">
                        <a:spcAft>
                          <a:spcPts val="100"/>
                        </a:spcAft>
                        <a:tabLst>
                          <a:tab pos="102870" algn="l"/>
                        </a:tabLst>
                      </a:pPr>
                      <a:r>
                        <a:rPr lang="en-US" sz="1400">
                          <a:effectLst/>
                        </a:rPr>
                        <a:t>Knowledge dissemination</a:t>
                      </a:r>
                      <a:endParaRPr lang="es-ES" sz="1400">
                        <a:effectLst/>
                      </a:endParaRPr>
                    </a:p>
                    <a:p>
                      <a:pPr algn="just">
                        <a:spcAft>
                          <a:spcPts val="100"/>
                        </a:spcAft>
                        <a:tabLst>
                          <a:tab pos="102870" algn="l"/>
                        </a:tabLst>
                      </a:pPr>
                      <a:r>
                        <a:rPr lang="en-US" sz="1400">
                          <a:effectLst/>
                        </a:rPr>
                        <a:t>Personal security</a:t>
                      </a:r>
                      <a:endParaRPr lang="es-ES" sz="1400">
                        <a:effectLst/>
                      </a:endParaRPr>
                    </a:p>
                    <a:p>
                      <a:pPr algn="just">
                        <a:spcAft>
                          <a:spcPts val="100"/>
                        </a:spcAft>
                        <a:tabLst>
                          <a:tab pos="102870" algn="l"/>
                        </a:tabLst>
                      </a:pPr>
                      <a:r>
                        <a:rPr lang="en-US" sz="1400">
                          <a:effectLst/>
                        </a:rPr>
                        <a:t>Public security</a:t>
                      </a:r>
                      <a:endParaRPr lang="es-ES" sz="140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39239" marR="39239" marT="0" marB="0" anchor="ctr"/>
                </a:tc>
                <a:tc>
                  <a:txBody>
                    <a:bodyPr/>
                    <a:lstStyle/>
                    <a:p>
                      <a:pPr algn="just">
                        <a:spcAft>
                          <a:spcPts val="100"/>
                        </a:spcAft>
                        <a:tabLst>
                          <a:tab pos="102870" algn="l"/>
                        </a:tabLst>
                      </a:pPr>
                      <a:r>
                        <a:rPr lang="en-US" sz="1400" dirty="0">
                          <a:effectLst/>
                        </a:rPr>
                        <a:t>Fraud reduction</a:t>
                      </a:r>
                      <a:endParaRPr lang="es-ES" sz="1400" dirty="0">
                        <a:effectLst/>
                      </a:endParaRPr>
                    </a:p>
                    <a:p>
                      <a:pPr algn="just">
                        <a:spcAft>
                          <a:spcPts val="100"/>
                        </a:spcAft>
                        <a:tabLst>
                          <a:tab pos="102870" algn="l"/>
                        </a:tabLst>
                      </a:pPr>
                      <a:r>
                        <a:rPr lang="en-US" sz="1400" dirty="0">
                          <a:effectLst/>
                        </a:rPr>
                        <a:t>Energy consumption reduction</a:t>
                      </a:r>
                      <a:endParaRPr lang="es-ES" sz="1400" dirty="0">
                        <a:effectLst/>
                      </a:endParaRPr>
                    </a:p>
                    <a:p>
                      <a:pPr algn="just">
                        <a:spcAft>
                          <a:spcPts val="100"/>
                        </a:spcAft>
                        <a:tabLst>
                          <a:tab pos="102870" algn="l"/>
                        </a:tabLst>
                      </a:pPr>
                      <a:r>
                        <a:rPr lang="en-US" sz="1400" dirty="0">
                          <a:effectLst/>
                        </a:rPr>
                        <a:t>Business competitiveness</a:t>
                      </a:r>
                      <a:endParaRPr lang="es-ES" sz="1400" dirty="0">
                        <a:effectLst/>
                      </a:endParaRPr>
                    </a:p>
                    <a:p>
                      <a:pPr algn="just">
                        <a:spcAft>
                          <a:spcPts val="100"/>
                        </a:spcAft>
                        <a:tabLst>
                          <a:tab pos="102870" algn="l"/>
                        </a:tabLst>
                      </a:pPr>
                      <a:r>
                        <a:rPr lang="en-US" sz="1400" dirty="0">
                          <a:effectLst/>
                        </a:rPr>
                        <a:t>Transport connectivity</a:t>
                      </a:r>
                      <a:endParaRPr lang="es-ES" sz="1400" dirty="0">
                        <a:effectLst/>
                      </a:endParaRPr>
                    </a:p>
                    <a:p>
                      <a:pPr algn="just">
                        <a:spcAft>
                          <a:spcPts val="100"/>
                        </a:spcAft>
                        <a:tabLst>
                          <a:tab pos="102870" algn="l"/>
                        </a:tabLst>
                      </a:pPr>
                      <a:r>
                        <a:rPr lang="en-US" sz="1400" dirty="0">
                          <a:effectLst/>
                        </a:rPr>
                        <a:t>Seamless mobility</a:t>
                      </a:r>
                      <a:endParaRPr lang="es-ES" sz="1400" dirty="0">
                        <a:effectLst/>
                      </a:endParaRPr>
                    </a:p>
                    <a:p>
                      <a:pPr algn="just">
                        <a:spcAft>
                          <a:spcPts val="100"/>
                        </a:spcAft>
                        <a:tabLst>
                          <a:tab pos="102870" algn="l"/>
                        </a:tabLst>
                      </a:pPr>
                      <a:r>
                        <a:rPr lang="en-US" sz="1400" dirty="0">
                          <a:effectLst/>
                        </a:rPr>
                        <a:t>Information transparency</a:t>
                      </a:r>
                      <a:endParaRPr lang="es-ES" sz="1400" dirty="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39239" marR="39239" marT="0" marB="0" anchor="ctr"/>
                </a:tc>
                <a:extLst>
                  <a:ext uri="{0D108BD9-81ED-4DB2-BD59-A6C34878D82A}">
                    <a16:rowId xmlns:a16="http://schemas.microsoft.com/office/drawing/2014/main" val="1659684923"/>
                  </a:ext>
                </a:extLst>
              </a:tr>
              <a:tr h="370593">
                <a:tc>
                  <a:txBody>
                    <a:bodyPr/>
                    <a:lstStyle/>
                    <a:p>
                      <a:pPr algn="ctr">
                        <a:spcAft>
                          <a:spcPts val="100"/>
                        </a:spcAft>
                      </a:pPr>
                      <a:r>
                        <a:rPr lang="en-US" sz="1400" dirty="0">
                          <a:effectLst/>
                        </a:rPr>
                        <a:t>Security</a:t>
                      </a:r>
                      <a:endParaRPr lang="es-ES" sz="1400" dirty="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39239" marR="39239" marT="0" marB="0" anchor="ctr"/>
                </a:tc>
                <a:tc>
                  <a:txBody>
                    <a:bodyPr/>
                    <a:lstStyle/>
                    <a:p>
                      <a:pPr algn="just">
                        <a:spcAft>
                          <a:spcPts val="100"/>
                        </a:spcAft>
                        <a:tabLst>
                          <a:tab pos="102870" algn="l"/>
                        </a:tabLst>
                      </a:pPr>
                      <a:r>
                        <a:rPr lang="en-US" sz="1400" dirty="0">
                          <a:effectLst/>
                        </a:rPr>
                        <a:t>Respect (absence of violence)</a:t>
                      </a:r>
                      <a:endParaRPr lang="es-ES" sz="1400" dirty="0">
                        <a:effectLst/>
                      </a:endParaRPr>
                    </a:p>
                    <a:p>
                      <a:pPr algn="just">
                        <a:spcAft>
                          <a:spcPts val="100"/>
                        </a:spcAft>
                        <a:tabLst>
                          <a:tab pos="102870" algn="l"/>
                        </a:tabLst>
                      </a:pPr>
                      <a:r>
                        <a:rPr lang="en-US" sz="1400" dirty="0">
                          <a:effectLst/>
                        </a:rPr>
                        <a:t>Personal security</a:t>
                      </a:r>
                      <a:endParaRPr lang="es-ES" sz="1400" dirty="0">
                        <a:effectLst/>
                      </a:endParaRPr>
                    </a:p>
                    <a:p>
                      <a:pPr algn="just">
                        <a:spcAft>
                          <a:spcPts val="100"/>
                        </a:spcAft>
                        <a:tabLst>
                          <a:tab pos="102870" algn="l"/>
                        </a:tabLst>
                      </a:pPr>
                      <a:r>
                        <a:rPr lang="en-US" sz="1400" dirty="0">
                          <a:effectLst/>
                        </a:rPr>
                        <a:t>Public security</a:t>
                      </a:r>
                      <a:endParaRPr lang="es-ES" sz="1400" dirty="0">
                        <a:effectLst/>
                      </a:endParaRPr>
                    </a:p>
                    <a:p>
                      <a:pPr algn="just">
                        <a:spcAft>
                          <a:spcPts val="100"/>
                        </a:spcAft>
                        <a:tabLst>
                          <a:tab pos="102870" algn="l"/>
                        </a:tabLst>
                      </a:pPr>
                      <a:r>
                        <a:rPr lang="en-US" sz="1400" dirty="0">
                          <a:effectLst/>
                        </a:rPr>
                        <a:t>Mental health and well-being</a:t>
                      </a:r>
                      <a:endParaRPr lang="es-ES" sz="1400" dirty="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39239" marR="39239" marT="0" marB="0" anchor="ctr"/>
                </a:tc>
                <a:tc>
                  <a:txBody>
                    <a:bodyPr/>
                    <a:lstStyle/>
                    <a:p>
                      <a:pPr algn="just">
                        <a:spcAft>
                          <a:spcPts val="100"/>
                        </a:spcAft>
                        <a:tabLst>
                          <a:tab pos="102870" algn="l"/>
                        </a:tabLst>
                      </a:pPr>
                      <a:r>
                        <a:rPr lang="en-US" sz="1400" dirty="0">
                          <a:effectLst/>
                        </a:rPr>
                        <a:t>Predictability</a:t>
                      </a:r>
                      <a:endParaRPr lang="es-ES" sz="1400" dirty="0">
                        <a:effectLst/>
                      </a:endParaRPr>
                    </a:p>
                    <a:p>
                      <a:pPr algn="just">
                        <a:spcAft>
                          <a:spcPts val="100"/>
                        </a:spcAft>
                        <a:tabLst>
                          <a:tab pos="102870" algn="l"/>
                        </a:tabLst>
                      </a:pPr>
                      <a:r>
                        <a:rPr lang="en-US" sz="1400" dirty="0">
                          <a:effectLst/>
                        </a:rPr>
                        <a:t>Timely Transport</a:t>
                      </a:r>
                      <a:endParaRPr lang="es-ES" sz="1400" dirty="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39239" marR="39239" marT="0" marB="0" anchor="ctr"/>
                </a:tc>
                <a:extLst>
                  <a:ext uri="{0D108BD9-81ED-4DB2-BD59-A6C34878D82A}">
                    <a16:rowId xmlns:a16="http://schemas.microsoft.com/office/drawing/2014/main" val="2956652784"/>
                  </a:ext>
                </a:extLst>
              </a:tr>
            </a:tbl>
          </a:graphicData>
        </a:graphic>
      </p:graphicFrame>
    </p:spTree>
    <p:extLst>
      <p:ext uri="{BB962C8B-B14F-4D97-AF65-F5344CB8AC3E}">
        <p14:creationId xmlns:p14="http://schemas.microsoft.com/office/powerpoint/2010/main" val="40676330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F011AD-2A68-49FA-84CA-D4169A3C5DC6}"/>
              </a:ext>
            </a:extLst>
          </p:cNvPr>
          <p:cNvSpPr>
            <a:spLocks noGrp="1"/>
          </p:cNvSpPr>
          <p:nvPr>
            <p:ph type="title"/>
          </p:nvPr>
        </p:nvSpPr>
        <p:spPr>
          <a:xfrm>
            <a:off x="471158" y="1007261"/>
            <a:ext cx="8201685" cy="614905"/>
          </a:xfrm>
        </p:spPr>
        <p:txBody>
          <a:bodyPr>
            <a:normAutofit/>
          </a:bodyPr>
          <a:lstStyle/>
          <a:p>
            <a:r>
              <a:rPr lang="en-US" sz="2400" dirty="0"/>
              <a:t>Outputs</a:t>
            </a:r>
            <a:endParaRPr lang="en-GB" sz="2400" dirty="0"/>
          </a:p>
        </p:txBody>
      </p:sp>
      <p:sp>
        <p:nvSpPr>
          <p:cNvPr id="4" name="Slide Number Placeholder 3">
            <a:extLst>
              <a:ext uri="{FF2B5EF4-FFF2-40B4-BE49-F238E27FC236}">
                <a16:creationId xmlns:a16="http://schemas.microsoft.com/office/drawing/2014/main" id="{ACA13981-1C52-4050-98E0-14C558A50A0E}"/>
              </a:ext>
            </a:extLst>
          </p:cNvPr>
          <p:cNvSpPr>
            <a:spLocks noGrp="1"/>
          </p:cNvSpPr>
          <p:nvPr>
            <p:ph type="sldNum" sz="quarter" idx="12"/>
          </p:nvPr>
        </p:nvSpPr>
        <p:spPr/>
        <p:txBody>
          <a:bodyPr/>
          <a:lstStyle/>
          <a:p>
            <a:fld id="{5336F0B7-EF37-4B31-BA1E-D2B9204CDF2B}" type="slidenum">
              <a:rPr lang="ca-ES" noProof="0" smtClean="0"/>
              <a:pPr/>
              <a:t>17</a:t>
            </a:fld>
            <a:endParaRPr lang="ca-ES" noProof="0" dirty="0"/>
          </a:p>
        </p:txBody>
      </p:sp>
      <p:sp>
        <p:nvSpPr>
          <p:cNvPr id="3" name="Rectángulo 2">
            <a:extLst>
              <a:ext uri="{FF2B5EF4-FFF2-40B4-BE49-F238E27FC236}">
                <a16:creationId xmlns:a16="http://schemas.microsoft.com/office/drawing/2014/main" id="{FD5944A5-BBED-4BD6-ABD5-0723BE585935}"/>
              </a:ext>
            </a:extLst>
          </p:cNvPr>
          <p:cNvSpPr/>
          <p:nvPr/>
        </p:nvSpPr>
        <p:spPr>
          <a:xfrm>
            <a:off x="471157" y="1622166"/>
            <a:ext cx="8446701" cy="1077218"/>
          </a:xfrm>
          <a:prstGeom prst="rect">
            <a:avLst/>
          </a:prstGeom>
        </p:spPr>
        <p:txBody>
          <a:bodyPr wrap="square">
            <a:spAutoFit/>
          </a:bodyPr>
          <a:lstStyle/>
          <a:p>
            <a:r>
              <a:rPr lang="ca-ES" sz="1600" dirty="0" err="1">
                <a:solidFill>
                  <a:srgbClr val="000000"/>
                </a:solidFill>
                <a:latin typeface="Source Sans Pro" panose="020B0503030403020204" pitchFamily="34" charset="0"/>
                <a:ea typeface="Source Sans Pro" panose="020B0503030403020204" pitchFamily="34" charset="0"/>
                <a:cs typeface="Times New Roman" panose="02020603050405020304" pitchFamily="18" charset="0"/>
              </a:rPr>
              <a:t>The</a:t>
            </a:r>
            <a:r>
              <a:rPr lang="ca-ES" sz="1600" dirty="0">
                <a:solidFill>
                  <a:srgbClr val="000000"/>
                </a:solidFill>
                <a:latin typeface="Source Sans Pro" panose="020B0503030403020204" pitchFamily="34" charset="0"/>
                <a:ea typeface="Source Sans Pro" panose="020B0503030403020204" pitchFamily="34" charset="0"/>
                <a:cs typeface="Times New Roman" panose="02020603050405020304" pitchFamily="18" charset="0"/>
              </a:rPr>
              <a:t> outputs </a:t>
            </a:r>
            <a:r>
              <a:rPr lang="en-US" sz="1600" dirty="0">
                <a:solidFill>
                  <a:srgbClr val="000000"/>
                </a:solidFill>
                <a:latin typeface="Source Sans Pro" panose="020B0503030403020204" pitchFamily="34" charset="0"/>
                <a:ea typeface="Source Sans Pro" panose="020B0503030403020204" pitchFamily="34" charset="0"/>
                <a:cs typeface="Times New Roman" panose="02020603050405020304" pitchFamily="18" charset="0"/>
              </a:rPr>
              <a:t>are</a:t>
            </a:r>
            <a:r>
              <a:rPr lang="ca-ES" sz="1600" dirty="0">
                <a:solidFill>
                  <a:srgbClr val="000000"/>
                </a:solidFill>
                <a:latin typeface="Source Sans Pro" panose="020B0503030403020204" pitchFamily="34" charset="0"/>
                <a:ea typeface="Source Sans Pro" panose="020B0503030403020204" pitchFamily="34" charset="0"/>
                <a:cs typeface="Times New Roman" panose="02020603050405020304" pitchFamily="18" charset="0"/>
              </a:rPr>
              <a:t> t</a:t>
            </a:r>
            <a:r>
              <a:rPr lang="en-US" sz="1600" dirty="0">
                <a:solidFill>
                  <a:srgbClr val="000000"/>
                </a:solidFill>
                <a:latin typeface="Source Sans Pro" panose="020B0503030403020204" pitchFamily="34" charset="0"/>
                <a:ea typeface="Source Sans Pro" panose="020B0503030403020204" pitchFamily="34" charset="0"/>
                <a:cs typeface="Times New Roman" panose="02020603050405020304" pitchFamily="18" charset="0"/>
              </a:rPr>
              <a:t>he products and services obtained through activities in terms of what is delivered or produced through them. One activity can produce multiple results as they correspond with the product of the tasks that each activity should include to be properly developed. </a:t>
            </a:r>
            <a:endParaRPr lang="es-ES" sz="1600" dirty="0">
              <a:latin typeface="Source Sans Pro" panose="020B0503030403020204" pitchFamily="34" charset="0"/>
              <a:ea typeface="Source Sans Pro" panose="020B0503030403020204" pitchFamily="34" charset="0"/>
            </a:endParaRPr>
          </a:p>
        </p:txBody>
      </p:sp>
      <p:graphicFrame>
        <p:nvGraphicFramePr>
          <p:cNvPr id="5" name="Tabla 4">
            <a:extLst>
              <a:ext uri="{FF2B5EF4-FFF2-40B4-BE49-F238E27FC236}">
                <a16:creationId xmlns:a16="http://schemas.microsoft.com/office/drawing/2014/main" id="{00B5C995-95AA-4A24-B6E4-1FF0CB018BD1}"/>
              </a:ext>
            </a:extLst>
          </p:cNvPr>
          <p:cNvGraphicFramePr>
            <a:graphicFrameLocks noGrp="1"/>
          </p:cNvGraphicFramePr>
          <p:nvPr>
            <p:extLst>
              <p:ext uri="{D42A27DB-BD31-4B8C-83A1-F6EECF244321}">
                <p14:modId xmlns:p14="http://schemas.microsoft.com/office/powerpoint/2010/main" val="1798589715"/>
              </p:ext>
            </p:extLst>
          </p:nvPr>
        </p:nvGraphicFramePr>
        <p:xfrm>
          <a:off x="804067" y="2881947"/>
          <a:ext cx="7535863" cy="3656965"/>
        </p:xfrm>
        <a:graphic>
          <a:graphicData uri="http://schemas.openxmlformats.org/drawingml/2006/table">
            <a:tbl>
              <a:tblPr firstRow="1" firstCol="1" bandRow="1">
                <a:tableStyleId>{10A1B5D5-9B99-4C35-A422-299274C87663}</a:tableStyleId>
              </a:tblPr>
              <a:tblGrid>
                <a:gridCol w="2557672">
                  <a:extLst>
                    <a:ext uri="{9D8B030D-6E8A-4147-A177-3AD203B41FA5}">
                      <a16:colId xmlns:a16="http://schemas.microsoft.com/office/drawing/2014/main" val="3469943474"/>
                    </a:ext>
                  </a:extLst>
                </a:gridCol>
                <a:gridCol w="2697839">
                  <a:extLst>
                    <a:ext uri="{9D8B030D-6E8A-4147-A177-3AD203B41FA5}">
                      <a16:colId xmlns:a16="http://schemas.microsoft.com/office/drawing/2014/main" val="133798530"/>
                    </a:ext>
                  </a:extLst>
                </a:gridCol>
                <a:gridCol w="2280352">
                  <a:extLst>
                    <a:ext uri="{9D8B030D-6E8A-4147-A177-3AD203B41FA5}">
                      <a16:colId xmlns:a16="http://schemas.microsoft.com/office/drawing/2014/main" val="636995267"/>
                    </a:ext>
                  </a:extLst>
                </a:gridCol>
              </a:tblGrid>
              <a:tr h="344170">
                <a:tc>
                  <a:txBody>
                    <a:bodyPr/>
                    <a:lstStyle/>
                    <a:p>
                      <a:pPr algn="ctr">
                        <a:spcAft>
                          <a:spcPts val="0"/>
                        </a:spcAft>
                      </a:pPr>
                      <a:r>
                        <a:rPr lang="en-US" sz="1400" dirty="0">
                          <a:effectLst/>
                        </a:rPr>
                        <a:t>Users</a:t>
                      </a:r>
                      <a:endParaRPr lang="es-ES" sz="1400" dirty="0">
                        <a:solidFill>
                          <a:srgbClr val="000000"/>
                        </a:solidFill>
                        <a:effectLst/>
                        <a:latin typeface="Source Sans Pro" panose="020B0503030403020204" pitchFamily="34" charset="0"/>
                        <a:ea typeface="Source Sans Pro" panose="020B0503030403020204" pitchFamily="34" charset="0"/>
                        <a:cs typeface="SourceSansPro-Light"/>
                      </a:endParaRPr>
                    </a:p>
                  </a:txBody>
                  <a:tcPr marL="68580" marR="68580" marT="0" marB="0" anchor="ctr"/>
                </a:tc>
                <a:tc>
                  <a:txBody>
                    <a:bodyPr/>
                    <a:lstStyle/>
                    <a:p>
                      <a:pPr algn="ctr">
                        <a:spcAft>
                          <a:spcPts val="0"/>
                        </a:spcAft>
                      </a:pPr>
                      <a:r>
                        <a:rPr lang="en-US" sz="1400" dirty="0">
                          <a:effectLst/>
                        </a:rPr>
                        <a:t>Operators/administration</a:t>
                      </a:r>
                      <a:endParaRPr lang="es-ES" sz="1400" dirty="0">
                        <a:solidFill>
                          <a:srgbClr val="000000"/>
                        </a:solidFill>
                        <a:effectLst/>
                        <a:latin typeface="Source Sans Pro" panose="020B0503030403020204" pitchFamily="34" charset="0"/>
                        <a:ea typeface="Source Sans Pro" panose="020B0503030403020204" pitchFamily="34" charset="0"/>
                        <a:cs typeface="SourceSansPro-Light"/>
                      </a:endParaRPr>
                    </a:p>
                  </a:txBody>
                  <a:tcPr marL="68580" marR="68580" marT="0" marB="0" anchor="ctr"/>
                </a:tc>
                <a:tc>
                  <a:txBody>
                    <a:bodyPr/>
                    <a:lstStyle/>
                    <a:p>
                      <a:pPr algn="ctr">
                        <a:spcAft>
                          <a:spcPts val="0"/>
                        </a:spcAft>
                      </a:pPr>
                      <a:r>
                        <a:rPr lang="en-US" sz="1400" dirty="0">
                          <a:effectLst/>
                        </a:rPr>
                        <a:t>Business</a:t>
                      </a:r>
                      <a:endParaRPr lang="es-ES" sz="1400" dirty="0">
                        <a:solidFill>
                          <a:srgbClr val="000000"/>
                        </a:solidFill>
                        <a:effectLst/>
                        <a:latin typeface="Source Sans Pro" panose="020B0503030403020204" pitchFamily="34" charset="0"/>
                        <a:ea typeface="Source Sans Pro" panose="020B0503030403020204" pitchFamily="34" charset="0"/>
                        <a:cs typeface="SourceSansPro-Light"/>
                      </a:endParaRPr>
                    </a:p>
                  </a:txBody>
                  <a:tcPr marL="68580" marR="68580" marT="0" marB="0" anchor="ctr"/>
                </a:tc>
                <a:extLst>
                  <a:ext uri="{0D108BD9-81ED-4DB2-BD59-A6C34878D82A}">
                    <a16:rowId xmlns:a16="http://schemas.microsoft.com/office/drawing/2014/main" val="4107665057"/>
                  </a:ext>
                </a:extLst>
              </a:tr>
              <a:tr h="272415">
                <a:tc gridSpan="3">
                  <a:txBody>
                    <a:bodyPr/>
                    <a:lstStyle/>
                    <a:p>
                      <a:pPr algn="ctr">
                        <a:spcAft>
                          <a:spcPts val="0"/>
                        </a:spcAft>
                      </a:pPr>
                      <a:r>
                        <a:rPr lang="en-US" sz="1400" dirty="0">
                          <a:effectLst/>
                        </a:rPr>
                        <a:t>Outputs</a:t>
                      </a:r>
                      <a:endParaRPr lang="es-ES" sz="1400" dirty="0">
                        <a:solidFill>
                          <a:srgbClr val="000000"/>
                        </a:solidFill>
                        <a:effectLst/>
                        <a:latin typeface="Source Sans Pro" panose="020B0503030403020204" pitchFamily="34" charset="0"/>
                        <a:ea typeface="Source Sans Pro" panose="020B0503030403020204" pitchFamily="34" charset="0"/>
                        <a:cs typeface="SourceSansPro-Light"/>
                      </a:endParaRPr>
                    </a:p>
                  </a:txBody>
                  <a:tcPr marL="68580" marR="68580" marT="0" marB="0" anchor="ctr"/>
                </a:tc>
                <a:tc hMerge="1">
                  <a:txBody>
                    <a:bodyPr/>
                    <a:lstStyle/>
                    <a:p>
                      <a:endParaRPr lang="es-ES"/>
                    </a:p>
                  </a:txBody>
                  <a:tcPr/>
                </a:tc>
                <a:tc hMerge="1">
                  <a:txBody>
                    <a:bodyPr/>
                    <a:lstStyle/>
                    <a:p>
                      <a:endParaRPr lang="es-ES"/>
                    </a:p>
                  </a:txBody>
                  <a:tcPr/>
                </a:tc>
                <a:extLst>
                  <a:ext uri="{0D108BD9-81ED-4DB2-BD59-A6C34878D82A}">
                    <a16:rowId xmlns:a16="http://schemas.microsoft.com/office/drawing/2014/main" val="2482677163"/>
                  </a:ext>
                </a:extLst>
              </a:tr>
              <a:tr h="539750">
                <a:tc>
                  <a:txBody>
                    <a:bodyPr/>
                    <a:lstStyle/>
                    <a:p>
                      <a:pPr>
                        <a:spcAft>
                          <a:spcPts val="0"/>
                        </a:spcAft>
                      </a:pPr>
                      <a:r>
                        <a:rPr lang="en-US" sz="1200" b="0">
                          <a:effectLst/>
                        </a:rPr>
                        <a:t>Citizen engagement</a:t>
                      </a:r>
                      <a:endParaRPr lang="es-ES" sz="1200" b="0">
                        <a:effectLst/>
                      </a:endParaRPr>
                    </a:p>
                    <a:p>
                      <a:pPr>
                        <a:spcAft>
                          <a:spcPts val="0"/>
                        </a:spcAft>
                      </a:pPr>
                      <a:r>
                        <a:rPr lang="en-US" sz="1200" b="0">
                          <a:effectLst/>
                        </a:rPr>
                        <a:t>Road safety</a:t>
                      </a:r>
                      <a:endParaRPr lang="es-ES" sz="1200" b="0">
                        <a:effectLst/>
                      </a:endParaRPr>
                    </a:p>
                    <a:p>
                      <a:pPr>
                        <a:spcAft>
                          <a:spcPts val="0"/>
                        </a:spcAft>
                      </a:pPr>
                      <a:r>
                        <a:rPr lang="en-US" sz="1200" b="0">
                          <a:effectLst/>
                        </a:rPr>
                        <a:t>Personal security</a:t>
                      </a:r>
                      <a:endParaRPr lang="es-ES" sz="1200" b="0">
                        <a:solidFill>
                          <a:srgbClr val="000000"/>
                        </a:solidFill>
                        <a:effectLst/>
                        <a:latin typeface="Source Sans Pro" panose="020B0503030403020204" pitchFamily="34" charset="0"/>
                        <a:ea typeface="Source Sans Pro" panose="020B0503030403020204" pitchFamily="34" charset="0"/>
                        <a:cs typeface="SourceSansPro-Light"/>
                      </a:endParaRPr>
                    </a:p>
                  </a:txBody>
                  <a:tcPr marL="68580" marR="68580" marT="0" marB="0" anchor="ctr"/>
                </a:tc>
                <a:tc>
                  <a:txBody>
                    <a:bodyPr/>
                    <a:lstStyle/>
                    <a:p>
                      <a:pPr>
                        <a:spcAft>
                          <a:spcPts val="0"/>
                        </a:spcAft>
                      </a:pPr>
                      <a:r>
                        <a:rPr lang="en-US" sz="1200" dirty="0">
                          <a:effectLst/>
                        </a:rPr>
                        <a:t>Driving optimization</a:t>
                      </a:r>
                      <a:endParaRPr lang="es-ES" sz="1200" dirty="0">
                        <a:effectLst/>
                      </a:endParaRPr>
                    </a:p>
                    <a:p>
                      <a:pPr>
                        <a:spcAft>
                          <a:spcPts val="0"/>
                        </a:spcAft>
                      </a:pPr>
                      <a:r>
                        <a:rPr lang="en-US" sz="1200" dirty="0">
                          <a:effectLst/>
                        </a:rPr>
                        <a:t>Operation capability</a:t>
                      </a:r>
                      <a:endParaRPr lang="es-ES" sz="1200" dirty="0">
                        <a:effectLst/>
                      </a:endParaRPr>
                    </a:p>
                    <a:p>
                      <a:pPr>
                        <a:spcAft>
                          <a:spcPts val="0"/>
                        </a:spcAft>
                      </a:pPr>
                      <a:r>
                        <a:rPr lang="en-US" sz="1200" dirty="0">
                          <a:effectLst/>
                        </a:rPr>
                        <a:t>Planning capability</a:t>
                      </a:r>
                      <a:endParaRPr lang="es-ES" sz="1200" dirty="0">
                        <a:effectLst/>
                      </a:endParaRPr>
                    </a:p>
                    <a:p>
                      <a:pPr>
                        <a:spcAft>
                          <a:spcPts val="0"/>
                        </a:spcAft>
                      </a:pPr>
                      <a:r>
                        <a:rPr lang="en-US" sz="1200" dirty="0">
                          <a:effectLst/>
                        </a:rPr>
                        <a:t>Fraud reduction</a:t>
                      </a:r>
                      <a:endParaRPr lang="es-ES" sz="1200" dirty="0">
                        <a:effectLst/>
                      </a:endParaRPr>
                    </a:p>
                    <a:p>
                      <a:pPr>
                        <a:spcAft>
                          <a:spcPts val="0"/>
                        </a:spcAft>
                      </a:pPr>
                      <a:r>
                        <a:rPr lang="en-US" sz="1200" dirty="0">
                          <a:effectLst/>
                        </a:rPr>
                        <a:t>Multimodality</a:t>
                      </a:r>
                      <a:endParaRPr lang="es-ES" sz="1200" dirty="0">
                        <a:effectLst/>
                      </a:endParaRPr>
                    </a:p>
                    <a:p>
                      <a:pPr>
                        <a:spcAft>
                          <a:spcPts val="0"/>
                        </a:spcAft>
                      </a:pPr>
                      <a:r>
                        <a:rPr lang="en-US" sz="1200" dirty="0">
                          <a:effectLst/>
                        </a:rPr>
                        <a:t>Maintenance administration</a:t>
                      </a:r>
                      <a:endParaRPr lang="es-ES" sz="1200" dirty="0">
                        <a:solidFill>
                          <a:srgbClr val="000000"/>
                        </a:solidFill>
                        <a:effectLst/>
                        <a:latin typeface="Source Sans Pro" panose="020B0503030403020204" pitchFamily="34" charset="0"/>
                        <a:ea typeface="Source Sans Pro" panose="020B0503030403020204" pitchFamily="34" charset="0"/>
                        <a:cs typeface="SourceSansPro-Light"/>
                      </a:endParaRPr>
                    </a:p>
                  </a:txBody>
                  <a:tcPr marL="68580" marR="68580" marT="0" marB="0" anchor="ctr"/>
                </a:tc>
                <a:tc>
                  <a:txBody>
                    <a:bodyPr/>
                    <a:lstStyle/>
                    <a:p>
                      <a:pPr>
                        <a:spcAft>
                          <a:spcPts val="0"/>
                        </a:spcAft>
                      </a:pPr>
                      <a:r>
                        <a:rPr lang="en-US" sz="1200">
                          <a:effectLst/>
                        </a:rPr>
                        <a:t>Business competitiveness</a:t>
                      </a:r>
                      <a:endParaRPr lang="es-ES" sz="1200">
                        <a:effectLst/>
                      </a:endParaRPr>
                    </a:p>
                    <a:p>
                      <a:pPr>
                        <a:spcAft>
                          <a:spcPts val="0"/>
                        </a:spcAft>
                      </a:pPr>
                      <a:r>
                        <a:rPr lang="en-US" sz="1200">
                          <a:effectLst/>
                        </a:rPr>
                        <a:t>Knowledge dissemination</a:t>
                      </a:r>
                      <a:endParaRPr lang="es-ES" sz="1200">
                        <a:effectLst/>
                      </a:endParaRPr>
                    </a:p>
                    <a:p>
                      <a:pPr>
                        <a:spcAft>
                          <a:spcPts val="0"/>
                        </a:spcAft>
                      </a:pPr>
                      <a:r>
                        <a:rPr lang="en-US" sz="1200">
                          <a:effectLst/>
                        </a:rPr>
                        <a:t>Information transparency</a:t>
                      </a:r>
                      <a:endParaRPr lang="es-ES" sz="1200">
                        <a:effectLst/>
                      </a:endParaRPr>
                    </a:p>
                    <a:p>
                      <a:pPr>
                        <a:spcAft>
                          <a:spcPts val="0"/>
                        </a:spcAft>
                      </a:pPr>
                      <a:r>
                        <a:rPr lang="en-US" sz="1200">
                          <a:effectLst/>
                        </a:rPr>
                        <a:t>Innovation</a:t>
                      </a:r>
                      <a:endParaRPr lang="es-ES" sz="1200">
                        <a:solidFill>
                          <a:srgbClr val="000000"/>
                        </a:solidFill>
                        <a:effectLst/>
                        <a:latin typeface="Source Sans Pro" panose="020B0503030403020204" pitchFamily="34" charset="0"/>
                        <a:ea typeface="Source Sans Pro" panose="020B0503030403020204" pitchFamily="34" charset="0"/>
                        <a:cs typeface="SourceSansPro-Light"/>
                      </a:endParaRPr>
                    </a:p>
                  </a:txBody>
                  <a:tcPr marL="68580" marR="68580" marT="0" marB="0" anchor="ctr"/>
                </a:tc>
                <a:extLst>
                  <a:ext uri="{0D108BD9-81ED-4DB2-BD59-A6C34878D82A}">
                    <a16:rowId xmlns:a16="http://schemas.microsoft.com/office/drawing/2014/main" val="328959680"/>
                  </a:ext>
                </a:extLst>
              </a:tr>
              <a:tr h="297180">
                <a:tc gridSpan="3">
                  <a:txBody>
                    <a:bodyPr/>
                    <a:lstStyle/>
                    <a:p>
                      <a:pPr algn="ctr">
                        <a:spcAft>
                          <a:spcPts val="0"/>
                        </a:spcAft>
                      </a:pPr>
                      <a:r>
                        <a:rPr lang="en-US" sz="1400" b="1" dirty="0">
                          <a:effectLst/>
                        </a:rPr>
                        <a:t>Outcomes</a:t>
                      </a:r>
                      <a:endParaRPr lang="es-ES" sz="1400" b="1" dirty="0">
                        <a:solidFill>
                          <a:srgbClr val="000000"/>
                        </a:solidFill>
                        <a:effectLst/>
                        <a:latin typeface="Source Sans Pro" panose="020B0503030403020204" pitchFamily="34" charset="0"/>
                        <a:ea typeface="Source Sans Pro" panose="020B0503030403020204" pitchFamily="34" charset="0"/>
                        <a:cs typeface="SourceSansPro-Light"/>
                      </a:endParaRPr>
                    </a:p>
                  </a:txBody>
                  <a:tcPr marL="68580" marR="68580" marT="0" marB="0" anchor="ctr"/>
                </a:tc>
                <a:tc hMerge="1">
                  <a:txBody>
                    <a:bodyPr/>
                    <a:lstStyle/>
                    <a:p>
                      <a:endParaRPr lang="es-ES"/>
                    </a:p>
                  </a:txBody>
                  <a:tcPr/>
                </a:tc>
                <a:tc hMerge="1">
                  <a:txBody>
                    <a:bodyPr/>
                    <a:lstStyle/>
                    <a:p>
                      <a:endParaRPr lang="es-ES"/>
                    </a:p>
                  </a:txBody>
                  <a:tcPr/>
                </a:tc>
                <a:extLst>
                  <a:ext uri="{0D108BD9-81ED-4DB2-BD59-A6C34878D82A}">
                    <a16:rowId xmlns:a16="http://schemas.microsoft.com/office/drawing/2014/main" val="788208467"/>
                  </a:ext>
                </a:extLst>
              </a:tr>
              <a:tr h="0">
                <a:tc>
                  <a:txBody>
                    <a:bodyPr/>
                    <a:lstStyle/>
                    <a:p>
                      <a:pPr>
                        <a:spcAft>
                          <a:spcPts val="0"/>
                        </a:spcAft>
                      </a:pPr>
                      <a:r>
                        <a:rPr lang="en-US" sz="1200" b="0" dirty="0">
                          <a:effectLst/>
                        </a:rPr>
                        <a:t>Seamless mobility</a:t>
                      </a:r>
                      <a:endParaRPr lang="es-ES" sz="1200" b="0" dirty="0">
                        <a:effectLst/>
                      </a:endParaRPr>
                    </a:p>
                    <a:p>
                      <a:pPr>
                        <a:spcAft>
                          <a:spcPts val="0"/>
                        </a:spcAft>
                      </a:pPr>
                      <a:r>
                        <a:rPr lang="en-US" sz="1200" b="0" dirty="0">
                          <a:effectLst/>
                        </a:rPr>
                        <a:t>Reliability</a:t>
                      </a:r>
                      <a:endParaRPr lang="es-ES" sz="1200" b="0" dirty="0">
                        <a:effectLst/>
                      </a:endParaRPr>
                    </a:p>
                    <a:p>
                      <a:pPr>
                        <a:spcAft>
                          <a:spcPts val="0"/>
                        </a:spcAft>
                      </a:pPr>
                      <a:r>
                        <a:rPr lang="en-US" sz="1200" b="0" dirty="0">
                          <a:effectLst/>
                        </a:rPr>
                        <a:t>Respect (absence of violence)</a:t>
                      </a:r>
                      <a:endParaRPr lang="es-ES" sz="1200" b="0" dirty="0">
                        <a:effectLst/>
                      </a:endParaRPr>
                    </a:p>
                    <a:p>
                      <a:pPr>
                        <a:spcAft>
                          <a:spcPts val="0"/>
                        </a:spcAft>
                      </a:pPr>
                      <a:r>
                        <a:rPr lang="en-US" sz="1200" b="0" dirty="0">
                          <a:effectLst/>
                        </a:rPr>
                        <a:t>Accessibility</a:t>
                      </a:r>
                      <a:endParaRPr lang="es-ES" sz="1200" b="0" dirty="0">
                        <a:effectLst/>
                      </a:endParaRPr>
                    </a:p>
                    <a:p>
                      <a:pPr>
                        <a:spcAft>
                          <a:spcPts val="0"/>
                        </a:spcAft>
                      </a:pPr>
                      <a:r>
                        <a:rPr lang="en-US" sz="1200" b="0" dirty="0">
                          <a:effectLst/>
                        </a:rPr>
                        <a:t>Equity</a:t>
                      </a:r>
                      <a:endParaRPr lang="es-ES" sz="1200" b="0" dirty="0">
                        <a:effectLst/>
                      </a:endParaRPr>
                    </a:p>
                    <a:p>
                      <a:pPr>
                        <a:spcAft>
                          <a:spcPts val="0"/>
                        </a:spcAft>
                      </a:pPr>
                      <a:r>
                        <a:rPr lang="en-US" sz="1200" b="0" dirty="0">
                          <a:effectLst/>
                        </a:rPr>
                        <a:t>Climate change</a:t>
                      </a:r>
                      <a:endParaRPr lang="es-ES" sz="1200" b="0" dirty="0">
                        <a:effectLst/>
                      </a:endParaRPr>
                    </a:p>
                    <a:p>
                      <a:pPr>
                        <a:spcAft>
                          <a:spcPts val="0"/>
                        </a:spcAft>
                      </a:pPr>
                      <a:r>
                        <a:rPr lang="en-US" sz="1200" b="0" dirty="0">
                          <a:effectLst/>
                        </a:rPr>
                        <a:t>Noise pollution</a:t>
                      </a:r>
                      <a:endParaRPr lang="es-ES" sz="1200" b="0" dirty="0">
                        <a:effectLst/>
                      </a:endParaRPr>
                    </a:p>
                    <a:p>
                      <a:pPr>
                        <a:spcAft>
                          <a:spcPts val="0"/>
                        </a:spcAft>
                      </a:pPr>
                      <a:r>
                        <a:rPr lang="en-US" sz="1200" b="0" dirty="0">
                          <a:effectLst/>
                        </a:rPr>
                        <a:t>Perceived mobility service quality</a:t>
                      </a:r>
                      <a:endParaRPr lang="es-ES" sz="1200" b="0" dirty="0">
                        <a:effectLst/>
                      </a:endParaRPr>
                    </a:p>
                    <a:p>
                      <a:pPr>
                        <a:spcAft>
                          <a:spcPts val="0"/>
                        </a:spcAft>
                      </a:pPr>
                      <a:r>
                        <a:rPr lang="en-US" sz="1200" b="0" dirty="0">
                          <a:effectLst/>
                        </a:rPr>
                        <a:t>Mental health and well-being</a:t>
                      </a:r>
                      <a:endParaRPr lang="es-ES" sz="1200" b="0" dirty="0">
                        <a:solidFill>
                          <a:srgbClr val="000000"/>
                        </a:solidFill>
                        <a:effectLst/>
                        <a:latin typeface="Source Sans Pro" panose="020B0503030403020204" pitchFamily="34" charset="0"/>
                        <a:ea typeface="Source Sans Pro" panose="020B0503030403020204" pitchFamily="34" charset="0"/>
                        <a:cs typeface="SourceSansPro-Light"/>
                      </a:endParaRPr>
                    </a:p>
                  </a:txBody>
                  <a:tcPr marL="68580" marR="68580" marT="0" marB="0" anchor="ctr"/>
                </a:tc>
                <a:tc>
                  <a:txBody>
                    <a:bodyPr/>
                    <a:lstStyle/>
                    <a:p>
                      <a:pPr>
                        <a:spcAft>
                          <a:spcPts val="0"/>
                        </a:spcAft>
                      </a:pPr>
                      <a:r>
                        <a:rPr lang="en-US" sz="1200">
                          <a:effectLst/>
                        </a:rPr>
                        <a:t>Predictability</a:t>
                      </a:r>
                      <a:endParaRPr lang="es-ES" sz="1200">
                        <a:effectLst/>
                      </a:endParaRPr>
                    </a:p>
                    <a:p>
                      <a:pPr>
                        <a:spcAft>
                          <a:spcPts val="0"/>
                        </a:spcAft>
                      </a:pPr>
                      <a:r>
                        <a:rPr lang="en-US" sz="1200">
                          <a:effectLst/>
                        </a:rPr>
                        <a:t>Resilience</a:t>
                      </a:r>
                      <a:endParaRPr lang="es-ES" sz="1200">
                        <a:effectLst/>
                      </a:endParaRPr>
                    </a:p>
                    <a:p>
                      <a:pPr>
                        <a:spcAft>
                          <a:spcPts val="0"/>
                        </a:spcAft>
                      </a:pPr>
                      <a:r>
                        <a:rPr lang="en-US" sz="1200">
                          <a:effectLst/>
                        </a:rPr>
                        <a:t>Attractiveness</a:t>
                      </a:r>
                      <a:endParaRPr lang="es-ES" sz="1200">
                        <a:effectLst/>
                      </a:endParaRPr>
                    </a:p>
                    <a:p>
                      <a:pPr>
                        <a:spcAft>
                          <a:spcPts val="0"/>
                        </a:spcAft>
                      </a:pPr>
                      <a:r>
                        <a:rPr lang="en-US" sz="1200">
                          <a:effectLst/>
                        </a:rPr>
                        <a:t>Delivered mobility service quality</a:t>
                      </a:r>
                      <a:endParaRPr lang="es-ES" sz="1200">
                        <a:effectLst/>
                      </a:endParaRPr>
                    </a:p>
                    <a:p>
                      <a:pPr>
                        <a:spcAft>
                          <a:spcPts val="0"/>
                        </a:spcAft>
                      </a:pPr>
                      <a:r>
                        <a:rPr lang="en-US" sz="1200">
                          <a:effectLst/>
                        </a:rPr>
                        <a:t>Cost-effectiveness</a:t>
                      </a:r>
                      <a:endParaRPr lang="es-ES" sz="1200">
                        <a:effectLst/>
                      </a:endParaRPr>
                    </a:p>
                    <a:p>
                      <a:pPr>
                        <a:spcAft>
                          <a:spcPts val="0"/>
                        </a:spcAft>
                      </a:pPr>
                      <a:r>
                        <a:rPr lang="en-US" sz="1200">
                          <a:effectLst/>
                        </a:rPr>
                        <a:t>Cost-efficiency</a:t>
                      </a:r>
                      <a:endParaRPr lang="es-ES" sz="1200">
                        <a:effectLst/>
                      </a:endParaRPr>
                    </a:p>
                    <a:p>
                      <a:pPr>
                        <a:spcAft>
                          <a:spcPts val="0"/>
                        </a:spcAft>
                      </a:pPr>
                      <a:r>
                        <a:rPr lang="en-US" sz="1200">
                          <a:effectLst/>
                        </a:rPr>
                        <a:t>Productivity</a:t>
                      </a:r>
                      <a:endParaRPr lang="es-ES" sz="1200">
                        <a:effectLst/>
                      </a:endParaRPr>
                    </a:p>
                    <a:p>
                      <a:pPr>
                        <a:spcAft>
                          <a:spcPts val="0"/>
                        </a:spcAft>
                      </a:pPr>
                      <a:r>
                        <a:rPr lang="en-US" sz="1200">
                          <a:effectLst/>
                        </a:rPr>
                        <a:t>Timely transport</a:t>
                      </a:r>
                      <a:endParaRPr lang="es-ES" sz="1200">
                        <a:solidFill>
                          <a:srgbClr val="000000"/>
                        </a:solidFill>
                        <a:effectLst/>
                        <a:latin typeface="Source Sans Pro" panose="020B0503030403020204" pitchFamily="34" charset="0"/>
                        <a:ea typeface="Source Sans Pro" panose="020B0503030403020204" pitchFamily="34" charset="0"/>
                        <a:cs typeface="SourceSansPro-Light"/>
                      </a:endParaRPr>
                    </a:p>
                  </a:txBody>
                  <a:tcPr marL="68580" marR="68580" marT="0" marB="0" anchor="ctr"/>
                </a:tc>
                <a:tc>
                  <a:txBody>
                    <a:bodyPr/>
                    <a:lstStyle/>
                    <a:p>
                      <a:pPr>
                        <a:spcAft>
                          <a:spcPts val="0"/>
                        </a:spcAft>
                      </a:pPr>
                      <a:r>
                        <a:rPr lang="en-US" sz="1200" dirty="0">
                          <a:effectLst/>
                        </a:rPr>
                        <a:t>Economic development</a:t>
                      </a:r>
                      <a:endParaRPr lang="es-ES" sz="1200" dirty="0">
                        <a:solidFill>
                          <a:srgbClr val="000000"/>
                        </a:solidFill>
                        <a:effectLst/>
                        <a:latin typeface="Source Sans Pro" panose="020B0503030403020204" pitchFamily="34" charset="0"/>
                        <a:ea typeface="Source Sans Pro" panose="020B0503030403020204" pitchFamily="34" charset="0"/>
                        <a:cs typeface="SourceSansPro-Light"/>
                      </a:endParaRPr>
                    </a:p>
                  </a:txBody>
                  <a:tcPr marL="68580" marR="68580" marT="0" marB="0" anchor="ctr"/>
                </a:tc>
                <a:extLst>
                  <a:ext uri="{0D108BD9-81ED-4DB2-BD59-A6C34878D82A}">
                    <a16:rowId xmlns:a16="http://schemas.microsoft.com/office/drawing/2014/main" val="1259508540"/>
                  </a:ext>
                </a:extLst>
              </a:tr>
            </a:tbl>
          </a:graphicData>
        </a:graphic>
      </p:graphicFrame>
    </p:spTree>
    <p:extLst>
      <p:ext uri="{BB962C8B-B14F-4D97-AF65-F5344CB8AC3E}">
        <p14:creationId xmlns:p14="http://schemas.microsoft.com/office/powerpoint/2010/main" val="3016579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CA13981-1C52-4050-98E0-14C558A50A0E}"/>
              </a:ext>
            </a:extLst>
          </p:cNvPr>
          <p:cNvSpPr>
            <a:spLocks noGrp="1"/>
          </p:cNvSpPr>
          <p:nvPr>
            <p:ph type="sldNum" sz="quarter" idx="12"/>
          </p:nvPr>
        </p:nvSpPr>
        <p:spPr/>
        <p:txBody>
          <a:bodyPr/>
          <a:lstStyle/>
          <a:p>
            <a:fld id="{5336F0B7-EF37-4B31-BA1E-D2B9204CDF2B}" type="slidenum">
              <a:rPr lang="ca-ES" noProof="0" smtClean="0"/>
              <a:pPr/>
              <a:t>18</a:t>
            </a:fld>
            <a:endParaRPr lang="ca-ES" noProof="0" dirty="0"/>
          </a:p>
        </p:txBody>
      </p:sp>
      <p:graphicFrame>
        <p:nvGraphicFramePr>
          <p:cNvPr id="8" name="Tabla 7">
            <a:extLst>
              <a:ext uri="{FF2B5EF4-FFF2-40B4-BE49-F238E27FC236}">
                <a16:creationId xmlns:a16="http://schemas.microsoft.com/office/drawing/2014/main" id="{5D1709BC-FEDA-4E31-AF4D-75C45B475EB3}"/>
              </a:ext>
            </a:extLst>
          </p:cNvPr>
          <p:cNvGraphicFramePr>
            <a:graphicFrameLocks noGrp="1"/>
          </p:cNvGraphicFramePr>
          <p:nvPr>
            <p:extLst>
              <p:ext uri="{D42A27DB-BD31-4B8C-83A1-F6EECF244321}">
                <p14:modId xmlns:p14="http://schemas.microsoft.com/office/powerpoint/2010/main" val="3385626416"/>
              </p:ext>
            </p:extLst>
          </p:nvPr>
        </p:nvGraphicFramePr>
        <p:xfrm>
          <a:off x="1096443" y="349567"/>
          <a:ext cx="6951114" cy="6370320"/>
        </p:xfrm>
        <a:graphic>
          <a:graphicData uri="http://schemas.openxmlformats.org/drawingml/2006/table">
            <a:tbl>
              <a:tblPr firstRow="1" firstCol="1" bandRow="1">
                <a:tableStyleId>{93296810-A885-4BE3-A3E7-6D5BEEA58F35}</a:tableStyleId>
              </a:tblPr>
              <a:tblGrid>
                <a:gridCol w="1570390">
                  <a:extLst>
                    <a:ext uri="{9D8B030D-6E8A-4147-A177-3AD203B41FA5}">
                      <a16:colId xmlns:a16="http://schemas.microsoft.com/office/drawing/2014/main" val="2444586374"/>
                    </a:ext>
                  </a:extLst>
                </a:gridCol>
                <a:gridCol w="1813985">
                  <a:extLst>
                    <a:ext uri="{9D8B030D-6E8A-4147-A177-3AD203B41FA5}">
                      <a16:colId xmlns:a16="http://schemas.microsoft.com/office/drawing/2014/main" val="974821887"/>
                    </a:ext>
                  </a:extLst>
                </a:gridCol>
                <a:gridCol w="3566739">
                  <a:extLst>
                    <a:ext uri="{9D8B030D-6E8A-4147-A177-3AD203B41FA5}">
                      <a16:colId xmlns:a16="http://schemas.microsoft.com/office/drawing/2014/main" val="1984075080"/>
                    </a:ext>
                  </a:extLst>
                </a:gridCol>
              </a:tblGrid>
              <a:tr h="47047">
                <a:tc>
                  <a:txBody>
                    <a:bodyPr/>
                    <a:lstStyle/>
                    <a:p>
                      <a:pPr algn="ctr">
                        <a:spcAft>
                          <a:spcPts val="0"/>
                        </a:spcAft>
                      </a:pPr>
                      <a:r>
                        <a:rPr lang="en-US" sz="1100">
                          <a:effectLst/>
                        </a:rPr>
                        <a:t>Smart Mobility solutions </a:t>
                      </a:r>
                      <a:endParaRPr lang="es-ES" sz="1100">
                        <a:solidFill>
                          <a:srgbClr val="000000"/>
                        </a:solidFill>
                        <a:effectLst/>
                        <a:latin typeface="SourceSansPro-Light"/>
                        <a:ea typeface="MS Mincho" panose="02020609040205080304" pitchFamily="49" charset="-128"/>
                        <a:cs typeface="SourceSansPro-Light"/>
                      </a:endParaRPr>
                    </a:p>
                  </a:txBody>
                  <a:tcPr marL="10978" marR="10978" marT="0" marB="0" anchor="ctr"/>
                </a:tc>
                <a:tc>
                  <a:txBody>
                    <a:bodyPr/>
                    <a:lstStyle/>
                    <a:p>
                      <a:pPr algn="ctr">
                        <a:spcAft>
                          <a:spcPts val="0"/>
                        </a:spcAft>
                      </a:pPr>
                      <a:r>
                        <a:rPr lang="en-US" sz="1100">
                          <a:effectLst/>
                        </a:rPr>
                        <a:t>Outputs</a:t>
                      </a:r>
                      <a:endParaRPr lang="es-ES" sz="1100">
                        <a:solidFill>
                          <a:srgbClr val="000000"/>
                        </a:solidFill>
                        <a:effectLst/>
                        <a:latin typeface="SourceSansPro-Light"/>
                        <a:ea typeface="MS Mincho" panose="02020609040205080304" pitchFamily="49" charset="-128"/>
                        <a:cs typeface="SourceSansPro-Light"/>
                      </a:endParaRPr>
                    </a:p>
                  </a:txBody>
                  <a:tcPr marL="10978" marR="10978" marT="0" marB="0" anchor="ctr"/>
                </a:tc>
                <a:tc>
                  <a:txBody>
                    <a:bodyPr/>
                    <a:lstStyle/>
                    <a:p>
                      <a:pPr algn="ctr">
                        <a:spcAft>
                          <a:spcPts val="0"/>
                        </a:spcAft>
                      </a:pPr>
                      <a:r>
                        <a:rPr lang="en-US" sz="1100">
                          <a:effectLst/>
                        </a:rPr>
                        <a:t>Outcomes</a:t>
                      </a:r>
                      <a:endParaRPr lang="es-ES" sz="1100">
                        <a:solidFill>
                          <a:srgbClr val="000000"/>
                        </a:solidFill>
                        <a:effectLst/>
                        <a:latin typeface="SourceSansPro-Light"/>
                        <a:ea typeface="MS Mincho" panose="02020609040205080304" pitchFamily="49" charset="-128"/>
                        <a:cs typeface="SourceSansPro-Light"/>
                      </a:endParaRPr>
                    </a:p>
                  </a:txBody>
                  <a:tcPr marL="10978" marR="10978" marT="0" marB="0" anchor="ctr"/>
                </a:tc>
                <a:extLst>
                  <a:ext uri="{0D108BD9-81ED-4DB2-BD59-A6C34878D82A}">
                    <a16:rowId xmlns:a16="http://schemas.microsoft.com/office/drawing/2014/main" val="3734050324"/>
                  </a:ext>
                </a:extLst>
              </a:tr>
              <a:tr h="301104">
                <a:tc>
                  <a:txBody>
                    <a:bodyPr/>
                    <a:lstStyle/>
                    <a:p>
                      <a:pPr algn="ctr">
                        <a:spcAft>
                          <a:spcPts val="0"/>
                        </a:spcAft>
                      </a:pPr>
                      <a:r>
                        <a:rPr lang="en-US" sz="1100" dirty="0">
                          <a:effectLst/>
                        </a:rPr>
                        <a:t>Access Control for motorized transports</a:t>
                      </a:r>
                      <a:endParaRPr lang="es-ES" sz="1100" dirty="0">
                        <a:solidFill>
                          <a:srgbClr val="000000"/>
                        </a:solidFill>
                        <a:effectLst/>
                        <a:latin typeface="SourceSansPro-Light"/>
                        <a:ea typeface="MS Mincho" panose="02020609040205080304" pitchFamily="49" charset="-128"/>
                        <a:cs typeface="SourceSansPro-Light"/>
                      </a:endParaRPr>
                    </a:p>
                  </a:txBody>
                  <a:tcPr marL="10978" marR="10978" marT="0" marB="0" anchor="ctr"/>
                </a:tc>
                <a:tc>
                  <a:txBody>
                    <a:bodyPr/>
                    <a:lstStyle/>
                    <a:p>
                      <a:pPr>
                        <a:spcAft>
                          <a:spcPts val="0"/>
                        </a:spcAft>
                      </a:pPr>
                      <a:r>
                        <a:rPr lang="en-US" sz="1100" dirty="0">
                          <a:effectLst/>
                        </a:rPr>
                        <a:t>Road safety</a:t>
                      </a:r>
                      <a:endParaRPr lang="es-ES" sz="1100" dirty="0">
                        <a:solidFill>
                          <a:srgbClr val="000000"/>
                        </a:solidFill>
                        <a:effectLst/>
                        <a:latin typeface="SourceSansPro-Light"/>
                        <a:ea typeface="MS Mincho" panose="02020609040205080304" pitchFamily="49" charset="-128"/>
                        <a:cs typeface="SourceSansPro-Light"/>
                      </a:endParaRPr>
                    </a:p>
                  </a:txBody>
                  <a:tcPr marL="10978" marR="10978" marT="0" marB="0" anchor="ctr"/>
                </a:tc>
                <a:tc>
                  <a:txBody>
                    <a:bodyPr/>
                    <a:lstStyle/>
                    <a:p>
                      <a:pPr>
                        <a:spcAft>
                          <a:spcPts val="0"/>
                        </a:spcAft>
                      </a:pPr>
                      <a:r>
                        <a:rPr lang="en-US" sz="1100">
                          <a:effectLst/>
                        </a:rPr>
                        <a:t>Accessibility </a:t>
                      </a:r>
                      <a:br>
                        <a:rPr lang="en-US" sz="1100">
                          <a:effectLst/>
                        </a:rPr>
                      </a:br>
                      <a:r>
                        <a:rPr lang="en-US" sz="1100">
                          <a:effectLst/>
                        </a:rPr>
                        <a:t>Equity </a:t>
                      </a:r>
                      <a:br>
                        <a:rPr lang="en-US" sz="1100">
                          <a:effectLst/>
                        </a:rPr>
                      </a:br>
                      <a:r>
                        <a:rPr lang="en-US" sz="1100">
                          <a:effectLst/>
                        </a:rPr>
                        <a:t>Climate change </a:t>
                      </a:r>
                      <a:br>
                        <a:rPr lang="en-US" sz="1100">
                          <a:effectLst/>
                        </a:rPr>
                      </a:br>
                      <a:r>
                        <a:rPr lang="en-US" sz="1100">
                          <a:effectLst/>
                        </a:rPr>
                        <a:t>Noise pollution </a:t>
                      </a:r>
                      <a:br>
                        <a:rPr lang="en-US" sz="1100">
                          <a:effectLst/>
                        </a:rPr>
                      </a:br>
                      <a:r>
                        <a:rPr lang="en-US" sz="1100">
                          <a:effectLst/>
                        </a:rPr>
                        <a:t>Mental health and well-being </a:t>
                      </a:r>
                      <a:br>
                        <a:rPr lang="en-US" sz="1100">
                          <a:effectLst/>
                        </a:rPr>
                      </a:br>
                      <a:r>
                        <a:rPr lang="en-US" sz="1100">
                          <a:effectLst/>
                        </a:rPr>
                        <a:t>Attractiveness </a:t>
                      </a:r>
                      <a:br>
                        <a:rPr lang="en-US" sz="1100">
                          <a:effectLst/>
                        </a:rPr>
                      </a:br>
                      <a:r>
                        <a:rPr lang="en-US" sz="1100">
                          <a:effectLst/>
                        </a:rPr>
                        <a:t>Cost-effectiveness Economic development</a:t>
                      </a:r>
                      <a:endParaRPr lang="es-ES" sz="1100">
                        <a:solidFill>
                          <a:srgbClr val="000000"/>
                        </a:solidFill>
                        <a:effectLst/>
                        <a:latin typeface="SourceSansPro-Light"/>
                        <a:ea typeface="MS Mincho" panose="02020609040205080304" pitchFamily="49" charset="-128"/>
                        <a:cs typeface="SourceSansPro-Light"/>
                      </a:endParaRPr>
                    </a:p>
                  </a:txBody>
                  <a:tcPr marL="10978" marR="10978" marT="0" marB="0" anchor="ctr"/>
                </a:tc>
                <a:extLst>
                  <a:ext uri="{0D108BD9-81ED-4DB2-BD59-A6C34878D82A}">
                    <a16:rowId xmlns:a16="http://schemas.microsoft.com/office/drawing/2014/main" val="1393556548"/>
                  </a:ext>
                </a:extLst>
              </a:tr>
              <a:tr h="225828">
                <a:tc>
                  <a:txBody>
                    <a:bodyPr/>
                    <a:lstStyle/>
                    <a:p>
                      <a:pPr algn="ctr">
                        <a:spcAft>
                          <a:spcPts val="0"/>
                        </a:spcAft>
                      </a:pPr>
                      <a:r>
                        <a:rPr lang="en-US" sz="1100" dirty="0">
                          <a:effectLst/>
                        </a:rPr>
                        <a:t>Automatic Vehicle Location</a:t>
                      </a:r>
                      <a:endParaRPr lang="es-ES" sz="1100" dirty="0">
                        <a:solidFill>
                          <a:srgbClr val="000000"/>
                        </a:solidFill>
                        <a:effectLst/>
                        <a:latin typeface="SourceSansPro-Light"/>
                        <a:ea typeface="MS Mincho" panose="02020609040205080304" pitchFamily="49" charset="-128"/>
                        <a:cs typeface="SourceSansPro-Light"/>
                      </a:endParaRPr>
                    </a:p>
                  </a:txBody>
                  <a:tcPr marL="10978" marR="10978" marT="0" marB="0" anchor="ctr"/>
                </a:tc>
                <a:tc>
                  <a:txBody>
                    <a:bodyPr/>
                    <a:lstStyle/>
                    <a:p>
                      <a:pPr>
                        <a:spcAft>
                          <a:spcPts val="0"/>
                        </a:spcAft>
                      </a:pPr>
                      <a:r>
                        <a:rPr lang="en-US" sz="1100" dirty="0">
                          <a:effectLst/>
                        </a:rPr>
                        <a:t>Road safety </a:t>
                      </a:r>
                      <a:br>
                        <a:rPr lang="en-US" sz="1100" dirty="0">
                          <a:effectLst/>
                        </a:rPr>
                      </a:br>
                      <a:r>
                        <a:rPr lang="en-US" sz="1100" dirty="0">
                          <a:effectLst/>
                        </a:rPr>
                        <a:t>Personal security</a:t>
                      </a:r>
                      <a:br>
                        <a:rPr lang="en-US" sz="1100" dirty="0">
                          <a:effectLst/>
                        </a:rPr>
                      </a:br>
                      <a:r>
                        <a:rPr lang="en-US" sz="1100" dirty="0">
                          <a:effectLst/>
                        </a:rPr>
                        <a:t>Driving optimization</a:t>
                      </a:r>
                      <a:br>
                        <a:rPr lang="en-US" sz="1100" dirty="0">
                          <a:effectLst/>
                        </a:rPr>
                      </a:br>
                      <a:r>
                        <a:rPr lang="en-US" sz="1100" dirty="0">
                          <a:effectLst/>
                        </a:rPr>
                        <a:t>Operation capability</a:t>
                      </a:r>
                      <a:br>
                        <a:rPr lang="en-US" sz="1100" dirty="0">
                          <a:effectLst/>
                        </a:rPr>
                      </a:br>
                      <a:r>
                        <a:rPr lang="en-US" sz="1100" dirty="0">
                          <a:effectLst/>
                        </a:rPr>
                        <a:t>Planning capability </a:t>
                      </a:r>
                      <a:br>
                        <a:rPr lang="en-US" sz="1100" dirty="0">
                          <a:effectLst/>
                        </a:rPr>
                      </a:br>
                      <a:r>
                        <a:rPr lang="en-US" sz="1100" dirty="0">
                          <a:effectLst/>
                        </a:rPr>
                        <a:t>Fraud reduction</a:t>
                      </a:r>
                      <a:endParaRPr lang="es-ES" sz="1100" dirty="0">
                        <a:solidFill>
                          <a:srgbClr val="000000"/>
                        </a:solidFill>
                        <a:effectLst/>
                        <a:latin typeface="SourceSansPro-Light"/>
                        <a:ea typeface="MS Mincho" panose="02020609040205080304" pitchFamily="49" charset="-128"/>
                        <a:cs typeface="SourceSansPro-Light"/>
                      </a:endParaRPr>
                    </a:p>
                  </a:txBody>
                  <a:tcPr marL="10978" marR="10978" marT="0" marB="0" anchor="ctr"/>
                </a:tc>
                <a:tc>
                  <a:txBody>
                    <a:bodyPr/>
                    <a:lstStyle/>
                    <a:p>
                      <a:pPr>
                        <a:spcAft>
                          <a:spcPts val="0"/>
                        </a:spcAft>
                      </a:pPr>
                      <a:r>
                        <a:rPr lang="en-US" sz="1100">
                          <a:effectLst/>
                        </a:rPr>
                        <a:t>Perceived mobility service quality</a:t>
                      </a:r>
                      <a:br>
                        <a:rPr lang="en-US" sz="1100">
                          <a:effectLst/>
                        </a:rPr>
                      </a:br>
                      <a:r>
                        <a:rPr lang="en-US" sz="1100">
                          <a:effectLst/>
                        </a:rPr>
                        <a:t>Predictability</a:t>
                      </a:r>
                      <a:br>
                        <a:rPr lang="en-US" sz="1100">
                          <a:effectLst/>
                        </a:rPr>
                      </a:br>
                      <a:r>
                        <a:rPr lang="en-US" sz="1100">
                          <a:effectLst/>
                        </a:rPr>
                        <a:t>Attractiveness</a:t>
                      </a:r>
                      <a:br>
                        <a:rPr lang="en-US" sz="1100">
                          <a:effectLst/>
                        </a:rPr>
                      </a:br>
                      <a:r>
                        <a:rPr lang="en-US" sz="1100">
                          <a:effectLst/>
                        </a:rPr>
                        <a:t>Delivered mobility service quality</a:t>
                      </a:r>
                      <a:br>
                        <a:rPr lang="en-US" sz="1100">
                          <a:effectLst/>
                        </a:rPr>
                      </a:br>
                      <a:r>
                        <a:rPr lang="en-US" sz="1100">
                          <a:effectLst/>
                        </a:rPr>
                        <a:t>Timely transport</a:t>
                      </a:r>
                      <a:endParaRPr lang="es-ES" sz="1100">
                        <a:solidFill>
                          <a:srgbClr val="000000"/>
                        </a:solidFill>
                        <a:effectLst/>
                        <a:latin typeface="SourceSansPro-Light"/>
                        <a:ea typeface="MS Mincho" panose="02020609040205080304" pitchFamily="49" charset="-128"/>
                        <a:cs typeface="SourceSansPro-Light"/>
                      </a:endParaRPr>
                    </a:p>
                  </a:txBody>
                  <a:tcPr marL="10978" marR="10978" marT="0" marB="0" anchor="ctr"/>
                </a:tc>
                <a:extLst>
                  <a:ext uri="{0D108BD9-81ED-4DB2-BD59-A6C34878D82A}">
                    <a16:rowId xmlns:a16="http://schemas.microsoft.com/office/drawing/2014/main" val="173321385"/>
                  </a:ext>
                </a:extLst>
              </a:tr>
              <a:tr h="301104">
                <a:tc>
                  <a:txBody>
                    <a:bodyPr/>
                    <a:lstStyle/>
                    <a:p>
                      <a:pPr algn="ctr">
                        <a:spcAft>
                          <a:spcPts val="0"/>
                        </a:spcAft>
                      </a:pPr>
                      <a:r>
                        <a:rPr lang="en-US" sz="1100" dirty="0">
                          <a:effectLst/>
                        </a:rPr>
                        <a:t>Bikes registration</a:t>
                      </a:r>
                      <a:endParaRPr lang="es-ES" sz="1100" dirty="0">
                        <a:effectLst/>
                        <a:latin typeface="Cambria" panose="02040503050406030204" pitchFamily="18" charset="0"/>
                        <a:ea typeface="MS Mincho" panose="02020609040205080304" pitchFamily="49" charset="-128"/>
                        <a:cs typeface="Times New Roman" panose="02020603050405020304" pitchFamily="18" charset="0"/>
                      </a:endParaRPr>
                    </a:p>
                  </a:txBody>
                  <a:tcPr marL="10978" marR="10978" marT="0" marB="0" anchor="ctr"/>
                </a:tc>
                <a:tc>
                  <a:txBody>
                    <a:bodyPr/>
                    <a:lstStyle/>
                    <a:p>
                      <a:pPr>
                        <a:spcAft>
                          <a:spcPts val="0"/>
                        </a:spcAft>
                      </a:pPr>
                      <a:r>
                        <a:rPr lang="en-US" sz="1100" dirty="0">
                          <a:effectLst/>
                        </a:rPr>
                        <a:t>Personal security</a:t>
                      </a:r>
                      <a:br>
                        <a:rPr lang="en-US" sz="1100" dirty="0">
                          <a:effectLst/>
                        </a:rPr>
                      </a:br>
                      <a:r>
                        <a:rPr lang="en-US" sz="1100" dirty="0">
                          <a:effectLst/>
                        </a:rPr>
                        <a:t>Fraud reduction</a:t>
                      </a:r>
                      <a:endParaRPr lang="es-ES" sz="1100" dirty="0">
                        <a:effectLst/>
                        <a:latin typeface="Cambria" panose="02040503050406030204" pitchFamily="18" charset="0"/>
                        <a:ea typeface="MS Mincho" panose="02020609040205080304" pitchFamily="49" charset="-128"/>
                        <a:cs typeface="Times New Roman" panose="02020603050405020304" pitchFamily="18" charset="0"/>
                      </a:endParaRPr>
                    </a:p>
                  </a:txBody>
                  <a:tcPr marL="10978" marR="10978" marT="0" marB="0" anchor="ctr"/>
                </a:tc>
                <a:tc>
                  <a:txBody>
                    <a:bodyPr/>
                    <a:lstStyle/>
                    <a:p>
                      <a:pPr>
                        <a:spcAft>
                          <a:spcPts val="0"/>
                        </a:spcAft>
                      </a:pPr>
                      <a:r>
                        <a:rPr lang="en-US" sz="1100" dirty="0">
                          <a:effectLst/>
                        </a:rPr>
                        <a:t>Accessibility</a:t>
                      </a:r>
                      <a:br>
                        <a:rPr lang="en-US" sz="1100" dirty="0">
                          <a:effectLst/>
                        </a:rPr>
                      </a:br>
                      <a:r>
                        <a:rPr lang="en-US" sz="1100" dirty="0">
                          <a:effectLst/>
                        </a:rPr>
                        <a:t>Equity</a:t>
                      </a:r>
                      <a:br>
                        <a:rPr lang="en-US" sz="1100" dirty="0">
                          <a:effectLst/>
                        </a:rPr>
                      </a:br>
                      <a:r>
                        <a:rPr lang="en-US" sz="1100" dirty="0">
                          <a:effectLst/>
                        </a:rPr>
                        <a:t>Climate change</a:t>
                      </a:r>
                      <a:br>
                        <a:rPr lang="en-US" sz="1100" dirty="0">
                          <a:effectLst/>
                        </a:rPr>
                      </a:br>
                      <a:r>
                        <a:rPr lang="en-US" sz="1100" dirty="0">
                          <a:effectLst/>
                        </a:rPr>
                        <a:t>Noise pollution</a:t>
                      </a:r>
                      <a:br>
                        <a:rPr lang="en-US" sz="1100" dirty="0">
                          <a:effectLst/>
                        </a:rPr>
                      </a:br>
                      <a:r>
                        <a:rPr lang="en-US" sz="1100" dirty="0">
                          <a:effectLst/>
                        </a:rPr>
                        <a:t>Perceived mobility service quality</a:t>
                      </a:r>
                      <a:br>
                        <a:rPr lang="en-US" sz="1100" dirty="0">
                          <a:effectLst/>
                        </a:rPr>
                      </a:br>
                      <a:r>
                        <a:rPr lang="en-US" sz="1100" dirty="0">
                          <a:effectLst/>
                        </a:rPr>
                        <a:t>Mental health and well-being</a:t>
                      </a:r>
                      <a:br>
                        <a:rPr lang="en-US" sz="1100" dirty="0">
                          <a:effectLst/>
                        </a:rPr>
                      </a:br>
                      <a:r>
                        <a:rPr lang="en-US" sz="1100" dirty="0">
                          <a:effectLst/>
                        </a:rPr>
                        <a:t>Attractiveness</a:t>
                      </a:r>
                      <a:br>
                        <a:rPr lang="en-US" sz="1100" dirty="0">
                          <a:effectLst/>
                        </a:rPr>
                      </a:br>
                      <a:r>
                        <a:rPr lang="en-US" sz="1100" dirty="0">
                          <a:effectLst/>
                        </a:rPr>
                        <a:t>Delivered mobility service quality</a:t>
                      </a:r>
                      <a:endParaRPr lang="es-ES" sz="1100" dirty="0">
                        <a:effectLst/>
                        <a:latin typeface="Cambria" panose="02040503050406030204" pitchFamily="18" charset="0"/>
                        <a:ea typeface="MS Mincho" panose="02020609040205080304" pitchFamily="49" charset="-128"/>
                        <a:cs typeface="Times New Roman" panose="02020603050405020304" pitchFamily="18" charset="0"/>
                      </a:endParaRPr>
                    </a:p>
                  </a:txBody>
                  <a:tcPr marL="10978" marR="10978" marT="0" marB="0" anchor="ctr"/>
                </a:tc>
                <a:extLst>
                  <a:ext uri="{0D108BD9-81ED-4DB2-BD59-A6C34878D82A}">
                    <a16:rowId xmlns:a16="http://schemas.microsoft.com/office/drawing/2014/main" val="204565151"/>
                  </a:ext>
                </a:extLst>
              </a:tr>
              <a:tr h="150552">
                <a:tc>
                  <a:txBody>
                    <a:bodyPr/>
                    <a:lstStyle/>
                    <a:p>
                      <a:pPr algn="ctr">
                        <a:spcAft>
                          <a:spcPts val="0"/>
                        </a:spcAft>
                      </a:pPr>
                      <a:r>
                        <a:rPr lang="en-US" sz="1100" dirty="0">
                          <a:effectLst/>
                        </a:rPr>
                        <a:t>Civic participation in mobility policies</a:t>
                      </a:r>
                      <a:endParaRPr lang="es-ES" sz="1100" dirty="0">
                        <a:effectLst/>
                        <a:latin typeface="Cambria" panose="02040503050406030204" pitchFamily="18" charset="0"/>
                        <a:ea typeface="MS Mincho" panose="02020609040205080304" pitchFamily="49" charset="-128"/>
                        <a:cs typeface="Times New Roman" panose="02020603050405020304" pitchFamily="18" charset="0"/>
                      </a:endParaRPr>
                    </a:p>
                  </a:txBody>
                  <a:tcPr marL="10978" marR="10978" marT="0" marB="0" anchor="ctr"/>
                </a:tc>
                <a:tc>
                  <a:txBody>
                    <a:bodyPr/>
                    <a:lstStyle/>
                    <a:p>
                      <a:pPr>
                        <a:spcAft>
                          <a:spcPts val="0"/>
                        </a:spcAft>
                      </a:pPr>
                      <a:r>
                        <a:rPr lang="en-US" sz="1100" dirty="0">
                          <a:effectLst/>
                        </a:rPr>
                        <a:t>Citizen engagement</a:t>
                      </a:r>
                      <a:br>
                        <a:rPr lang="en-US" sz="1100" dirty="0">
                          <a:effectLst/>
                        </a:rPr>
                      </a:br>
                      <a:r>
                        <a:rPr lang="en-US" sz="1100" dirty="0">
                          <a:effectLst/>
                        </a:rPr>
                        <a:t>Knowledge dissemination</a:t>
                      </a:r>
                      <a:br>
                        <a:rPr lang="en-US" sz="1100" dirty="0">
                          <a:effectLst/>
                        </a:rPr>
                      </a:br>
                      <a:r>
                        <a:rPr lang="en-US" sz="1100" dirty="0">
                          <a:effectLst/>
                        </a:rPr>
                        <a:t>Information transparency</a:t>
                      </a:r>
                      <a:br>
                        <a:rPr lang="en-US" sz="1100" dirty="0">
                          <a:effectLst/>
                        </a:rPr>
                      </a:br>
                      <a:r>
                        <a:rPr lang="en-US" sz="1100" dirty="0">
                          <a:effectLst/>
                        </a:rPr>
                        <a:t>Innovation</a:t>
                      </a:r>
                      <a:endParaRPr lang="es-ES" sz="1100" dirty="0">
                        <a:effectLst/>
                        <a:latin typeface="Cambria" panose="02040503050406030204" pitchFamily="18" charset="0"/>
                        <a:ea typeface="MS Mincho" panose="02020609040205080304" pitchFamily="49" charset="-128"/>
                        <a:cs typeface="Times New Roman" panose="02020603050405020304" pitchFamily="18" charset="0"/>
                      </a:endParaRPr>
                    </a:p>
                  </a:txBody>
                  <a:tcPr marL="10978" marR="10978" marT="0" marB="0" anchor="ctr"/>
                </a:tc>
                <a:tc>
                  <a:txBody>
                    <a:bodyPr/>
                    <a:lstStyle/>
                    <a:p>
                      <a:pPr>
                        <a:spcAft>
                          <a:spcPts val="0"/>
                        </a:spcAft>
                      </a:pPr>
                      <a:r>
                        <a:rPr lang="en-US" sz="1100">
                          <a:effectLst/>
                        </a:rPr>
                        <a:t>Equity</a:t>
                      </a:r>
                      <a:br>
                        <a:rPr lang="en-US" sz="1100">
                          <a:effectLst/>
                        </a:rPr>
                      </a:br>
                      <a:r>
                        <a:rPr lang="en-US" sz="1100">
                          <a:effectLst/>
                        </a:rPr>
                        <a:t>Mental health and well-being</a:t>
                      </a:r>
                      <a:br>
                        <a:rPr lang="en-US" sz="1100">
                          <a:effectLst/>
                        </a:rPr>
                      </a:br>
                      <a:r>
                        <a:rPr lang="en-US" sz="1100">
                          <a:effectLst/>
                        </a:rPr>
                        <a:t>Attractiveness</a:t>
                      </a:r>
                      <a:br>
                        <a:rPr lang="en-US" sz="1100">
                          <a:effectLst/>
                        </a:rPr>
                      </a:br>
                      <a:r>
                        <a:rPr lang="en-US" sz="1100">
                          <a:effectLst/>
                        </a:rPr>
                        <a:t>Economic development</a:t>
                      </a:r>
                      <a:endParaRPr lang="es-ES" sz="1100">
                        <a:effectLst/>
                        <a:latin typeface="Cambria" panose="02040503050406030204" pitchFamily="18" charset="0"/>
                        <a:ea typeface="MS Mincho" panose="02020609040205080304" pitchFamily="49" charset="-128"/>
                        <a:cs typeface="Times New Roman" panose="02020603050405020304" pitchFamily="18" charset="0"/>
                      </a:endParaRPr>
                    </a:p>
                  </a:txBody>
                  <a:tcPr marL="10978" marR="10978" marT="0" marB="0" anchor="ctr"/>
                </a:tc>
                <a:extLst>
                  <a:ext uri="{0D108BD9-81ED-4DB2-BD59-A6C34878D82A}">
                    <a16:rowId xmlns:a16="http://schemas.microsoft.com/office/drawing/2014/main" val="1245652684"/>
                  </a:ext>
                </a:extLst>
              </a:tr>
              <a:tr h="0">
                <a:tc>
                  <a:txBody>
                    <a:bodyPr/>
                    <a:lstStyle/>
                    <a:p>
                      <a:pPr algn="ctr">
                        <a:spcAft>
                          <a:spcPts val="0"/>
                        </a:spcAft>
                      </a:pPr>
                      <a:r>
                        <a:rPr lang="en-US" sz="1100" dirty="0">
                          <a:effectLst/>
                        </a:rPr>
                        <a:t>Fleet Management System</a:t>
                      </a:r>
                      <a:endParaRPr lang="es-ES" sz="1100" dirty="0">
                        <a:effectLst/>
                        <a:latin typeface="Cambria" panose="02040503050406030204" pitchFamily="18" charset="0"/>
                        <a:ea typeface="MS Mincho" panose="02020609040205080304" pitchFamily="49" charset="-128"/>
                        <a:cs typeface="Times New Roman" panose="02020603050405020304" pitchFamily="18" charset="0"/>
                      </a:endParaRPr>
                    </a:p>
                  </a:txBody>
                  <a:tcPr marL="10978" marR="10978" marT="0" marB="0" anchor="ctr"/>
                </a:tc>
                <a:tc>
                  <a:txBody>
                    <a:bodyPr/>
                    <a:lstStyle/>
                    <a:p>
                      <a:pPr>
                        <a:spcAft>
                          <a:spcPts val="0"/>
                        </a:spcAft>
                      </a:pPr>
                      <a:r>
                        <a:rPr lang="en-US" sz="1100" dirty="0">
                          <a:effectLst/>
                        </a:rPr>
                        <a:t>Road safety</a:t>
                      </a:r>
                      <a:br>
                        <a:rPr lang="en-US" sz="1100" dirty="0">
                          <a:effectLst/>
                        </a:rPr>
                      </a:br>
                      <a:r>
                        <a:rPr lang="en-US" sz="1100" dirty="0">
                          <a:effectLst/>
                        </a:rPr>
                        <a:t>Personal security</a:t>
                      </a:r>
                      <a:br>
                        <a:rPr lang="en-US" sz="1100" dirty="0">
                          <a:effectLst/>
                        </a:rPr>
                      </a:br>
                      <a:r>
                        <a:rPr lang="en-US" sz="1100" dirty="0">
                          <a:effectLst/>
                        </a:rPr>
                        <a:t>Driving optimization</a:t>
                      </a:r>
                      <a:br>
                        <a:rPr lang="en-US" sz="1100" dirty="0">
                          <a:effectLst/>
                        </a:rPr>
                      </a:br>
                      <a:r>
                        <a:rPr lang="en-US" sz="1100" dirty="0">
                          <a:effectLst/>
                        </a:rPr>
                        <a:t>Operation capability</a:t>
                      </a:r>
                      <a:br>
                        <a:rPr lang="en-US" sz="1100" dirty="0">
                          <a:effectLst/>
                        </a:rPr>
                      </a:br>
                      <a:r>
                        <a:rPr lang="en-US" sz="1100" dirty="0">
                          <a:effectLst/>
                        </a:rPr>
                        <a:t>Fraud reduction</a:t>
                      </a:r>
                      <a:br>
                        <a:rPr lang="en-US" sz="1100" dirty="0">
                          <a:effectLst/>
                        </a:rPr>
                      </a:br>
                      <a:r>
                        <a:rPr lang="en-US" sz="1100" dirty="0">
                          <a:effectLst/>
                        </a:rPr>
                        <a:t>Maintenance administration</a:t>
                      </a:r>
                      <a:br>
                        <a:rPr lang="en-US" sz="1100" dirty="0">
                          <a:effectLst/>
                        </a:rPr>
                      </a:br>
                      <a:r>
                        <a:rPr lang="en-US" sz="1100" dirty="0">
                          <a:effectLst/>
                        </a:rPr>
                        <a:t>Information transparency</a:t>
                      </a:r>
                      <a:endParaRPr lang="es-ES" sz="1100" dirty="0">
                        <a:effectLst/>
                        <a:latin typeface="Cambria" panose="02040503050406030204" pitchFamily="18" charset="0"/>
                        <a:ea typeface="MS Mincho" panose="02020609040205080304" pitchFamily="49" charset="-128"/>
                        <a:cs typeface="Times New Roman" panose="02020603050405020304" pitchFamily="18" charset="0"/>
                      </a:endParaRPr>
                    </a:p>
                  </a:txBody>
                  <a:tcPr marL="10978" marR="10978" marT="0" marB="0" anchor="ctr"/>
                </a:tc>
                <a:tc>
                  <a:txBody>
                    <a:bodyPr/>
                    <a:lstStyle/>
                    <a:p>
                      <a:pPr>
                        <a:spcAft>
                          <a:spcPts val="0"/>
                        </a:spcAft>
                      </a:pPr>
                      <a:r>
                        <a:rPr lang="en-US" sz="1100" dirty="0">
                          <a:effectLst/>
                        </a:rPr>
                        <a:t>Reliability</a:t>
                      </a:r>
                      <a:br>
                        <a:rPr lang="en-US" sz="1100" dirty="0">
                          <a:effectLst/>
                        </a:rPr>
                      </a:br>
                      <a:r>
                        <a:rPr lang="en-US" sz="1100" dirty="0">
                          <a:effectLst/>
                        </a:rPr>
                        <a:t>Climate change</a:t>
                      </a:r>
                      <a:br>
                        <a:rPr lang="en-US" sz="1100" dirty="0">
                          <a:effectLst/>
                        </a:rPr>
                      </a:br>
                      <a:r>
                        <a:rPr lang="en-US" sz="1100" dirty="0">
                          <a:effectLst/>
                        </a:rPr>
                        <a:t>Noise pollution</a:t>
                      </a:r>
                      <a:br>
                        <a:rPr lang="en-US" sz="1100" dirty="0">
                          <a:effectLst/>
                        </a:rPr>
                      </a:br>
                      <a:r>
                        <a:rPr lang="en-US" sz="1100" dirty="0">
                          <a:effectLst/>
                        </a:rPr>
                        <a:t>Perceived mobility service quality</a:t>
                      </a:r>
                      <a:br>
                        <a:rPr lang="en-US" sz="1100" dirty="0">
                          <a:effectLst/>
                        </a:rPr>
                      </a:br>
                      <a:r>
                        <a:rPr lang="en-US" sz="1100" dirty="0">
                          <a:effectLst/>
                        </a:rPr>
                        <a:t>Predictability</a:t>
                      </a:r>
                      <a:br>
                        <a:rPr lang="en-US" sz="1100" dirty="0">
                          <a:effectLst/>
                        </a:rPr>
                      </a:br>
                      <a:r>
                        <a:rPr lang="en-US" sz="1100" dirty="0">
                          <a:effectLst/>
                        </a:rPr>
                        <a:t>Resilience</a:t>
                      </a:r>
                      <a:br>
                        <a:rPr lang="en-US" sz="1100" dirty="0">
                          <a:effectLst/>
                        </a:rPr>
                      </a:br>
                      <a:r>
                        <a:rPr lang="en-US" sz="1100" dirty="0">
                          <a:effectLst/>
                        </a:rPr>
                        <a:t>Attractiveness</a:t>
                      </a:r>
                      <a:br>
                        <a:rPr lang="en-US" sz="1100" dirty="0">
                          <a:effectLst/>
                        </a:rPr>
                      </a:br>
                      <a:r>
                        <a:rPr lang="en-US" sz="1100" dirty="0">
                          <a:effectLst/>
                        </a:rPr>
                        <a:t>Delivered mobility service quality</a:t>
                      </a:r>
                      <a:br>
                        <a:rPr lang="en-US" sz="1100" dirty="0">
                          <a:effectLst/>
                        </a:rPr>
                      </a:br>
                      <a:r>
                        <a:rPr lang="en-US" sz="1100" dirty="0">
                          <a:effectLst/>
                        </a:rPr>
                        <a:t>Cost-effectiveness</a:t>
                      </a:r>
                      <a:br>
                        <a:rPr lang="en-US" sz="1100" dirty="0">
                          <a:effectLst/>
                        </a:rPr>
                      </a:br>
                      <a:r>
                        <a:rPr lang="en-US" sz="1100" dirty="0">
                          <a:effectLst/>
                        </a:rPr>
                        <a:t>Cost-efficiency</a:t>
                      </a:r>
                      <a:br>
                        <a:rPr lang="en-US" sz="1100" dirty="0">
                          <a:effectLst/>
                        </a:rPr>
                      </a:br>
                      <a:r>
                        <a:rPr lang="en-US" sz="1100" dirty="0">
                          <a:effectLst/>
                        </a:rPr>
                        <a:t>Productivity</a:t>
                      </a:r>
                      <a:br>
                        <a:rPr lang="en-US" sz="1100" dirty="0">
                          <a:effectLst/>
                        </a:rPr>
                      </a:br>
                      <a:r>
                        <a:rPr lang="en-US" sz="1100" dirty="0">
                          <a:effectLst/>
                        </a:rPr>
                        <a:t>Timely transport</a:t>
                      </a:r>
                      <a:endParaRPr lang="es-ES" sz="1100" dirty="0">
                        <a:effectLst/>
                        <a:latin typeface="Cambria" panose="02040503050406030204" pitchFamily="18" charset="0"/>
                        <a:ea typeface="MS Mincho" panose="02020609040205080304" pitchFamily="49" charset="-128"/>
                        <a:cs typeface="Times New Roman" panose="02020603050405020304" pitchFamily="18" charset="0"/>
                      </a:endParaRPr>
                    </a:p>
                  </a:txBody>
                  <a:tcPr marL="10978" marR="10978" marT="0" marB="0" anchor="ctr"/>
                </a:tc>
                <a:extLst>
                  <a:ext uri="{0D108BD9-81ED-4DB2-BD59-A6C34878D82A}">
                    <a16:rowId xmlns:a16="http://schemas.microsoft.com/office/drawing/2014/main" val="2496511119"/>
                  </a:ext>
                </a:extLst>
              </a:tr>
            </a:tbl>
          </a:graphicData>
        </a:graphic>
      </p:graphicFrame>
    </p:spTree>
    <p:extLst>
      <p:ext uri="{BB962C8B-B14F-4D97-AF65-F5344CB8AC3E}">
        <p14:creationId xmlns:p14="http://schemas.microsoft.com/office/powerpoint/2010/main" val="36424885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CA13981-1C52-4050-98E0-14C558A50A0E}"/>
              </a:ext>
            </a:extLst>
          </p:cNvPr>
          <p:cNvSpPr>
            <a:spLocks noGrp="1"/>
          </p:cNvSpPr>
          <p:nvPr>
            <p:ph type="sldNum" sz="quarter" idx="12"/>
          </p:nvPr>
        </p:nvSpPr>
        <p:spPr/>
        <p:txBody>
          <a:bodyPr/>
          <a:lstStyle/>
          <a:p>
            <a:fld id="{5336F0B7-EF37-4B31-BA1E-D2B9204CDF2B}" type="slidenum">
              <a:rPr lang="ca-ES" noProof="0" smtClean="0"/>
              <a:pPr/>
              <a:t>19</a:t>
            </a:fld>
            <a:endParaRPr lang="ca-ES" noProof="0" dirty="0"/>
          </a:p>
        </p:txBody>
      </p:sp>
      <p:graphicFrame>
        <p:nvGraphicFramePr>
          <p:cNvPr id="2" name="Tabla 1">
            <a:extLst>
              <a:ext uri="{FF2B5EF4-FFF2-40B4-BE49-F238E27FC236}">
                <a16:creationId xmlns:a16="http://schemas.microsoft.com/office/drawing/2014/main" id="{58B754D2-B901-43C2-80F8-6DB685BD8BD3}"/>
              </a:ext>
            </a:extLst>
          </p:cNvPr>
          <p:cNvGraphicFramePr>
            <a:graphicFrameLocks noGrp="1"/>
          </p:cNvGraphicFramePr>
          <p:nvPr>
            <p:extLst>
              <p:ext uri="{D42A27DB-BD31-4B8C-83A1-F6EECF244321}">
                <p14:modId xmlns:p14="http://schemas.microsoft.com/office/powerpoint/2010/main" val="3282227603"/>
              </p:ext>
            </p:extLst>
          </p:nvPr>
        </p:nvGraphicFramePr>
        <p:xfrm>
          <a:off x="750936" y="428307"/>
          <a:ext cx="7642128" cy="6202680"/>
        </p:xfrm>
        <a:graphic>
          <a:graphicData uri="http://schemas.openxmlformats.org/drawingml/2006/table">
            <a:tbl>
              <a:tblPr firstRow="1" firstCol="1" bandRow="1">
                <a:tableStyleId>{93296810-A885-4BE3-A3E7-6D5BEEA58F35}</a:tableStyleId>
              </a:tblPr>
              <a:tblGrid>
                <a:gridCol w="2266286">
                  <a:extLst>
                    <a:ext uri="{9D8B030D-6E8A-4147-A177-3AD203B41FA5}">
                      <a16:colId xmlns:a16="http://schemas.microsoft.com/office/drawing/2014/main" val="495110801"/>
                    </a:ext>
                  </a:extLst>
                </a:gridCol>
                <a:gridCol w="2266286">
                  <a:extLst>
                    <a:ext uri="{9D8B030D-6E8A-4147-A177-3AD203B41FA5}">
                      <a16:colId xmlns:a16="http://schemas.microsoft.com/office/drawing/2014/main" val="29074870"/>
                    </a:ext>
                  </a:extLst>
                </a:gridCol>
                <a:gridCol w="3109556">
                  <a:extLst>
                    <a:ext uri="{9D8B030D-6E8A-4147-A177-3AD203B41FA5}">
                      <a16:colId xmlns:a16="http://schemas.microsoft.com/office/drawing/2014/main" val="3236584078"/>
                    </a:ext>
                  </a:extLst>
                </a:gridCol>
              </a:tblGrid>
              <a:tr h="82138">
                <a:tc>
                  <a:txBody>
                    <a:bodyPr/>
                    <a:lstStyle/>
                    <a:p>
                      <a:pPr algn="ctr">
                        <a:spcAft>
                          <a:spcPts val="0"/>
                        </a:spcAft>
                      </a:pPr>
                      <a:r>
                        <a:rPr lang="en-US" sz="1100">
                          <a:effectLst/>
                        </a:rPr>
                        <a:t>Smart Mobility solutions </a:t>
                      </a:r>
                      <a:endParaRPr lang="es-ES" sz="1100">
                        <a:solidFill>
                          <a:srgbClr val="000000"/>
                        </a:solidFill>
                        <a:effectLst/>
                        <a:latin typeface="SourceSansPro-Light"/>
                        <a:ea typeface="MS Mincho" panose="02020609040205080304" pitchFamily="49" charset="-128"/>
                        <a:cs typeface="SourceSansPro-Light"/>
                      </a:endParaRPr>
                    </a:p>
                  </a:txBody>
                  <a:tcPr marL="10978" marR="10978" marT="0" marB="0" anchor="ctr"/>
                </a:tc>
                <a:tc>
                  <a:txBody>
                    <a:bodyPr/>
                    <a:lstStyle/>
                    <a:p>
                      <a:pPr algn="ctr">
                        <a:spcAft>
                          <a:spcPts val="0"/>
                        </a:spcAft>
                      </a:pPr>
                      <a:r>
                        <a:rPr lang="en-US" sz="1100">
                          <a:effectLst/>
                        </a:rPr>
                        <a:t>Outputs</a:t>
                      </a:r>
                      <a:endParaRPr lang="es-ES" sz="1100">
                        <a:solidFill>
                          <a:srgbClr val="000000"/>
                        </a:solidFill>
                        <a:effectLst/>
                        <a:latin typeface="SourceSansPro-Light"/>
                        <a:ea typeface="MS Mincho" panose="02020609040205080304" pitchFamily="49" charset="-128"/>
                        <a:cs typeface="SourceSansPro-Light"/>
                      </a:endParaRPr>
                    </a:p>
                  </a:txBody>
                  <a:tcPr marL="10978" marR="10978" marT="0" marB="0" anchor="ctr"/>
                </a:tc>
                <a:tc>
                  <a:txBody>
                    <a:bodyPr/>
                    <a:lstStyle/>
                    <a:p>
                      <a:pPr algn="ctr">
                        <a:spcAft>
                          <a:spcPts val="0"/>
                        </a:spcAft>
                      </a:pPr>
                      <a:r>
                        <a:rPr lang="en-US" sz="1100">
                          <a:effectLst/>
                        </a:rPr>
                        <a:t>Outcomes</a:t>
                      </a:r>
                      <a:endParaRPr lang="es-ES" sz="1100">
                        <a:solidFill>
                          <a:srgbClr val="000000"/>
                        </a:solidFill>
                        <a:effectLst/>
                        <a:latin typeface="SourceSansPro-Light"/>
                        <a:ea typeface="MS Mincho" panose="02020609040205080304" pitchFamily="49" charset="-128"/>
                        <a:cs typeface="SourceSansPro-Light"/>
                      </a:endParaRPr>
                    </a:p>
                  </a:txBody>
                  <a:tcPr marL="10978" marR="10978" marT="0" marB="0" anchor="ctr"/>
                </a:tc>
                <a:extLst>
                  <a:ext uri="{0D108BD9-81ED-4DB2-BD59-A6C34878D82A}">
                    <a16:rowId xmlns:a16="http://schemas.microsoft.com/office/drawing/2014/main" val="595995236"/>
                  </a:ext>
                </a:extLst>
              </a:tr>
              <a:tr h="328557">
                <a:tc>
                  <a:txBody>
                    <a:bodyPr/>
                    <a:lstStyle/>
                    <a:p>
                      <a:pPr algn="ctr">
                        <a:spcAft>
                          <a:spcPts val="0"/>
                        </a:spcAft>
                      </a:pPr>
                      <a:r>
                        <a:rPr lang="en-US" sz="1100">
                          <a:effectLst/>
                        </a:rPr>
                        <a:t>Gender Violence Surveillance and/or Reporting</a:t>
                      </a:r>
                      <a:endParaRPr lang="es-ES" sz="1100">
                        <a:effectLst/>
                        <a:latin typeface="Cambria" panose="02040503050406030204" pitchFamily="18" charset="0"/>
                        <a:ea typeface="MS Mincho" panose="02020609040205080304" pitchFamily="49" charset="-128"/>
                        <a:cs typeface="Times New Roman" panose="02020603050405020304" pitchFamily="18" charset="0"/>
                      </a:endParaRPr>
                    </a:p>
                  </a:txBody>
                  <a:tcPr marL="10978" marR="10978" marT="0" marB="0" anchor="ctr"/>
                </a:tc>
                <a:tc>
                  <a:txBody>
                    <a:bodyPr/>
                    <a:lstStyle/>
                    <a:p>
                      <a:pPr>
                        <a:spcAft>
                          <a:spcPts val="0"/>
                        </a:spcAft>
                      </a:pPr>
                      <a:r>
                        <a:rPr lang="en-US" sz="1100">
                          <a:effectLst/>
                        </a:rPr>
                        <a:t>Citizen engagement</a:t>
                      </a:r>
                      <a:br>
                        <a:rPr lang="en-US" sz="1100">
                          <a:effectLst/>
                        </a:rPr>
                      </a:br>
                      <a:r>
                        <a:rPr lang="en-US" sz="1100">
                          <a:effectLst/>
                        </a:rPr>
                        <a:t>Personal security</a:t>
                      </a:r>
                      <a:endParaRPr lang="es-ES" sz="1100">
                        <a:effectLst/>
                        <a:latin typeface="Cambria" panose="02040503050406030204" pitchFamily="18" charset="0"/>
                        <a:ea typeface="MS Mincho" panose="02020609040205080304" pitchFamily="49" charset="-128"/>
                        <a:cs typeface="Times New Roman" panose="02020603050405020304" pitchFamily="18" charset="0"/>
                      </a:endParaRPr>
                    </a:p>
                  </a:txBody>
                  <a:tcPr marL="10978" marR="10978" marT="0" marB="0" anchor="ctr"/>
                </a:tc>
                <a:tc>
                  <a:txBody>
                    <a:bodyPr/>
                    <a:lstStyle/>
                    <a:p>
                      <a:pPr>
                        <a:spcAft>
                          <a:spcPts val="0"/>
                        </a:spcAft>
                      </a:pPr>
                      <a:r>
                        <a:rPr lang="en-US" sz="1100" dirty="0">
                          <a:effectLst/>
                        </a:rPr>
                        <a:t>Respect (absence of violence)</a:t>
                      </a:r>
                      <a:br>
                        <a:rPr lang="en-US" sz="1100" dirty="0">
                          <a:effectLst/>
                        </a:rPr>
                      </a:br>
                      <a:r>
                        <a:rPr lang="en-US" sz="1100" dirty="0">
                          <a:effectLst/>
                        </a:rPr>
                        <a:t>Equity</a:t>
                      </a:r>
                      <a:br>
                        <a:rPr lang="en-US" sz="1100" dirty="0">
                          <a:effectLst/>
                        </a:rPr>
                      </a:br>
                      <a:r>
                        <a:rPr lang="en-US" sz="1100" dirty="0">
                          <a:effectLst/>
                        </a:rPr>
                        <a:t>Perceived mobility service quality</a:t>
                      </a:r>
                      <a:br>
                        <a:rPr lang="en-US" sz="1100" dirty="0">
                          <a:effectLst/>
                        </a:rPr>
                      </a:br>
                      <a:r>
                        <a:rPr lang="en-US" sz="1100" dirty="0">
                          <a:effectLst/>
                        </a:rPr>
                        <a:t>Mental health and well-being</a:t>
                      </a:r>
                      <a:br>
                        <a:rPr lang="en-US" sz="1100" dirty="0">
                          <a:effectLst/>
                        </a:rPr>
                      </a:br>
                      <a:r>
                        <a:rPr lang="en-US" sz="1100" dirty="0">
                          <a:effectLst/>
                        </a:rPr>
                        <a:t>Delivered mobility service quality</a:t>
                      </a:r>
                      <a:endParaRPr lang="es-ES" sz="1100" dirty="0">
                        <a:effectLst/>
                        <a:latin typeface="Cambria" panose="02040503050406030204" pitchFamily="18" charset="0"/>
                        <a:ea typeface="MS Mincho" panose="02020609040205080304" pitchFamily="49" charset="-128"/>
                        <a:cs typeface="Times New Roman" panose="02020603050405020304" pitchFamily="18" charset="0"/>
                      </a:endParaRPr>
                    </a:p>
                  </a:txBody>
                  <a:tcPr marL="10978" marR="10978" marT="0" marB="0" anchor="ctr"/>
                </a:tc>
                <a:extLst>
                  <a:ext uri="{0D108BD9-81ED-4DB2-BD59-A6C34878D82A}">
                    <a16:rowId xmlns:a16="http://schemas.microsoft.com/office/drawing/2014/main" val="3104971451"/>
                  </a:ext>
                </a:extLst>
              </a:tr>
              <a:tr h="328557">
                <a:tc>
                  <a:txBody>
                    <a:bodyPr/>
                    <a:lstStyle/>
                    <a:p>
                      <a:pPr algn="ctr">
                        <a:spcAft>
                          <a:spcPts val="0"/>
                        </a:spcAft>
                      </a:pPr>
                      <a:r>
                        <a:rPr lang="en-US" sz="1100">
                          <a:effectLst/>
                        </a:rPr>
                        <a:t>Mobility Monitorization</a:t>
                      </a:r>
                      <a:endParaRPr lang="es-ES" sz="1100">
                        <a:effectLst/>
                        <a:latin typeface="Cambria" panose="02040503050406030204" pitchFamily="18" charset="0"/>
                        <a:ea typeface="MS Mincho" panose="02020609040205080304" pitchFamily="49" charset="-128"/>
                        <a:cs typeface="Times New Roman" panose="02020603050405020304" pitchFamily="18" charset="0"/>
                      </a:endParaRPr>
                    </a:p>
                  </a:txBody>
                  <a:tcPr marL="10978" marR="10978" marT="0" marB="0" anchor="ctr"/>
                </a:tc>
                <a:tc>
                  <a:txBody>
                    <a:bodyPr/>
                    <a:lstStyle/>
                    <a:p>
                      <a:pPr>
                        <a:spcAft>
                          <a:spcPts val="0"/>
                        </a:spcAft>
                      </a:pPr>
                      <a:r>
                        <a:rPr lang="en-US" sz="1100">
                          <a:effectLst/>
                        </a:rPr>
                        <a:t>Road safety</a:t>
                      </a:r>
                      <a:br>
                        <a:rPr lang="en-US" sz="1100">
                          <a:effectLst/>
                        </a:rPr>
                      </a:br>
                      <a:r>
                        <a:rPr lang="en-US" sz="1100">
                          <a:effectLst/>
                        </a:rPr>
                        <a:t>Personal security</a:t>
                      </a:r>
                      <a:br>
                        <a:rPr lang="en-US" sz="1100">
                          <a:effectLst/>
                        </a:rPr>
                      </a:br>
                      <a:r>
                        <a:rPr lang="en-US" sz="1100">
                          <a:effectLst/>
                        </a:rPr>
                        <a:t>Planning capability</a:t>
                      </a:r>
                      <a:br>
                        <a:rPr lang="en-US" sz="1100">
                          <a:effectLst/>
                        </a:rPr>
                      </a:br>
                      <a:r>
                        <a:rPr lang="en-US" sz="1100">
                          <a:effectLst/>
                        </a:rPr>
                        <a:t>Fraud reduction</a:t>
                      </a:r>
                      <a:endParaRPr lang="es-ES" sz="1100">
                        <a:effectLst/>
                        <a:latin typeface="Cambria" panose="02040503050406030204" pitchFamily="18" charset="0"/>
                        <a:ea typeface="MS Mincho" panose="02020609040205080304" pitchFamily="49" charset="-128"/>
                        <a:cs typeface="Times New Roman" panose="02020603050405020304" pitchFamily="18" charset="0"/>
                      </a:endParaRPr>
                    </a:p>
                  </a:txBody>
                  <a:tcPr marL="10978" marR="10978" marT="0" marB="0" anchor="ctr"/>
                </a:tc>
                <a:tc>
                  <a:txBody>
                    <a:bodyPr/>
                    <a:lstStyle/>
                    <a:p>
                      <a:pPr>
                        <a:spcAft>
                          <a:spcPts val="0"/>
                        </a:spcAft>
                      </a:pPr>
                      <a:r>
                        <a:rPr lang="en-US" sz="1100">
                          <a:effectLst/>
                        </a:rPr>
                        <a:t>Reliability</a:t>
                      </a:r>
                      <a:br>
                        <a:rPr lang="en-US" sz="1100">
                          <a:effectLst/>
                        </a:rPr>
                      </a:br>
                      <a:r>
                        <a:rPr lang="en-US" sz="1100">
                          <a:effectLst/>
                        </a:rPr>
                        <a:t>Respect (absence of violence)</a:t>
                      </a:r>
                      <a:br>
                        <a:rPr lang="en-US" sz="1100">
                          <a:effectLst/>
                        </a:rPr>
                      </a:br>
                      <a:r>
                        <a:rPr lang="en-US" sz="1100">
                          <a:effectLst/>
                        </a:rPr>
                        <a:t>Perceived mobility service quality</a:t>
                      </a:r>
                      <a:br>
                        <a:rPr lang="en-US" sz="1100">
                          <a:effectLst/>
                        </a:rPr>
                      </a:br>
                      <a:r>
                        <a:rPr lang="en-US" sz="1100">
                          <a:effectLst/>
                        </a:rPr>
                        <a:t>Predictability</a:t>
                      </a:r>
                      <a:br>
                        <a:rPr lang="en-US" sz="1100">
                          <a:effectLst/>
                        </a:rPr>
                      </a:br>
                      <a:r>
                        <a:rPr lang="en-US" sz="1100">
                          <a:effectLst/>
                        </a:rPr>
                        <a:t>Delivered mobility service quality</a:t>
                      </a:r>
                      <a:endParaRPr lang="es-ES" sz="1100">
                        <a:effectLst/>
                        <a:latin typeface="Cambria" panose="02040503050406030204" pitchFamily="18" charset="0"/>
                        <a:ea typeface="MS Mincho" panose="02020609040205080304" pitchFamily="49" charset="-128"/>
                        <a:cs typeface="Times New Roman" panose="02020603050405020304" pitchFamily="18" charset="0"/>
                      </a:endParaRPr>
                    </a:p>
                  </a:txBody>
                  <a:tcPr marL="10978" marR="10978" marT="0" marB="0" anchor="ctr"/>
                </a:tc>
                <a:extLst>
                  <a:ext uri="{0D108BD9-81ED-4DB2-BD59-A6C34878D82A}">
                    <a16:rowId xmlns:a16="http://schemas.microsoft.com/office/drawing/2014/main" val="1781389189"/>
                  </a:ext>
                </a:extLst>
              </a:tr>
              <a:tr h="459980">
                <a:tc>
                  <a:txBody>
                    <a:bodyPr/>
                    <a:lstStyle/>
                    <a:p>
                      <a:pPr algn="ctr">
                        <a:spcAft>
                          <a:spcPts val="0"/>
                        </a:spcAft>
                      </a:pPr>
                      <a:r>
                        <a:rPr lang="en-US" sz="1100">
                          <a:effectLst/>
                        </a:rPr>
                        <a:t>Mobility and Transport Information Open Data Service</a:t>
                      </a:r>
                      <a:endParaRPr lang="es-ES" sz="1100">
                        <a:effectLst/>
                        <a:latin typeface="Cambria" panose="02040503050406030204" pitchFamily="18" charset="0"/>
                        <a:ea typeface="MS Mincho" panose="02020609040205080304" pitchFamily="49" charset="-128"/>
                        <a:cs typeface="Times New Roman" panose="02020603050405020304" pitchFamily="18" charset="0"/>
                      </a:endParaRPr>
                    </a:p>
                  </a:txBody>
                  <a:tcPr marL="10978" marR="10978" marT="0" marB="0" anchor="ctr"/>
                </a:tc>
                <a:tc>
                  <a:txBody>
                    <a:bodyPr/>
                    <a:lstStyle/>
                    <a:p>
                      <a:pPr>
                        <a:spcAft>
                          <a:spcPts val="0"/>
                        </a:spcAft>
                      </a:pPr>
                      <a:r>
                        <a:rPr lang="en-US" sz="1100">
                          <a:effectLst/>
                        </a:rPr>
                        <a:t>Citizen engagement</a:t>
                      </a:r>
                      <a:br>
                        <a:rPr lang="en-US" sz="1100">
                          <a:effectLst/>
                        </a:rPr>
                      </a:br>
                      <a:r>
                        <a:rPr lang="en-US" sz="1100">
                          <a:effectLst/>
                        </a:rPr>
                        <a:t>Planning capability</a:t>
                      </a:r>
                      <a:br>
                        <a:rPr lang="en-US" sz="1100">
                          <a:effectLst/>
                        </a:rPr>
                      </a:br>
                      <a:r>
                        <a:rPr lang="en-US" sz="1100">
                          <a:effectLst/>
                        </a:rPr>
                        <a:t>Multimodality</a:t>
                      </a:r>
                      <a:br>
                        <a:rPr lang="en-US" sz="1100">
                          <a:effectLst/>
                        </a:rPr>
                      </a:br>
                      <a:r>
                        <a:rPr lang="en-US" sz="1100">
                          <a:effectLst/>
                        </a:rPr>
                        <a:t>Business competitiveness</a:t>
                      </a:r>
                      <a:br>
                        <a:rPr lang="en-US" sz="1100">
                          <a:effectLst/>
                        </a:rPr>
                      </a:br>
                      <a:r>
                        <a:rPr lang="en-US" sz="1100">
                          <a:effectLst/>
                        </a:rPr>
                        <a:t>Knowledge dissemination</a:t>
                      </a:r>
                      <a:br>
                        <a:rPr lang="en-US" sz="1100">
                          <a:effectLst/>
                        </a:rPr>
                      </a:br>
                      <a:r>
                        <a:rPr lang="en-US" sz="1100">
                          <a:effectLst/>
                        </a:rPr>
                        <a:t>Information transparency</a:t>
                      </a:r>
                      <a:br>
                        <a:rPr lang="en-US" sz="1100">
                          <a:effectLst/>
                        </a:rPr>
                      </a:br>
                      <a:r>
                        <a:rPr lang="en-US" sz="1100">
                          <a:effectLst/>
                        </a:rPr>
                        <a:t>Innovation</a:t>
                      </a:r>
                      <a:endParaRPr lang="es-ES" sz="1100">
                        <a:effectLst/>
                        <a:latin typeface="Cambria" panose="02040503050406030204" pitchFamily="18" charset="0"/>
                        <a:ea typeface="MS Mincho" panose="02020609040205080304" pitchFamily="49" charset="-128"/>
                        <a:cs typeface="Times New Roman" panose="02020603050405020304" pitchFamily="18" charset="0"/>
                      </a:endParaRPr>
                    </a:p>
                  </a:txBody>
                  <a:tcPr marL="10978" marR="10978" marT="0" marB="0" anchor="ctr"/>
                </a:tc>
                <a:tc>
                  <a:txBody>
                    <a:bodyPr/>
                    <a:lstStyle/>
                    <a:p>
                      <a:pPr>
                        <a:spcAft>
                          <a:spcPts val="0"/>
                        </a:spcAft>
                      </a:pPr>
                      <a:r>
                        <a:rPr lang="en-US" sz="1100">
                          <a:effectLst/>
                        </a:rPr>
                        <a:t>Reliability</a:t>
                      </a:r>
                      <a:br>
                        <a:rPr lang="en-US" sz="1100">
                          <a:effectLst/>
                        </a:rPr>
                      </a:br>
                      <a:r>
                        <a:rPr lang="en-US" sz="1100">
                          <a:effectLst/>
                        </a:rPr>
                        <a:t>Perceived mobility service quality</a:t>
                      </a:r>
                      <a:br>
                        <a:rPr lang="en-US" sz="1100">
                          <a:effectLst/>
                        </a:rPr>
                      </a:br>
                      <a:r>
                        <a:rPr lang="en-US" sz="1100">
                          <a:effectLst/>
                        </a:rPr>
                        <a:t>Predictability</a:t>
                      </a:r>
                      <a:br>
                        <a:rPr lang="en-US" sz="1100">
                          <a:effectLst/>
                        </a:rPr>
                      </a:br>
                      <a:r>
                        <a:rPr lang="en-US" sz="1100">
                          <a:effectLst/>
                        </a:rPr>
                        <a:t>Delivered mobility service quality</a:t>
                      </a:r>
                      <a:br>
                        <a:rPr lang="en-US" sz="1100">
                          <a:effectLst/>
                        </a:rPr>
                      </a:br>
                      <a:r>
                        <a:rPr lang="en-US" sz="1100">
                          <a:effectLst/>
                        </a:rPr>
                        <a:t>Cost-effectiveness</a:t>
                      </a:r>
                      <a:br>
                        <a:rPr lang="en-US" sz="1100">
                          <a:effectLst/>
                        </a:rPr>
                      </a:br>
                      <a:r>
                        <a:rPr lang="en-US" sz="1100">
                          <a:effectLst/>
                        </a:rPr>
                        <a:t>Economic development</a:t>
                      </a:r>
                      <a:endParaRPr lang="es-ES" sz="1100">
                        <a:effectLst/>
                        <a:latin typeface="Cambria" panose="02040503050406030204" pitchFamily="18" charset="0"/>
                        <a:ea typeface="MS Mincho" panose="02020609040205080304" pitchFamily="49" charset="-128"/>
                        <a:cs typeface="Times New Roman" panose="02020603050405020304" pitchFamily="18" charset="0"/>
                      </a:endParaRPr>
                    </a:p>
                  </a:txBody>
                  <a:tcPr marL="10978" marR="10978" marT="0" marB="0" anchor="ctr"/>
                </a:tc>
                <a:extLst>
                  <a:ext uri="{0D108BD9-81ED-4DB2-BD59-A6C34878D82A}">
                    <a16:rowId xmlns:a16="http://schemas.microsoft.com/office/drawing/2014/main" val="195482620"/>
                  </a:ext>
                </a:extLst>
              </a:tr>
              <a:tr h="459980">
                <a:tc>
                  <a:txBody>
                    <a:bodyPr/>
                    <a:lstStyle/>
                    <a:p>
                      <a:pPr algn="ctr">
                        <a:spcAft>
                          <a:spcPts val="0"/>
                        </a:spcAft>
                      </a:pPr>
                      <a:r>
                        <a:rPr lang="en-US" sz="1100">
                          <a:effectLst/>
                        </a:rPr>
                        <a:t>Mobility and Transport Information Application</a:t>
                      </a:r>
                      <a:endParaRPr lang="es-ES" sz="1100">
                        <a:effectLst/>
                        <a:latin typeface="Cambria" panose="02040503050406030204" pitchFamily="18" charset="0"/>
                        <a:ea typeface="MS Mincho" panose="02020609040205080304" pitchFamily="49" charset="-128"/>
                        <a:cs typeface="Times New Roman" panose="02020603050405020304" pitchFamily="18" charset="0"/>
                      </a:endParaRPr>
                    </a:p>
                  </a:txBody>
                  <a:tcPr marL="10978" marR="10978" marT="0" marB="0" anchor="ctr"/>
                </a:tc>
                <a:tc>
                  <a:txBody>
                    <a:bodyPr/>
                    <a:lstStyle/>
                    <a:p>
                      <a:pPr>
                        <a:spcAft>
                          <a:spcPts val="0"/>
                        </a:spcAft>
                      </a:pPr>
                      <a:r>
                        <a:rPr lang="en-US" sz="1100">
                          <a:effectLst/>
                        </a:rPr>
                        <a:t>Citizen engagement</a:t>
                      </a:r>
                      <a:br>
                        <a:rPr lang="en-US" sz="1100">
                          <a:effectLst/>
                        </a:rPr>
                      </a:br>
                      <a:r>
                        <a:rPr lang="en-US" sz="1100">
                          <a:effectLst/>
                        </a:rPr>
                        <a:t>Driving optimization</a:t>
                      </a:r>
                      <a:br>
                        <a:rPr lang="en-US" sz="1100">
                          <a:effectLst/>
                        </a:rPr>
                      </a:br>
                      <a:r>
                        <a:rPr lang="en-US" sz="1100">
                          <a:effectLst/>
                        </a:rPr>
                        <a:t>Planning capability</a:t>
                      </a:r>
                      <a:br>
                        <a:rPr lang="en-US" sz="1100">
                          <a:effectLst/>
                        </a:rPr>
                      </a:br>
                      <a:r>
                        <a:rPr lang="en-US" sz="1100">
                          <a:effectLst/>
                        </a:rPr>
                        <a:t>Multimodality</a:t>
                      </a:r>
                      <a:endParaRPr lang="es-ES" sz="1100">
                        <a:effectLst/>
                        <a:latin typeface="Cambria" panose="02040503050406030204" pitchFamily="18" charset="0"/>
                        <a:ea typeface="MS Mincho" panose="02020609040205080304" pitchFamily="49" charset="-128"/>
                        <a:cs typeface="Times New Roman" panose="02020603050405020304" pitchFamily="18" charset="0"/>
                      </a:endParaRPr>
                    </a:p>
                  </a:txBody>
                  <a:tcPr marL="10978" marR="10978" marT="0" marB="0" anchor="ctr"/>
                </a:tc>
                <a:tc>
                  <a:txBody>
                    <a:bodyPr/>
                    <a:lstStyle/>
                    <a:p>
                      <a:pPr>
                        <a:spcAft>
                          <a:spcPts val="0"/>
                        </a:spcAft>
                      </a:pPr>
                      <a:r>
                        <a:rPr lang="en-US" sz="1100">
                          <a:effectLst/>
                        </a:rPr>
                        <a:t>Seamless mobility</a:t>
                      </a:r>
                      <a:br>
                        <a:rPr lang="en-US" sz="1100">
                          <a:effectLst/>
                        </a:rPr>
                      </a:br>
                      <a:r>
                        <a:rPr lang="en-US" sz="1100">
                          <a:effectLst/>
                        </a:rPr>
                        <a:t>Reliability</a:t>
                      </a:r>
                      <a:br>
                        <a:rPr lang="en-US" sz="1100">
                          <a:effectLst/>
                        </a:rPr>
                      </a:br>
                      <a:r>
                        <a:rPr lang="en-US" sz="1100">
                          <a:effectLst/>
                        </a:rPr>
                        <a:t>Accessibility</a:t>
                      </a:r>
                      <a:br>
                        <a:rPr lang="en-US" sz="1100">
                          <a:effectLst/>
                        </a:rPr>
                      </a:br>
                      <a:r>
                        <a:rPr lang="en-US" sz="1100">
                          <a:effectLst/>
                        </a:rPr>
                        <a:t>Perceived mobility service quality</a:t>
                      </a:r>
                      <a:br>
                        <a:rPr lang="en-US" sz="1100">
                          <a:effectLst/>
                        </a:rPr>
                      </a:br>
                      <a:r>
                        <a:rPr lang="en-US" sz="1100">
                          <a:effectLst/>
                        </a:rPr>
                        <a:t>Predictability</a:t>
                      </a:r>
                      <a:br>
                        <a:rPr lang="en-US" sz="1100">
                          <a:effectLst/>
                        </a:rPr>
                      </a:br>
                      <a:r>
                        <a:rPr lang="en-US" sz="1100">
                          <a:effectLst/>
                        </a:rPr>
                        <a:t>Attractiveness</a:t>
                      </a:r>
                      <a:br>
                        <a:rPr lang="en-US" sz="1100">
                          <a:effectLst/>
                        </a:rPr>
                      </a:br>
                      <a:r>
                        <a:rPr lang="en-US" sz="1100">
                          <a:effectLst/>
                        </a:rPr>
                        <a:t>Delivered mobility service quality</a:t>
                      </a:r>
                      <a:endParaRPr lang="es-ES" sz="1100">
                        <a:effectLst/>
                        <a:latin typeface="Cambria" panose="02040503050406030204" pitchFamily="18" charset="0"/>
                        <a:ea typeface="MS Mincho" panose="02020609040205080304" pitchFamily="49" charset="-128"/>
                        <a:cs typeface="Times New Roman" panose="02020603050405020304" pitchFamily="18" charset="0"/>
                      </a:endParaRPr>
                    </a:p>
                  </a:txBody>
                  <a:tcPr marL="10978" marR="10978" marT="0" marB="0" anchor="ctr"/>
                </a:tc>
                <a:extLst>
                  <a:ext uri="{0D108BD9-81ED-4DB2-BD59-A6C34878D82A}">
                    <a16:rowId xmlns:a16="http://schemas.microsoft.com/office/drawing/2014/main" val="1685758653"/>
                  </a:ext>
                </a:extLst>
              </a:tr>
              <a:tr h="788535">
                <a:tc>
                  <a:txBody>
                    <a:bodyPr/>
                    <a:lstStyle/>
                    <a:p>
                      <a:pPr algn="ctr">
                        <a:spcAft>
                          <a:spcPts val="0"/>
                        </a:spcAft>
                      </a:pPr>
                      <a:r>
                        <a:rPr lang="en-US" sz="1100">
                          <a:effectLst/>
                        </a:rPr>
                        <a:t>Mobility as a Service</a:t>
                      </a:r>
                      <a:endParaRPr lang="es-ES" sz="1100">
                        <a:effectLst/>
                        <a:latin typeface="Cambria" panose="02040503050406030204" pitchFamily="18" charset="0"/>
                        <a:ea typeface="MS Mincho" panose="02020609040205080304" pitchFamily="49" charset="-128"/>
                        <a:cs typeface="Times New Roman" panose="02020603050405020304" pitchFamily="18" charset="0"/>
                      </a:endParaRPr>
                    </a:p>
                  </a:txBody>
                  <a:tcPr marL="10978" marR="10978" marT="0" marB="0" anchor="ctr"/>
                </a:tc>
                <a:tc>
                  <a:txBody>
                    <a:bodyPr/>
                    <a:lstStyle/>
                    <a:p>
                      <a:pPr>
                        <a:spcAft>
                          <a:spcPts val="0"/>
                        </a:spcAft>
                      </a:pPr>
                      <a:r>
                        <a:rPr lang="en-US" sz="1100">
                          <a:effectLst/>
                        </a:rPr>
                        <a:t>Citizen engagement</a:t>
                      </a:r>
                      <a:br>
                        <a:rPr lang="en-US" sz="1100">
                          <a:effectLst/>
                        </a:rPr>
                      </a:br>
                      <a:r>
                        <a:rPr lang="en-US" sz="1100">
                          <a:effectLst/>
                        </a:rPr>
                        <a:t>Personal security</a:t>
                      </a:r>
                      <a:br>
                        <a:rPr lang="en-US" sz="1100">
                          <a:effectLst/>
                        </a:rPr>
                      </a:br>
                      <a:r>
                        <a:rPr lang="en-US" sz="1100">
                          <a:effectLst/>
                        </a:rPr>
                        <a:t>Planning capability</a:t>
                      </a:r>
                      <a:br>
                        <a:rPr lang="en-US" sz="1100">
                          <a:effectLst/>
                        </a:rPr>
                      </a:br>
                      <a:r>
                        <a:rPr lang="en-US" sz="1100">
                          <a:effectLst/>
                        </a:rPr>
                        <a:t>Multimodality</a:t>
                      </a:r>
                      <a:br>
                        <a:rPr lang="en-US" sz="1100">
                          <a:effectLst/>
                        </a:rPr>
                      </a:br>
                      <a:r>
                        <a:rPr lang="en-US" sz="1100">
                          <a:effectLst/>
                        </a:rPr>
                        <a:t>Business competitiveness</a:t>
                      </a:r>
                      <a:br>
                        <a:rPr lang="en-US" sz="1100">
                          <a:effectLst/>
                        </a:rPr>
                      </a:br>
                      <a:r>
                        <a:rPr lang="en-US" sz="1100">
                          <a:effectLst/>
                        </a:rPr>
                        <a:t>Information transparency</a:t>
                      </a:r>
                      <a:br>
                        <a:rPr lang="en-US" sz="1100">
                          <a:effectLst/>
                        </a:rPr>
                      </a:br>
                      <a:r>
                        <a:rPr lang="en-US" sz="1100">
                          <a:effectLst/>
                        </a:rPr>
                        <a:t>Innovation</a:t>
                      </a:r>
                      <a:endParaRPr lang="es-ES" sz="1100">
                        <a:effectLst/>
                        <a:latin typeface="Cambria" panose="02040503050406030204" pitchFamily="18" charset="0"/>
                        <a:ea typeface="MS Mincho" panose="02020609040205080304" pitchFamily="49" charset="-128"/>
                        <a:cs typeface="Times New Roman" panose="02020603050405020304" pitchFamily="18" charset="0"/>
                      </a:endParaRPr>
                    </a:p>
                  </a:txBody>
                  <a:tcPr marL="10978" marR="10978" marT="0" marB="0" anchor="ctr"/>
                </a:tc>
                <a:tc>
                  <a:txBody>
                    <a:bodyPr/>
                    <a:lstStyle/>
                    <a:p>
                      <a:pPr>
                        <a:spcAft>
                          <a:spcPts val="0"/>
                        </a:spcAft>
                      </a:pPr>
                      <a:r>
                        <a:rPr lang="en-US" sz="1100" dirty="0">
                          <a:effectLst/>
                        </a:rPr>
                        <a:t>Seamless mobility</a:t>
                      </a:r>
                      <a:br>
                        <a:rPr lang="en-US" sz="1100" dirty="0">
                          <a:effectLst/>
                        </a:rPr>
                      </a:br>
                      <a:r>
                        <a:rPr lang="en-US" sz="1100" dirty="0">
                          <a:effectLst/>
                        </a:rPr>
                        <a:t>Reliability</a:t>
                      </a:r>
                      <a:br>
                        <a:rPr lang="en-US" sz="1100" dirty="0">
                          <a:effectLst/>
                        </a:rPr>
                      </a:br>
                      <a:r>
                        <a:rPr lang="en-US" sz="1100" dirty="0">
                          <a:effectLst/>
                        </a:rPr>
                        <a:t>Accessibility</a:t>
                      </a:r>
                      <a:br>
                        <a:rPr lang="en-US" sz="1100" dirty="0">
                          <a:effectLst/>
                        </a:rPr>
                      </a:br>
                      <a:r>
                        <a:rPr lang="en-US" sz="1100" dirty="0">
                          <a:effectLst/>
                        </a:rPr>
                        <a:t>Perceived mobility service quality</a:t>
                      </a:r>
                      <a:br>
                        <a:rPr lang="en-US" sz="1100" dirty="0">
                          <a:effectLst/>
                        </a:rPr>
                      </a:br>
                      <a:r>
                        <a:rPr lang="en-US" sz="1100" dirty="0">
                          <a:effectLst/>
                        </a:rPr>
                        <a:t>Predictability</a:t>
                      </a:r>
                      <a:br>
                        <a:rPr lang="en-US" sz="1100" dirty="0">
                          <a:effectLst/>
                        </a:rPr>
                      </a:br>
                      <a:r>
                        <a:rPr lang="en-US" sz="1100" dirty="0">
                          <a:effectLst/>
                        </a:rPr>
                        <a:t>Attractiveness</a:t>
                      </a:r>
                      <a:br>
                        <a:rPr lang="en-US" sz="1100" dirty="0">
                          <a:effectLst/>
                        </a:rPr>
                      </a:br>
                      <a:r>
                        <a:rPr lang="en-US" sz="1100" dirty="0">
                          <a:effectLst/>
                        </a:rPr>
                        <a:t>Delivered mobility service quality</a:t>
                      </a:r>
                      <a:br>
                        <a:rPr lang="en-US" sz="1100" dirty="0">
                          <a:effectLst/>
                        </a:rPr>
                      </a:br>
                      <a:r>
                        <a:rPr lang="en-US" sz="1100" dirty="0">
                          <a:effectLst/>
                        </a:rPr>
                        <a:t>Cost-effectiveness</a:t>
                      </a:r>
                      <a:br>
                        <a:rPr lang="en-US" sz="1100" dirty="0">
                          <a:effectLst/>
                        </a:rPr>
                      </a:br>
                      <a:r>
                        <a:rPr lang="en-US" sz="1100" dirty="0">
                          <a:effectLst/>
                        </a:rPr>
                        <a:t>Cost-efficiency</a:t>
                      </a:r>
                      <a:br>
                        <a:rPr lang="en-US" sz="1100" dirty="0">
                          <a:effectLst/>
                        </a:rPr>
                      </a:br>
                      <a:r>
                        <a:rPr lang="en-US" sz="1100" dirty="0">
                          <a:effectLst/>
                        </a:rPr>
                        <a:t>Productivity</a:t>
                      </a:r>
                      <a:br>
                        <a:rPr lang="en-US" sz="1100" dirty="0">
                          <a:effectLst/>
                        </a:rPr>
                      </a:br>
                      <a:r>
                        <a:rPr lang="en-US" sz="1100" dirty="0">
                          <a:effectLst/>
                        </a:rPr>
                        <a:t>Timely transport</a:t>
                      </a:r>
                      <a:br>
                        <a:rPr lang="en-US" sz="1100" dirty="0">
                          <a:effectLst/>
                        </a:rPr>
                      </a:br>
                      <a:r>
                        <a:rPr lang="en-US" sz="1100" dirty="0">
                          <a:effectLst/>
                        </a:rPr>
                        <a:t>Economic development</a:t>
                      </a:r>
                      <a:endParaRPr lang="es-ES" sz="1100" dirty="0">
                        <a:effectLst/>
                        <a:latin typeface="Cambria" panose="02040503050406030204" pitchFamily="18" charset="0"/>
                        <a:ea typeface="MS Mincho" panose="02020609040205080304" pitchFamily="49" charset="-128"/>
                        <a:cs typeface="Times New Roman" panose="02020603050405020304" pitchFamily="18" charset="0"/>
                      </a:endParaRPr>
                    </a:p>
                  </a:txBody>
                  <a:tcPr marL="10978" marR="10978" marT="0" marB="0" anchor="ctr"/>
                </a:tc>
                <a:extLst>
                  <a:ext uri="{0D108BD9-81ED-4DB2-BD59-A6C34878D82A}">
                    <a16:rowId xmlns:a16="http://schemas.microsoft.com/office/drawing/2014/main" val="1251645041"/>
                  </a:ext>
                </a:extLst>
              </a:tr>
            </a:tbl>
          </a:graphicData>
        </a:graphic>
      </p:graphicFrame>
    </p:spTree>
    <p:extLst>
      <p:ext uri="{BB962C8B-B14F-4D97-AF65-F5344CB8AC3E}">
        <p14:creationId xmlns:p14="http://schemas.microsoft.com/office/powerpoint/2010/main" val="27723711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95511D-6124-400B-8004-FDE7F6264A0A}"/>
              </a:ext>
            </a:extLst>
          </p:cNvPr>
          <p:cNvSpPr>
            <a:spLocks noGrp="1"/>
          </p:cNvSpPr>
          <p:nvPr>
            <p:ph type="title"/>
          </p:nvPr>
        </p:nvSpPr>
        <p:spPr/>
        <p:txBody>
          <a:bodyPr>
            <a:normAutofit/>
          </a:bodyPr>
          <a:lstStyle/>
          <a:p>
            <a:r>
              <a:rPr lang="en-US" dirty="0"/>
              <a:t>Agenda</a:t>
            </a:r>
            <a:endParaRPr lang="en-GB" dirty="0"/>
          </a:p>
        </p:txBody>
      </p:sp>
      <p:sp>
        <p:nvSpPr>
          <p:cNvPr id="4" name="Slide Number Placeholder 3">
            <a:extLst>
              <a:ext uri="{FF2B5EF4-FFF2-40B4-BE49-F238E27FC236}">
                <a16:creationId xmlns:a16="http://schemas.microsoft.com/office/drawing/2014/main" id="{C17088C1-3683-4F09-A570-DBE3080C0A39}"/>
              </a:ext>
            </a:extLst>
          </p:cNvPr>
          <p:cNvSpPr>
            <a:spLocks noGrp="1"/>
          </p:cNvSpPr>
          <p:nvPr>
            <p:ph type="sldNum" sz="quarter" idx="12"/>
          </p:nvPr>
        </p:nvSpPr>
        <p:spPr/>
        <p:txBody>
          <a:bodyPr/>
          <a:lstStyle/>
          <a:p>
            <a:fld id="{5336F0B7-EF37-4B31-BA1E-D2B9204CDF2B}" type="slidenum">
              <a:rPr lang="ca-ES" noProof="0" smtClean="0"/>
              <a:pPr/>
              <a:t>2</a:t>
            </a:fld>
            <a:endParaRPr lang="ca-ES" noProof="0" dirty="0"/>
          </a:p>
        </p:txBody>
      </p:sp>
      <p:graphicFrame>
        <p:nvGraphicFramePr>
          <p:cNvPr id="3" name="Tabla 2">
            <a:extLst>
              <a:ext uri="{FF2B5EF4-FFF2-40B4-BE49-F238E27FC236}">
                <a16:creationId xmlns:a16="http://schemas.microsoft.com/office/drawing/2014/main" id="{35742AFA-A8BD-43CF-992E-0BE315999CEE}"/>
              </a:ext>
            </a:extLst>
          </p:cNvPr>
          <p:cNvGraphicFramePr>
            <a:graphicFrameLocks noGrp="1"/>
          </p:cNvGraphicFramePr>
          <p:nvPr>
            <p:extLst>
              <p:ext uri="{D42A27DB-BD31-4B8C-83A1-F6EECF244321}">
                <p14:modId xmlns:p14="http://schemas.microsoft.com/office/powerpoint/2010/main" val="1780480898"/>
              </p:ext>
            </p:extLst>
          </p:nvPr>
        </p:nvGraphicFramePr>
        <p:xfrm>
          <a:off x="244928" y="1724253"/>
          <a:ext cx="8735785" cy="4105047"/>
        </p:xfrm>
        <a:graphic>
          <a:graphicData uri="http://schemas.openxmlformats.org/drawingml/2006/table">
            <a:tbl>
              <a:tblPr firstRow="1" firstCol="1" bandRow="1">
                <a:tableStyleId>{5C22544A-7EE6-4342-B048-85BDC9FD1C3A}</a:tableStyleId>
              </a:tblPr>
              <a:tblGrid>
                <a:gridCol w="1234751">
                  <a:extLst>
                    <a:ext uri="{9D8B030D-6E8A-4147-A177-3AD203B41FA5}">
                      <a16:colId xmlns:a16="http://schemas.microsoft.com/office/drawing/2014/main" val="3827170027"/>
                    </a:ext>
                  </a:extLst>
                </a:gridCol>
                <a:gridCol w="7501034">
                  <a:extLst>
                    <a:ext uri="{9D8B030D-6E8A-4147-A177-3AD203B41FA5}">
                      <a16:colId xmlns:a16="http://schemas.microsoft.com/office/drawing/2014/main" val="1286560125"/>
                    </a:ext>
                  </a:extLst>
                </a:gridCol>
              </a:tblGrid>
              <a:tr h="207183">
                <a:tc>
                  <a:txBody>
                    <a:bodyPr/>
                    <a:lstStyle/>
                    <a:p>
                      <a:pPr marL="182880" algn="ctr">
                        <a:lnSpc>
                          <a:spcPct val="115000"/>
                        </a:lnSpc>
                        <a:spcBef>
                          <a:spcPts val="600"/>
                        </a:spcBef>
                        <a:spcAft>
                          <a:spcPts val="0"/>
                        </a:spcAft>
                      </a:pPr>
                      <a:r>
                        <a:rPr lang="en-GB" sz="1400" dirty="0">
                          <a:effectLst/>
                        </a:rPr>
                        <a:t>Time</a:t>
                      </a:r>
                      <a:endParaRPr lang="es-ES" sz="1400" dirty="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tc>
                  <a:txBody>
                    <a:bodyPr/>
                    <a:lstStyle/>
                    <a:p>
                      <a:pPr marL="182880">
                        <a:lnSpc>
                          <a:spcPct val="115000"/>
                        </a:lnSpc>
                        <a:spcBef>
                          <a:spcPts val="600"/>
                        </a:spcBef>
                        <a:spcAft>
                          <a:spcPts val="0"/>
                        </a:spcAft>
                      </a:pPr>
                      <a:r>
                        <a:rPr lang="en-GB" sz="1400">
                          <a:effectLst/>
                        </a:rPr>
                        <a:t>Title/activity</a:t>
                      </a:r>
                      <a:endParaRPr lang="es-ES" sz="140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extLst>
                  <a:ext uri="{0D108BD9-81ED-4DB2-BD59-A6C34878D82A}">
                    <a16:rowId xmlns:a16="http://schemas.microsoft.com/office/drawing/2014/main" val="499465941"/>
                  </a:ext>
                </a:extLst>
              </a:tr>
              <a:tr h="299117">
                <a:tc>
                  <a:txBody>
                    <a:bodyPr/>
                    <a:lstStyle/>
                    <a:p>
                      <a:pPr marL="182880" algn="r">
                        <a:lnSpc>
                          <a:spcPct val="115000"/>
                        </a:lnSpc>
                        <a:spcBef>
                          <a:spcPts val="600"/>
                        </a:spcBef>
                        <a:spcAft>
                          <a:spcPts val="0"/>
                        </a:spcAft>
                      </a:pPr>
                      <a:r>
                        <a:rPr lang="en-GB" sz="1400" dirty="0">
                          <a:effectLst/>
                        </a:rPr>
                        <a:t>09:30-10:00</a:t>
                      </a:r>
                      <a:endParaRPr lang="es-ES" sz="1400" dirty="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tc>
                  <a:txBody>
                    <a:bodyPr/>
                    <a:lstStyle/>
                    <a:p>
                      <a:pPr marL="182880">
                        <a:lnSpc>
                          <a:spcPct val="115000"/>
                        </a:lnSpc>
                        <a:spcBef>
                          <a:spcPts val="600"/>
                        </a:spcBef>
                        <a:spcAft>
                          <a:spcPts val="0"/>
                        </a:spcAft>
                      </a:pPr>
                      <a:r>
                        <a:rPr lang="en-GB" sz="1400" dirty="0">
                          <a:effectLst/>
                        </a:rPr>
                        <a:t>Arrival and registration</a:t>
                      </a:r>
                      <a:endParaRPr lang="es-ES" sz="1400" dirty="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extLst>
                  <a:ext uri="{0D108BD9-81ED-4DB2-BD59-A6C34878D82A}">
                    <a16:rowId xmlns:a16="http://schemas.microsoft.com/office/drawing/2014/main" val="2146697121"/>
                  </a:ext>
                </a:extLst>
              </a:tr>
              <a:tr h="299117">
                <a:tc>
                  <a:txBody>
                    <a:bodyPr/>
                    <a:lstStyle/>
                    <a:p>
                      <a:pPr marL="182880" algn="r">
                        <a:lnSpc>
                          <a:spcPct val="115000"/>
                        </a:lnSpc>
                        <a:spcBef>
                          <a:spcPts val="600"/>
                        </a:spcBef>
                        <a:spcAft>
                          <a:spcPts val="0"/>
                        </a:spcAft>
                      </a:pPr>
                      <a:r>
                        <a:rPr lang="en-GB" sz="1400">
                          <a:effectLst/>
                        </a:rPr>
                        <a:t>10:00-10:05</a:t>
                      </a:r>
                      <a:endParaRPr lang="es-ES" sz="140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tc>
                  <a:txBody>
                    <a:bodyPr/>
                    <a:lstStyle/>
                    <a:p>
                      <a:pPr marL="182880">
                        <a:lnSpc>
                          <a:spcPct val="115000"/>
                        </a:lnSpc>
                        <a:spcBef>
                          <a:spcPts val="600"/>
                        </a:spcBef>
                        <a:spcAft>
                          <a:spcPts val="0"/>
                        </a:spcAft>
                      </a:pPr>
                      <a:r>
                        <a:rPr lang="en-GB" sz="1400" dirty="0">
                          <a:effectLst/>
                        </a:rPr>
                        <a:t>Introduction to agenda and the training</a:t>
                      </a:r>
                      <a:endParaRPr lang="es-ES" sz="1400" dirty="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extLst>
                  <a:ext uri="{0D108BD9-81ED-4DB2-BD59-A6C34878D82A}">
                    <a16:rowId xmlns:a16="http://schemas.microsoft.com/office/drawing/2014/main" val="2248948142"/>
                  </a:ext>
                </a:extLst>
              </a:tr>
              <a:tr h="299117">
                <a:tc>
                  <a:txBody>
                    <a:bodyPr/>
                    <a:lstStyle/>
                    <a:p>
                      <a:pPr marL="182880" algn="r">
                        <a:lnSpc>
                          <a:spcPct val="115000"/>
                        </a:lnSpc>
                        <a:spcBef>
                          <a:spcPts val="600"/>
                        </a:spcBef>
                        <a:spcAft>
                          <a:spcPts val="0"/>
                        </a:spcAft>
                      </a:pPr>
                      <a:r>
                        <a:rPr lang="en-GB" sz="1400">
                          <a:effectLst/>
                        </a:rPr>
                        <a:t>10:05-11:00</a:t>
                      </a:r>
                      <a:endParaRPr lang="es-ES" sz="140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tc>
                  <a:txBody>
                    <a:bodyPr/>
                    <a:lstStyle/>
                    <a:p>
                      <a:pPr marL="182880">
                        <a:lnSpc>
                          <a:spcPct val="115000"/>
                        </a:lnSpc>
                        <a:spcBef>
                          <a:spcPts val="600"/>
                        </a:spcBef>
                        <a:spcAft>
                          <a:spcPts val="0"/>
                        </a:spcAft>
                      </a:pPr>
                      <a:r>
                        <a:rPr lang="en-GB" sz="1400" dirty="0">
                          <a:effectLst/>
                        </a:rPr>
                        <a:t>Principals of traffic management. The role of ITS on improving urban mobility</a:t>
                      </a:r>
                      <a:endParaRPr lang="es-ES" sz="1400" dirty="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extLst>
                  <a:ext uri="{0D108BD9-81ED-4DB2-BD59-A6C34878D82A}">
                    <a16:rowId xmlns:a16="http://schemas.microsoft.com/office/drawing/2014/main" val="517191253"/>
                  </a:ext>
                </a:extLst>
              </a:tr>
              <a:tr h="299117">
                <a:tc>
                  <a:txBody>
                    <a:bodyPr/>
                    <a:lstStyle/>
                    <a:p>
                      <a:pPr marL="182880" algn="r">
                        <a:lnSpc>
                          <a:spcPct val="115000"/>
                        </a:lnSpc>
                        <a:spcBef>
                          <a:spcPts val="600"/>
                        </a:spcBef>
                        <a:spcAft>
                          <a:spcPts val="0"/>
                        </a:spcAft>
                      </a:pPr>
                      <a:r>
                        <a:rPr lang="en-GB" sz="1400">
                          <a:effectLst/>
                        </a:rPr>
                        <a:t>11.00-11:20</a:t>
                      </a:r>
                      <a:endParaRPr lang="es-ES" sz="140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tc>
                  <a:txBody>
                    <a:bodyPr/>
                    <a:lstStyle/>
                    <a:p>
                      <a:pPr marL="182880">
                        <a:lnSpc>
                          <a:spcPct val="115000"/>
                        </a:lnSpc>
                        <a:spcBef>
                          <a:spcPts val="600"/>
                        </a:spcBef>
                        <a:spcAft>
                          <a:spcPts val="0"/>
                        </a:spcAft>
                      </a:pPr>
                      <a:r>
                        <a:rPr lang="en-GB" sz="1400" dirty="0">
                          <a:effectLst/>
                        </a:rPr>
                        <a:t>Data collection and management for traffic management</a:t>
                      </a:r>
                      <a:endParaRPr lang="es-ES" sz="1400" dirty="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extLst>
                  <a:ext uri="{0D108BD9-81ED-4DB2-BD59-A6C34878D82A}">
                    <a16:rowId xmlns:a16="http://schemas.microsoft.com/office/drawing/2014/main" val="2182621214"/>
                  </a:ext>
                </a:extLst>
              </a:tr>
              <a:tr h="299117">
                <a:tc>
                  <a:txBody>
                    <a:bodyPr/>
                    <a:lstStyle/>
                    <a:p>
                      <a:pPr marL="182880" algn="r">
                        <a:lnSpc>
                          <a:spcPct val="115000"/>
                        </a:lnSpc>
                        <a:spcBef>
                          <a:spcPts val="600"/>
                        </a:spcBef>
                        <a:spcAft>
                          <a:spcPts val="0"/>
                        </a:spcAft>
                      </a:pPr>
                      <a:r>
                        <a:rPr lang="en-GB" sz="1400">
                          <a:effectLst/>
                        </a:rPr>
                        <a:t>11.20-11:30</a:t>
                      </a:r>
                      <a:endParaRPr lang="es-ES" sz="140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tc>
                  <a:txBody>
                    <a:bodyPr/>
                    <a:lstStyle/>
                    <a:p>
                      <a:pPr marL="182880">
                        <a:lnSpc>
                          <a:spcPct val="115000"/>
                        </a:lnSpc>
                        <a:spcBef>
                          <a:spcPts val="600"/>
                        </a:spcBef>
                        <a:spcAft>
                          <a:spcPts val="0"/>
                        </a:spcAft>
                      </a:pPr>
                      <a:r>
                        <a:rPr lang="en-GB" sz="1400" dirty="0">
                          <a:effectLst/>
                        </a:rPr>
                        <a:t>Break</a:t>
                      </a:r>
                      <a:endParaRPr lang="es-ES" sz="1400" dirty="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extLst>
                  <a:ext uri="{0D108BD9-81ED-4DB2-BD59-A6C34878D82A}">
                    <a16:rowId xmlns:a16="http://schemas.microsoft.com/office/drawing/2014/main" val="734773546"/>
                  </a:ext>
                </a:extLst>
              </a:tr>
              <a:tr h="299117">
                <a:tc>
                  <a:txBody>
                    <a:bodyPr/>
                    <a:lstStyle/>
                    <a:p>
                      <a:pPr marL="182880" algn="r">
                        <a:lnSpc>
                          <a:spcPct val="115000"/>
                        </a:lnSpc>
                        <a:spcBef>
                          <a:spcPts val="600"/>
                        </a:spcBef>
                        <a:spcAft>
                          <a:spcPts val="0"/>
                        </a:spcAft>
                      </a:pPr>
                      <a:r>
                        <a:rPr lang="en-GB" sz="1400">
                          <a:effectLst/>
                        </a:rPr>
                        <a:t>11:30-12:30</a:t>
                      </a:r>
                      <a:endParaRPr lang="es-ES" sz="140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tc>
                  <a:txBody>
                    <a:bodyPr/>
                    <a:lstStyle/>
                    <a:p>
                      <a:pPr marL="182880">
                        <a:lnSpc>
                          <a:spcPct val="115000"/>
                        </a:lnSpc>
                        <a:spcBef>
                          <a:spcPts val="600"/>
                        </a:spcBef>
                        <a:spcAft>
                          <a:spcPts val="0"/>
                        </a:spcAft>
                      </a:pPr>
                      <a:r>
                        <a:rPr lang="en-GB" sz="1400" dirty="0">
                          <a:effectLst/>
                        </a:rPr>
                        <a:t>ITS solutions for improving traffic in cities</a:t>
                      </a:r>
                      <a:endParaRPr lang="es-ES" sz="1400" dirty="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extLst>
                  <a:ext uri="{0D108BD9-81ED-4DB2-BD59-A6C34878D82A}">
                    <a16:rowId xmlns:a16="http://schemas.microsoft.com/office/drawing/2014/main" val="3594168979"/>
                  </a:ext>
                </a:extLst>
              </a:tr>
              <a:tr h="299117">
                <a:tc>
                  <a:txBody>
                    <a:bodyPr/>
                    <a:lstStyle/>
                    <a:p>
                      <a:pPr marL="182880" algn="r">
                        <a:lnSpc>
                          <a:spcPct val="115000"/>
                        </a:lnSpc>
                        <a:spcBef>
                          <a:spcPts val="600"/>
                        </a:spcBef>
                        <a:spcAft>
                          <a:spcPts val="0"/>
                        </a:spcAft>
                      </a:pPr>
                      <a:r>
                        <a:rPr lang="en-GB" sz="1400">
                          <a:effectLst/>
                        </a:rPr>
                        <a:t>12:30-13:30</a:t>
                      </a:r>
                      <a:endParaRPr lang="es-ES" sz="140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tc>
                  <a:txBody>
                    <a:bodyPr/>
                    <a:lstStyle/>
                    <a:p>
                      <a:pPr marL="182880">
                        <a:lnSpc>
                          <a:spcPct val="115000"/>
                        </a:lnSpc>
                        <a:spcBef>
                          <a:spcPts val="600"/>
                        </a:spcBef>
                        <a:spcAft>
                          <a:spcPts val="0"/>
                        </a:spcAft>
                      </a:pPr>
                      <a:r>
                        <a:rPr lang="en-GB" sz="1400" dirty="0">
                          <a:effectLst/>
                        </a:rPr>
                        <a:t>Lunch</a:t>
                      </a:r>
                      <a:endParaRPr lang="es-ES" sz="1400" dirty="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extLst>
                  <a:ext uri="{0D108BD9-81ED-4DB2-BD59-A6C34878D82A}">
                    <a16:rowId xmlns:a16="http://schemas.microsoft.com/office/drawing/2014/main" val="3095698876"/>
                  </a:ext>
                </a:extLst>
              </a:tr>
              <a:tr h="299117">
                <a:tc>
                  <a:txBody>
                    <a:bodyPr/>
                    <a:lstStyle/>
                    <a:p>
                      <a:pPr marL="182880" algn="r">
                        <a:lnSpc>
                          <a:spcPct val="115000"/>
                        </a:lnSpc>
                        <a:spcBef>
                          <a:spcPts val="600"/>
                        </a:spcBef>
                        <a:spcAft>
                          <a:spcPts val="0"/>
                        </a:spcAft>
                      </a:pPr>
                      <a:r>
                        <a:rPr lang="en-GB" sz="1400" dirty="0">
                          <a:effectLst/>
                        </a:rPr>
                        <a:t>13:30-14:00</a:t>
                      </a:r>
                      <a:endParaRPr lang="es-ES" sz="1400" dirty="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solidFill>
                      <a:srgbClr val="F17F09"/>
                    </a:solidFill>
                  </a:tcPr>
                </a:tc>
                <a:tc>
                  <a:txBody>
                    <a:bodyPr/>
                    <a:lstStyle/>
                    <a:p>
                      <a:pPr marL="182880">
                        <a:lnSpc>
                          <a:spcPct val="115000"/>
                        </a:lnSpc>
                        <a:spcBef>
                          <a:spcPts val="600"/>
                        </a:spcBef>
                        <a:spcAft>
                          <a:spcPts val="0"/>
                        </a:spcAft>
                      </a:pPr>
                      <a:r>
                        <a:rPr lang="en-GB" sz="1400" dirty="0">
                          <a:effectLst/>
                        </a:rPr>
                        <a:t>Exercise to motivate the topics: what new ITS solutions can be adopted in Ankara?  </a:t>
                      </a:r>
                      <a:endParaRPr lang="es-ES" sz="1400" dirty="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solidFill>
                      <a:srgbClr val="F17F09"/>
                    </a:solidFill>
                  </a:tcPr>
                </a:tc>
                <a:extLst>
                  <a:ext uri="{0D108BD9-81ED-4DB2-BD59-A6C34878D82A}">
                    <a16:rowId xmlns:a16="http://schemas.microsoft.com/office/drawing/2014/main" val="3434564894"/>
                  </a:ext>
                </a:extLst>
              </a:tr>
              <a:tr h="299117">
                <a:tc>
                  <a:txBody>
                    <a:bodyPr/>
                    <a:lstStyle/>
                    <a:p>
                      <a:pPr marL="182880" algn="r">
                        <a:lnSpc>
                          <a:spcPct val="115000"/>
                        </a:lnSpc>
                        <a:spcBef>
                          <a:spcPts val="600"/>
                        </a:spcBef>
                        <a:spcAft>
                          <a:spcPts val="0"/>
                        </a:spcAft>
                      </a:pPr>
                      <a:r>
                        <a:rPr lang="en-GB" sz="1400" dirty="0">
                          <a:effectLst/>
                        </a:rPr>
                        <a:t>14:00-14:45</a:t>
                      </a:r>
                      <a:endParaRPr lang="es-ES" sz="1400" dirty="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solidFill>
                      <a:schemeClr val="accent1"/>
                    </a:solidFill>
                  </a:tcPr>
                </a:tc>
                <a:tc>
                  <a:txBody>
                    <a:bodyPr/>
                    <a:lstStyle/>
                    <a:p>
                      <a:pPr marL="182880">
                        <a:lnSpc>
                          <a:spcPct val="115000"/>
                        </a:lnSpc>
                        <a:spcBef>
                          <a:spcPts val="600"/>
                        </a:spcBef>
                        <a:spcAft>
                          <a:spcPts val="0"/>
                        </a:spcAft>
                      </a:pPr>
                      <a:r>
                        <a:rPr lang="en-GB" sz="1400" dirty="0">
                          <a:effectLst/>
                        </a:rPr>
                        <a:t>The implementation of a technological project</a:t>
                      </a:r>
                      <a:endParaRPr lang="es-ES" sz="1400" dirty="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solidFill>
                      <a:schemeClr val="accent1">
                        <a:lumMod val="20000"/>
                        <a:lumOff val="80000"/>
                      </a:schemeClr>
                    </a:solidFill>
                  </a:tcPr>
                </a:tc>
                <a:extLst>
                  <a:ext uri="{0D108BD9-81ED-4DB2-BD59-A6C34878D82A}">
                    <a16:rowId xmlns:a16="http://schemas.microsoft.com/office/drawing/2014/main" val="2279292359"/>
                  </a:ext>
                </a:extLst>
              </a:tr>
              <a:tr h="299117">
                <a:tc>
                  <a:txBody>
                    <a:bodyPr/>
                    <a:lstStyle/>
                    <a:p>
                      <a:pPr marL="182880" algn="r">
                        <a:lnSpc>
                          <a:spcPct val="115000"/>
                        </a:lnSpc>
                        <a:spcBef>
                          <a:spcPts val="600"/>
                        </a:spcBef>
                        <a:spcAft>
                          <a:spcPts val="0"/>
                        </a:spcAft>
                      </a:pPr>
                      <a:r>
                        <a:rPr lang="en-GB" sz="1400">
                          <a:effectLst/>
                        </a:rPr>
                        <a:t>14:45-15:00</a:t>
                      </a:r>
                      <a:endParaRPr lang="es-ES" sz="140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tc>
                  <a:txBody>
                    <a:bodyPr/>
                    <a:lstStyle/>
                    <a:p>
                      <a:pPr marL="182880">
                        <a:lnSpc>
                          <a:spcPct val="115000"/>
                        </a:lnSpc>
                        <a:spcBef>
                          <a:spcPts val="600"/>
                        </a:spcBef>
                        <a:spcAft>
                          <a:spcPts val="0"/>
                        </a:spcAft>
                      </a:pPr>
                      <a:r>
                        <a:rPr lang="en-GB" sz="1400" dirty="0">
                          <a:effectLst/>
                        </a:rPr>
                        <a:t>Break</a:t>
                      </a:r>
                      <a:endParaRPr lang="es-ES" sz="1400" dirty="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extLst>
                  <a:ext uri="{0D108BD9-81ED-4DB2-BD59-A6C34878D82A}">
                    <a16:rowId xmlns:a16="http://schemas.microsoft.com/office/drawing/2014/main" val="1894423924"/>
                  </a:ext>
                </a:extLst>
              </a:tr>
              <a:tr h="299117">
                <a:tc>
                  <a:txBody>
                    <a:bodyPr/>
                    <a:lstStyle/>
                    <a:p>
                      <a:pPr marL="182880" algn="r">
                        <a:lnSpc>
                          <a:spcPct val="115000"/>
                        </a:lnSpc>
                        <a:spcBef>
                          <a:spcPts val="600"/>
                        </a:spcBef>
                        <a:spcAft>
                          <a:spcPts val="0"/>
                        </a:spcAft>
                      </a:pPr>
                      <a:r>
                        <a:rPr lang="en-GB" sz="1400">
                          <a:effectLst/>
                        </a:rPr>
                        <a:t>15:00-15:50</a:t>
                      </a:r>
                      <a:endParaRPr lang="es-ES" sz="140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tc>
                  <a:txBody>
                    <a:bodyPr/>
                    <a:lstStyle/>
                    <a:p>
                      <a:pPr marL="182880">
                        <a:lnSpc>
                          <a:spcPct val="115000"/>
                        </a:lnSpc>
                        <a:spcBef>
                          <a:spcPts val="600"/>
                        </a:spcBef>
                        <a:spcAft>
                          <a:spcPts val="0"/>
                        </a:spcAft>
                      </a:pPr>
                      <a:r>
                        <a:rPr lang="en-GB" sz="1400" dirty="0">
                          <a:effectLst/>
                        </a:rPr>
                        <a:t>Workshop on implementing an ITS project in Ankara </a:t>
                      </a:r>
                      <a:endParaRPr lang="es-ES" sz="1400" dirty="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extLst>
                  <a:ext uri="{0D108BD9-81ED-4DB2-BD59-A6C34878D82A}">
                    <a16:rowId xmlns:a16="http://schemas.microsoft.com/office/drawing/2014/main" val="3084858336"/>
                  </a:ext>
                </a:extLst>
              </a:tr>
              <a:tr h="299117">
                <a:tc>
                  <a:txBody>
                    <a:bodyPr/>
                    <a:lstStyle/>
                    <a:p>
                      <a:pPr marL="182880" algn="r">
                        <a:lnSpc>
                          <a:spcPct val="115000"/>
                        </a:lnSpc>
                        <a:spcBef>
                          <a:spcPts val="600"/>
                        </a:spcBef>
                        <a:spcAft>
                          <a:spcPts val="0"/>
                        </a:spcAft>
                      </a:pPr>
                      <a:r>
                        <a:rPr lang="en-GB" sz="1400">
                          <a:effectLst/>
                        </a:rPr>
                        <a:t>15:50-16:00</a:t>
                      </a:r>
                      <a:endParaRPr lang="es-ES" sz="140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tc>
                  <a:txBody>
                    <a:bodyPr/>
                    <a:lstStyle/>
                    <a:p>
                      <a:pPr marL="182880">
                        <a:lnSpc>
                          <a:spcPct val="115000"/>
                        </a:lnSpc>
                        <a:spcBef>
                          <a:spcPts val="600"/>
                        </a:spcBef>
                        <a:spcAft>
                          <a:spcPts val="0"/>
                        </a:spcAft>
                      </a:pPr>
                      <a:r>
                        <a:rPr lang="en-GB" sz="1400" dirty="0">
                          <a:effectLst/>
                        </a:rPr>
                        <a:t>Questions and Closing Remarks</a:t>
                      </a:r>
                      <a:endParaRPr lang="es-ES" sz="1400" dirty="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extLst>
                  <a:ext uri="{0D108BD9-81ED-4DB2-BD59-A6C34878D82A}">
                    <a16:rowId xmlns:a16="http://schemas.microsoft.com/office/drawing/2014/main" val="1927404694"/>
                  </a:ext>
                </a:extLst>
              </a:tr>
              <a:tr h="284820">
                <a:tc>
                  <a:txBody>
                    <a:bodyPr/>
                    <a:lstStyle/>
                    <a:p>
                      <a:pPr marL="182880" algn="ctr">
                        <a:lnSpc>
                          <a:spcPct val="115000"/>
                        </a:lnSpc>
                        <a:spcBef>
                          <a:spcPts val="600"/>
                        </a:spcBef>
                        <a:spcAft>
                          <a:spcPts val="0"/>
                        </a:spcAft>
                      </a:pPr>
                      <a:r>
                        <a:rPr lang="en-GB" sz="1400">
                          <a:effectLst/>
                        </a:rPr>
                        <a:t>16:00</a:t>
                      </a:r>
                      <a:endParaRPr lang="es-ES" sz="140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tc>
                  <a:txBody>
                    <a:bodyPr/>
                    <a:lstStyle/>
                    <a:p>
                      <a:pPr marL="182880">
                        <a:lnSpc>
                          <a:spcPct val="115000"/>
                        </a:lnSpc>
                        <a:spcBef>
                          <a:spcPts val="600"/>
                        </a:spcBef>
                        <a:spcAft>
                          <a:spcPts val="0"/>
                        </a:spcAft>
                      </a:pPr>
                      <a:r>
                        <a:rPr lang="en-GB" sz="1400" dirty="0">
                          <a:effectLst/>
                        </a:rPr>
                        <a:t>End of the first day of TM4</a:t>
                      </a:r>
                      <a:endParaRPr lang="es-ES" sz="1400" dirty="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extLst>
                  <a:ext uri="{0D108BD9-81ED-4DB2-BD59-A6C34878D82A}">
                    <a16:rowId xmlns:a16="http://schemas.microsoft.com/office/drawing/2014/main" val="1669838195"/>
                  </a:ext>
                </a:extLst>
              </a:tr>
            </a:tbl>
          </a:graphicData>
        </a:graphic>
      </p:graphicFrame>
    </p:spTree>
    <p:extLst>
      <p:ext uri="{BB962C8B-B14F-4D97-AF65-F5344CB8AC3E}">
        <p14:creationId xmlns:p14="http://schemas.microsoft.com/office/powerpoint/2010/main" val="9442919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Tabla 12">
            <a:extLst>
              <a:ext uri="{FF2B5EF4-FFF2-40B4-BE49-F238E27FC236}">
                <a16:creationId xmlns:a16="http://schemas.microsoft.com/office/drawing/2014/main" id="{C34AA1E3-2709-4BAC-B66A-D98D515675D5}"/>
              </a:ext>
            </a:extLst>
          </p:cNvPr>
          <p:cNvGraphicFramePr>
            <a:graphicFrameLocks noGrp="1"/>
          </p:cNvGraphicFramePr>
          <p:nvPr>
            <p:extLst>
              <p:ext uri="{D42A27DB-BD31-4B8C-83A1-F6EECF244321}">
                <p14:modId xmlns:p14="http://schemas.microsoft.com/office/powerpoint/2010/main" val="2688350439"/>
              </p:ext>
            </p:extLst>
          </p:nvPr>
        </p:nvGraphicFramePr>
        <p:xfrm>
          <a:off x="1732032" y="548266"/>
          <a:ext cx="6384834" cy="5761467"/>
        </p:xfrm>
        <a:graphic>
          <a:graphicData uri="http://schemas.openxmlformats.org/drawingml/2006/table">
            <a:tbl>
              <a:tblPr firstRow="1" firstCol="1" bandRow="1">
                <a:tableStyleId>{93296810-A885-4BE3-A3E7-6D5BEEA58F35}</a:tableStyleId>
              </a:tblPr>
              <a:tblGrid>
                <a:gridCol w="1893433">
                  <a:extLst>
                    <a:ext uri="{9D8B030D-6E8A-4147-A177-3AD203B41FA5}">
                      <a16:colId xmlns:a16="http://schemas.microsoft.com/office/drawing/2014/main" val="1928889792"/>
                    </a:ext>
                  </a:extLst>
                </a:gridCol>
                <a:gridCol w="1893433">
                  <a:extLst>
                    <a:ext uri="{9D8B030D-6E8A-4147-A177-3AD203B41FA5}">
                      <a16:colId xmlns:a16="http://schemas.microsoft.com/office/drawing/2014/main" val="754815257"/>
                    </a:ext>
                  </a:extLst>
                </a:gridCol>
                <a:gridCol w="2597968">
                  <a:extLst>
                    <a:ext uri="{9D8B030D-6E8A-4147-A177-3AD203B41FA5}">
                      <a16:colId xmlns:a16="http://schemas.microsoft.com/office/drawing/2014/main" val="32838193"/>
                    </a:ext>
                  </a:extLst>
                </a:gridCol>
              </a:tblGrid>
              <a:tr h="240631">
                <a:tc>
                  <a:txBody>
                    <a:bodyPr/>
                    <a:lstStyle/>
                    <a:p>
                      <a:pPr algn="ctr">
                        <a:spcAft>
                          <a:spcPts val="0"/>
                        </a:spcAft>
                      </a:pPr>
                      <a:r>
                        <a:rPr lang="en-US" sz="1100" dirty="0">
                          <a:effectLst/>
                        </a:rPr>
                        <a:t>Smart Mobility solutions </a:t>
                      </a:r>
                      <a:endParaRPr lang="es-ES" sz="1100" dirty="0">
                        <a:solidFill>
                          <a:srgbClr val="000000"/>
                        </a:solidFill>
                        <a:effectLst/>
                        <a:latin typeface="SourceSansPro-Light"/>
                        <a:ea typeface="MS Mincho" panose="02020609040205080304" pitchFamily="49" charset="-128"/>
                        <a:cs typeface="SourceSansPro-Light"/>
                      </a:endParaRPr>
                    </a:p>
                  </a:txBody>
                  <a:tcPr marL="10978" marR="10978" marT="0" marB="0" anchor="ctr"/>
                </a:tc>
                <a:tc>
                  <a:txBody>
                    <a:bodyPr/>
                    <a:lstStyle/>
                    <a:p>
                      <a:pPr algn="ctr">
                        <a:spcAft>
                          <a:spcPts val="0"/>
                        </a:spcAft>
                      </a:pPr>
                      <a:r>
                        <a:rPr lang="en-US" sz="1100" dirty="0">
                          <a:effectLst/>
                        </a:rPr>
                        <a:t>Outputs</a:t>
                      </a:r>
                      <a:endParaRPr lang="es-ES" sz="1100" dirty="0">
                        <a:solidFill>
                          <a:srgbClr val="000000"/>
                        </a:solidFill>
                        <a:effectLst/>
                        <a:latin typeface="SourceSansPro-Light"/>
                        <a:ea typeface="MS Mincho" panose="02020609040205080304" pitchFamily="49" charset="-128"/>
                        <a:cs typeface="SourceSansPro-Light"/>
                      </a:endParaRPr>
                    </a:p>
                  </a:txBody>
                  <a:tcPr marL="10978" marR="10978" marT="0" marB="0" anchor="ctr"/>
                </a:tc>
                <a:tc>
                  <a:txBody>
                    <a:bodyPr/>
                    <a:lstStyle/>
                    <a:p>
                      <a:pPr algn="ctr">
                        <a:spcAft>
                          <a:spcPts val="0"/>
                        </a:spcAft>
                      </a:pPr>
                      <a:r>
                        <a:rPr lang="en-US" sz="1100" dirty="0">
                          <a:effectLst/>
                        </a:rPr>
                        <a:t>Outcomes</a:t>
                      </a:r>
                      <a:endParaRPr lang="es-ES" sz="1100" dirty="0">
                        <a:solidFill>
                          <a:srgbClr val="000000"/>
                        </a:solidFill>
                        <a:effectLst/>
                        <a:latin typeface="SourceSansPro-Light"/>
                        <a:ea typeface="MS Mincho" panose="02020609040205080304" pitchFamily="49" charset="-128"/>
                        <a:cs typeface="SourceSansPro-Light"/>
                      </a:endParaRPr>
                    </a:p>
                  </a:txBody>
                  <a:tcPr marL="10978" marR="10978" marT="0" marB="0" anchor="ctr"/>
                </a:tc>
                <a:extLst>
                  <a:ext uri="{0D108BD9-81ED-4DB2-BD59-A6C34878D82A}">
                    <a16:rowId xmlns:a16="http://schemas.microsoft.com/office/drawing/2014/main" val="3555123472"/>
                  </a:ext>
                </a:extLst>
              </a:tr>
              <a:tr h="1552735">
                <a:tc>
                  <a:txBody>
                    <a:bodyPr/>
                    <a:lstStyle/>
                    <a:p>
                      <a:pPr algn="ctr">
                        <a:spcAft>
                          <a:spcPts val="0"/>
                        </a:spcAft>
                      </a:pPr>
                      <a:r>
                        <a:rPr lang="en-US" sz="1100" dirty="0">
                          <a:effectLst/>
                        </a:rPr>
                        <a:t>Multimodal Fare Collection System</a:t>
                      </a:r>
                      <a:endParaRPr lang="es-ES" sz="1100" dirty="0">
                        <a:effectLst/>
                        <a:latin typeface="Cambria" panose="02040503050406030204" pitchFamily="18" charset="0"/>
                        <a:ea typeface="MS Mincho" panose="02020609040205080304" pitchFamily="49" charset="-128"/>
                        <a:cs typeface="Times New Roman" panose="02020603050405020304" pitchFamily="18" charset="0"/>
                      </a:endParaRPr>
                    </a:p>
                  </a:txBody>
                  <a:tcPr marL="10978" marR="10978" marT="0" marB="0" anchor="ctr"/>
                </a:tc>
                <a:tc>
                  <a:txBody>
                    <a:bodyPr/>
                    <a:lstStyle/>
                    <a:p>
                      <a:pPr>
                        <a:spcAft>
                          <a:spcPts val="0"/>
                        </a:spcAft>
                      </a:pPr>
                      <a:r>
                        <a:rPr lang="en-US" sz="1100" dirty="0">
                          <a:effectLst/>
                        </a:rPr>
                        <a:t>Personal security</a:t>
                      </a:r>
                      <a:br>
                        <a:rPr lang="en-US" sz="1100" dirty="0">
                          <a:effectLst/>
                        </a:rPr>
                      </a:br>
                      <a:r>
                        <a:rPr lang="en-US" sz="1100" dirty="0">
                          <a:effectLst/>
                        </a:rPr>
                        <a:t>Operation capability</a:t>
                      </a:r>
                      <a:br>
                        <a:rPr lang="en-US" sz="1100" dirty="0">
                          <a:effectLst/>
                        </a:rPr>
                      </a:br>
                      <a:r>
                        <a:rPr lang="en-US" sz="1100" dirty="0">
                          <a:effectLst/>
                        </a:rPr>
                        <a:t>Planning capability</a:t>
                      </a:r>
                      <a:br>
                        <a:rPr lang="en-US" sz="1100" dirty="0">
                          <a:effectLst/>
                        </a:rPr>
                      </a:br>
                      <a:r>
                        <a:rPr lang="en-US" sz="1100" dirty="0">
                          <a:effectLst/>
                        </a:rPr>
                        <a:t>Fraud reduction</a:t>
                      </a:r>
                      <a:br>
                        <a:rPr lang="en-US" sz="1100" dirty="0">
                          <a:effectLst/>
                        </a:rPr>
                      </a:br>
                      <a:r>
                        <a:rPr lang="en-US" sz="1100" dirty="0">
                          <a:effectLst/>
                        </a:rPr>
                        <a:t>Multimodality</a:t>
                      </a:r>
                      <a:endParaRPr lang="es-ES" sz="1100" dirty="0">
                        <a:effectLst/>
                        <a:latin typeface="Cambria" panose="02040503050406030204" pitchFamily="18" charset="0"/>
                        <a:ea typeface="MS Mincho" panose="02020609040205080304" pitchFamily="49" charset="-128"/>
                        <a:cs typeface="Times New Roman" panose="02020603050405020304" pitchFamily="18" charset="0"/>
                      </a:endParaRPr>
                    </a:p>
                  </a:txBody>
                  <a:tcPr marL="10978" marR="10978" marT="0" marB="0" anchor="ctr"/>
                </a:tc>
                <a:tc>
                  <a:txBody>
                    <a:bodyPr/>
                    <a:lstStyle/>
                    <a:p>
                      <a:pPr>
                        <a:spcAft>
                          <a:spcPts val="0"/>
                        </a:spcAft>
                      </a:pPr>
                      <a:r>
                        <a:rPr lang="en-US" sz="1100" dirty="0">
                          <a:effectLst/>
                        </a:rPr>
                        <a:t>Seamless mobility</a:t>
                      </a:r>
                      <a:br>
                        <a:rPr lang="en-US" sz="1100" dirty="0">
                          <a:effectLst/>
                        </a:rPr>
                      </a:br>
                      <a:r>
                        <a:rPr lang="en-US" sz="1100" dirty="0">
                          <a:effectLst/>
                        </a:rPr>
                        <a:t>Reliability</a:t>
                      </a:r>
                      <a:br>
                        <a:rPr lang="en-US" sz="1100" dirty="0">
                          <a:effectLst/>
                        </a:rPr>
                      </a:br>
                      <a:r>
                        <a:rPr lang="en-US" sz="1100" dirty="0">
                          <a:effectLst/>
                        </a:rPr>
                        <a:t>Accessibility</a:t>
                      </a:r>
                      <a:br>
                        <a:rPr lang="en-US" sz="1100" dirty="0">
                          <a:effectLst/>
                        </a:rPr>
                      </a:br>
                      <a:r>
                        <a:rPr lang="en-US" sz="1100" dirty="0">
                          <a:effectLst/>
                        </a:rPr>
                        <a:t>Equity</a:t>
                      </a:r>
                      <a:br>
                        <a:rPr lang="en-US" sz="1100" dirty="0">
                          <a:effectLst/>
                        </a:rPr>
                      </a:br>
                      <a:r>
                        <a:rPr lang="en-US" sz="1100" dirty="0">
                          <a:effectLst/>
                        </a:rPr>
                        <a:t>Perceived mobility service quality</a:t>
                      </a:r>
                      <a:br>
                        <a:rPr lang="en-US" sz="1100" dirty="0">
                          <a:effectLst/>
                        </a:rPr>
                      </a:br>
                      <a:r>
                        <a:rPr lang="en-US" sz="1100" dirty="0">
                          <a:effectLst/>
                        </a:rPr>
                        <a:t>Predictability</a:t>
                      </a:r>
                      <a:br>
                        <a:rPr lang="en-US" sz="1100" dirty="0">
                          <a:effectLst/>
                        </a:rPr>
                      </a:br>
                      <a:r>
                        <a:rPr lang="en-US" sz="1100" dirty="0">
                          <a:effectLst/>
                        </a:rPr>
                        <a:t>Delivered mobility service quality</a:t>
                      </a:r>
                      <a:br>
                        <a:rPr lang="en-US" sz="1100" dirty="0">
                          <a:effectLst/>
                        </a:rPr>
                      </a:br>
                      <a:r>
                        <a:rPr lang="en-US" sz="1100" dirty="0">
                          <a:effectLst/>
                        </a:rPr>
                        <a:t>Cost-effectiveness</a:t>
                      </a:r>
                      <a:br>
                        <a:rPr lang="en-US" sz="1100" dirty="0">
                          <a:effectLst/>
                        </a:rPr>
                      </a:br>
                      <a:r>
                        <a:rPr lang="en-US" sz="1100" dirty="0">
                          <a:effectLst/>
                        </a:rPr>
                        <a:t>Cost-efficiency</a:t>
                      </a:r>
                      <a:endParaRPr lang="es-ES" sz="1100" dirty="0">
                        <a:effectLst/>
                        <a:latin typeface="Cambria" panose="02040503050406030204" pitchFamily="18" charset="0"/>
                        <a:ea typeface="MS Mincho" panose="02020609040205080304" pitchFamily="49" charset="-128"/>
                        <a:cs typeface="Times New Roman" panose="02020603050405020304" pitchFamily="18" charset="0"/>
                      </a:endParaRPr>
                    </a:p>
                  </a:txBody>
                  <a:tcPr marL="10978" marR="10978" marT="0" marB="0" anchor="ctr"/>
                </a:tc>
                <a:extLst>
                  <a:ext uri="{0D108BD9-81ED-4DB2-BD59-A6C34878D82A}">
                    <a16:rowId xmlns:a16="http://schemas.microsoft.com/office/drawing/2014/main" val="3721892483"/>
                  </a:ext>
                </a:extLst>
              </a:tr>
              <a:tr h="1207683">
                <a:tc>
                  <a:txBody>
                    <a:bodyPr/>
                    <a:lstStyle/>
                    <a:p>
                      <a:pPr algn="ctr">
                        <a:spcAft>
                          <a:spcPts val="0"/>
                        </a:spcAft>
                      </a:pPr>
                      <a:r>
                        <a:rPr lang="en-US" sz="1100">
                          <a:effectLst/>
                        </a:rPr>
                        <a:t>Parking Control for motorized transports</a:t>
                      </a:r>
                      <a:endParaRPr lang="es-ES" sz="1100">
                        <a:effectLst/>
                        <a:latin typeface="Cambria" panose="02040503050406030204" pitchFamily="18" charset="0"/>
                        <a:ea typeface="MS Mincho" panose="02020609040205080304" pitchFamily="49" charset="-128"/>
                        <a:cs typeface="Times New Roman" panose="02020603050405020304" pitchFamily="18" charset="0"/>
                      </a:endParaRPr>
                    </a:p>
                  </a:txBody>
                  <a:tcPr marL="10978" marR="10978" marT="0" marB="0" anchor="ctr"/>
                </a:tc>
                <a:tc>
                  <a:txBody>
                    <a:bodyPr/>
                    <a:lstStyle/>
                    <a:p>
                      <a:pPr>
                        <a:spcAft>
                          <a:spcPts val="0"/>
                        </a:spcAft>
                      </a:pPr>
                      <a:r>
                        <a:rPr lang="en-US" sz="1100" dirty="0">
                          <a:effectLst/>
                        </a:rPr>
                        <a:t>Road safety</a:t>
                      </a:r>
                      <a:br>
                        <a:rPr lang="en-US" sz="1100" dirty="0">
                          <a:effectLst/>
                        </a:rPr>
                      </a:br>
                      <a:r>
                        <a:rPr lang="en-US" sz="1100" dirty="0">
                          <a:effectLst/>
                        </a:rPr>
                        <a:t>Driving optimization</a:t>
                      </a:r>
                      <a:br>
                        <a:rPr lang="en-US" sz="1100" dirty="0">
                          <a:effectLst/>
                        </a:rPr>
                      </a:br>
                      <a:r>
                        <a:rPr lang="en-US" sz="1100" dirty="0">
                          <a:effectLst/>
                        </a:rPr>
                        <a:t>Operation capability</a:t>
                      </a:r>
                      <a:br>
                        <a:rPr lang="en-US" sz="1100" dirty="0">
                          <a:effectLst/>
                        </a:rPr>
                      </a:br>
                      <a:r>
                        <a:rPr lang="en-US" sz="1100" dirty="0">
                          <a:effectLst/>
                        </a:rPr>
                        <a:t>Fraud reduction</a:t>
                      </a:r>
                      <a:endParaRPr lang="es-ES" sz="1100" dirty="0">
                        <a:effectLst/>
                        <a:latin typeface="Cambria" panose="02040503050406030204" pitchFamily="18" charset="0"/>
                        <a:ea typeface="MS Mincho" panose="02020609040205080304" pitchFamily="49" charset="-128"/>
                        <a:cs typeface="Times New Roman" panose="02020603050405020304" pitchFamily="18" charset="0"/>
                      </a:endParaRPr>
                    </a:p>
                  </a:txBody>
                  <a:tcPr marL="10978" marR="10978" marT="0" marB="0" anchor="ctr"/>
                </a:tc>
                <a:tc>
                  <a:txBody>
                    <a:bodyPr/>
                    <a:lstStyle/>
                    <a:p>
                      <a:pPr>
                        <a:spcAft>
                          <a:spcPts val="0"/>
                        </a:spcAft>
                      </a:pPr>
                      <a:r>
                        <a:rPr lang="en-US" sz="1100" dirty="0">
                          <a:effectLst/>
                        </a:rPr>
                        <a:t>Equity</a:t>
                      </a:r>
                      <a:br>
                        <a:rPr lang="en-US" sz="1100" dirty="0">
                          <a:effectLst/>
                        </a:rPr>
                      </a:br>
                      <a:r>
                        <a:rPr lang="en-US" sz="1100" dirty="0">
                          <a:effectLst/>
                        </a:rPr>
                        <a:t>Climate change</a:t>
                      </a:r>
                      <a:br>
                        <a:rPr lang="en-US" sz="1100" dirty="0">
                          <a:effectLst/>
                        </a:rPr>
                      </a:br>
                      <a:r>
                        <a:rPr lang="en-US" sz="1100" dirty="0">
                          <a:effectLst/>
                        </a:rPr>
                        <a:t>Noise pollution</a:t>
                      </a:r>
                      <a:br>
                        <a:rPr lang="en-US" sz="1100" dirty="0">
                          <a:effectLst/>
                        </a:rPr>
                      </a:br>
                      <a:r>
                        <a:rPr lang="en-US" sz="1100" dirty="0">
                          <a:effectLst/>
                        </a:rPr>
                        <a:t>Perceived mobility service quality</a:t>
                      </a:r>
                      <a:br>
                        <a:rPr lang="en-US" sz="1100" dirty="0">
                          <a:effectLst/>
                        </a:rPr>
                      </a:br>
                      <a:r>
                        <a:rPr lang="en-US" sz="1100" dirty="0">
                          <a:effectLst/>
                        </a:rPr>
                        <a:t>Mental health and well-being</a:t>
                      </a:r>
                      <a:br>
                        <a:rPr lang="en-US" sz="1100" dirty="0">
                          <a:effectLst/>
                        </a:rPr>
                      </a:br>
                      <a:r>
                        <a:rPr lang="en-US" sz="1100" dirty="0">
                          <a:effectLst/>
                        </a:rPr>
                        <a:t>Delivered mobility service quality</a:t>
                      </a:r>
                      <a:br>
                        <a:rPr lang="en-US" sz="1100" dirty="0">
                          <a:effectLst/>
                        </a:rPr>
                      </a:br>
                      <a:r>
                        <a:rPr lang="en-US" sz="1100" dirty="0">
                          <a:effectLst/>
                        </a:rPr>
                        <a:t>Cost-effectiveness</a:t>
                      </a:r>
                      <a:endParaRPr lang="es-ES" sz="1100" dirty="0">
                        <a:effectLst/>
                        <a:latin typeface="Cambria" panose="02040503050406030204" pitchFamily="18" charset="0"/>
                        <a:ea typeface="MS Mincho" panose="02020609040205080304" pitchFamily="49" charset="-128"/>
                        <a:cs typeface="Times New Roman" panose="02020603050405020304" pitchFamily="18" charset="0"/>
                      </a:endParaRPr>
                    </a:p>
                  </a:txBody>
                  <a:tcPr marL="10978" marR="10978" marT="0" marB="0" anchor="ctr"/>
                </a:tc>
                <a:extLst>
                  <a:ext uri="{0D108BD9-81ED-4DB2-BD59-A6C34878D82A}">
                    <a16:rowId xmlns:a16="http://schemas.microsoft.com/office/drawing/2014/main" val="563191302"/>
                  </a:ext>
                </a:extLst>
              </a:tr>
              <a:tr h="1207683">
                <a:tc>
                  <a:txBody>
                    <a:bodyPr/>
                    <a:lstStyle/>
                    <a:p>
                      <a:pPr algn="ctr">
                        <a:spcAft>
                          <a:spcPts val="0"/>
                        </a:spcAft>
                      </a:pPr>
                      <a:r>
                        <a:rPr lang="en-US" sz="1100">
                          <a:effectLst/>
                        </a:rPr>
                        <a:t>Public Transport and NMT Prioritization</a:t>
                      </a:r>
                      <a:endParaRPr lang="es-ES" sz="1100">
                        <a:effectLst/>
                        <a:latin typeface="Cambria" panose="02040503050406030204" pitchFamily="18" charset="0"/>
                        <a:ea typeface="MS Mincho" panose="02020609040205080304" pitchFamily="49" charset="-128"/>
                        <a:cs typeface="Times New Roman" panose="02020603050405020304" pitchFamily="18" charset="0"/>
                      </a:endParaRPr>
                    </a:p>
                  </a:txBody>
                  <a:tcPr marL="10978" marR="10978" marT="0" marB="0" anchor="ctr"/>
                </a:tc>
                <a:tc>
                  <a:txBody>
                    <a:bodyPr/>
                    <a:lstStyle/>
                    <a:p>
                      <a:pPr>
                        <a:spcAft>
                          <a:spcPts val="0"/>
                        </a:spcAft>
                      </a:pPr>
                      <a:r>
                        <a:rPr lang="en-US" sz="1100">
                          <a:effectLst/>
                        </a:rPr>
                        <a:t>Road safety</a:t>
                      </a:r>
                      <a:br>
                        <a:rPr lang="en-US" sz="1100">
                          <a:effectLst/>
                        </a:rPr>
                      </a:br>
                      <a:r>
                        <a:rPr lang="en-US" sz="1100">
                          <a:effectLst/>
                        </a:rPr>
                        <a:t>Personal security</a:t>
                      </a:r>
                      <a:br>
                        <a:rPr lang="en-US" sz="1100">
                          <a:effectLst/>
                        </a:rPr>
                      </a:br>
                      <a:r>
                        <a:rPr lang="en-US" sz="1100">
                          <a:effectLst/>
                        </a:rPr>
                        <a:t>Driving optimization</a:t>
                      </a:r>
                      <a:br>
                        <a:rPr lang="en-US" sz="1100">
                          <a:effectLst/>
                        </a:rPr>
                      </a:br>
                      <a:r>
                        <a:rPr lang="en-US" sz="1100">
                          <a:effectLst/>
                        </a:rPr>
                        <a:t>Operation capability</a:t>
                      </a:r>
                      <a:endParaRPr lang="es-ES" sz="1100">
                        <a:effectLst/>
                        <a:latin typeface="Cambria" panose="02040503050406030204" pitchFamily="18" charset="0"/>
                        <a:ea typeface="MS Mincho" panose="02020609040205080304" pitchFamily="49" charset="-128"/>
                        <a:cs typeface="Times New Roman" panose="02020603050405020304" pitchFamily="18" charset="0"/>
                      </a:endParaRPr>
                    </a:p>
                  </a:txBody>
                  <a:tcPr marL="10978" marR="10978" marT="0" marB="0" anchor="ctr"/>
                </a:tc>
                <a:tc>
                  <a:txBody>
                    <a:bodyPr/>
                    <a:lstStyle/>
                    <a:p>
                      <a:pPr>
                        <a:spcAft>
                          <a:spcPts val="0"/>
                        </a:spcAft>
                      </a:pPr>
                      <a:r>
                        <a:rPr lang="en-US" sz="1100" dirty="0">
                          <a:effectLst/>
                        </a:rPr>
                        <a:t>Equity</a:t>
                      </a:r>
                      <a:br>
                        <a:rPr lang="en-US" sz="1100" dirty="0">
                          <a:effectLst/>
                        </a:rPr>
                      </a:br>
                      <a:r>
                        <a:rPr lang="en-US" sz="1100" dirty="0">
                          <a:effectLst/>
                        </a:rPr>
                        <a:t>Climate change</a:t>
                      </a:r>
                      <a:br>
                        <a:rPr lang="en-US" sz="1100" dirty="0">
                          <a:effectLst/>
                        </a:rPr>
                      </a:br>
                      <a:r>
                        <a:rPr lang="en-US" sz="1100" dirty="0">
                          <a:effectLst/>
                        </a:rPr>
                        <a:t>Noise pollution</a:t>
                      </a:r>
                      <a:br>
                        <a:rPr lang="en-US" sz="1100" dirty="0">
                          <a:effectLst/>
                        </a:rPr>
                      </a:br>
                      <a:r>
                        <a:rPr lang="en-US" sz="1100" dirty="0">
                          <a:effectLst/>
                        </a:rPr>
                        <a:t>Perceived mobility service quality</a:t>
                      </a:r>
                      <a:br>
                        <a:rPr lang="en-US" sz="1100" dirty="0">
                          <a:effectLst/>
                        </a:rPr>
                      </a:br>
                      <a:r>
                        <a:rPr lang="en-US" sz="1100" dirty="0">
                          <a:effectLst/>
                        </a:rPr>
                        <a:t>Mental health and well-being</a:t>
                      </a:r>
                      <a:br>
                        <a:rPr lang="en-US" sz="1100" dirty="0">
                          <a:effectLst/>
                        </a:rPr>
                      </a:br>
                      <a:r>
                        <a:rPr lang="en-US" sz="1100" dirty="0">
                          <a:effectLst/>
                        </a:rPr>
                        <a:t>Delivered mobility service quality</a:t>
                      </a:r>
                      <a:br>
                        <a:rPr lang="en-US" sz="1100" dirty="0">
                          <a:effectLst/>
                        </a:rPr>
                      </a:br>
                      <a:r>
                        <a:rPr lang="en-US" sz="1100" dirty="0">
                          <a:effectLst/>
                        </a:rPr>
                        <a:t>Timely transport</a:t>
                      </a:r>
                      <a:endParaRPr lang="es-ES" sz="1100" dirty="0">
                        <a:effectLst/>
                        <a:latin typeface="Cambria" panose="02040503050406030204" pitchFamily="18" charset="0"/>
                        <a:ea typeface="MS Mincho" panose="02020609040205080304" pitchFamily="49" charset="-128"/>
                        <a:cs typeface="Times New Roman" panose="02020603050405020304" pitchFamily="18" charset="0"/>
                      </a:endParaRPr>
                    </a:p>
                  </a:txBody>
                  <a:tcPr marL="10978" marR="10978" marT="0" marB="0" anchor="ctr"/>
                </a:tc>
                <a:extLst>
                  <a:ext uri="{0D108BD9-81ED-4DB2-BD59-A6C34878D82A}">
                    <a16:rowId xmlns:a16="http://schemas.microsoft.com/office/drawing/2014/main" val="1433918037"/>
                  </a:ext>
                </a:extLst>
              </a:tr>
              <a:tr h="1552735">
                <a:tc>
                  <a:txBody>
                    <a:bodyPr/>
                    <a:lstStyle/>
                    <a:p>
                      <a:pPr algn="ctr">
                        <a:spcAft>
                          <a:spcPts val="0"/>
                        </a:spcAft>
                      </a:pPr>
                      <a:r>
                        <a:rPr lang="en-US" sz="1100">
                          <a:effectLst/>
                        </a:rPr>
                        <a:t>Sharing of a Delivery Ride</a:t>
                      </a:r>
                      <a:endParaRPr lang="es-ES" sz="1100">
                        <a:effectLst/>
                        <a:latin typeface="Cambria" panose="02040503050406030204" pitchFamily="18" charset="0"/>
                        <a:ea typeface="MS Mincho" panose="02020609040205080304" pitchFamily="49" charset="-128"/>
                        <a:cs typeface="Times New Roman" panose="02020603050405020304" pitchFamily="18" charset="0"/>
                      </a:endParaRPr>
                    </a:p>
                  </a:txBody>
                  <a:tcPr marL="10978" marR="10978" marT="0" marB="0" anchor="ctr"/>
                </a:tc>
                <a:tc>
                  <a:txBody>
                    <a:bodyPr/>
                    <a:lstStyle/>
                    <a:p>
                      <a:pPr>
                        <a:spcAft>
                          <a:spcPts val="0"/>
                        </a:spcAft>
                      </a:pPr>
                      <a:r>
                        <a:rPr lang="en-US" sz="1100">
                          <a:effectLst/>
                        </a:rPr>
                        <a:t>Operation capability</a:t>
                      </a:r>
                      <a:br>
                        <a:rPr lang="en-US" sz="1100">
                          <a:effectLst/>
                        </a:rPr>
                      </a:br>
                      <a:r>
                        <a:rPr lang="en-US" sz="1100">
                          <a:effectLst/>
                        </a:rPr>
                        <a:t>Planning capability</a:t>
                      </a:r>
                      <a:br>
                        <a:rPr lang="en-US" sz="1100">
                          <a:effectLst/>
                        </a:rPr>
                      </a:br>
                      <a:r>
                        <a:rPr lang="en-US" sz="1100">
                          <a:effectLst/>
                        </a:rPr>
                        <a:t>Business competitiveness</a:t>
                      </a:r>
                      <a:br>
                        <a:rPr lang="en-US" sz="1100">
                          <a:effectLst/>
                        </a:rPr>
                      </a:br>
                      <a:r>
                        <a:rPr lang="en-US" sz="1100">
                          <a:effectLst/>
                        </a:rPr>
                        <a:t>Innovation</a:t>
                      </a:r>
                      <a:endParaRPr lang="es-ES" sz="1100">
                        <a:effectLst/>
                        <a:latin typeface="Cambria" panose="02040503050406030204" pitchFamily="18" charset="0"/>
                        <a:ea typeface="MS Mincho" panose="02020609040205080304" pitchFamily="49" charset="-128"/>
                        <a:cs typeface="Times New Roman" panose="02020603050405020304" pitchFamily="18" charset="0"/>
                      </a:endParaRPr>
                    </a:p>
                  </a:txBody>
                  <a:tcPr marL="10978" marR="10978" marT="0" marB="0" anchor="ctr"/>
                </a:tc>
                <a:tc>
                  <a:txBody>
                    <a:bodyPr/>
                    <a:lstStyle/>
                    <a:p>
                      <a:pPr>
                        <a:spcAft>
                          <a:spcPts val="0"/>
                        </a:spcAft>
                      </a:pPr>
                      <a:r>
                        <a:rPr lang="en-US" sz="1100" dirty="0">
                          <a:effectLst/>
                        </a:rPr>
                        <a:t>Accessibility</a:t>
                      </a:r>
                      <a:br>
                        <a:rPr lang="en-US" sz="1100" dirty="0">
                          <a:effectLst/>
                        </a:rPr>
                      </a:br>
                      <a:r>
                        <a:rPr lang="en-US" sz="1100" dirty="0">
                          <a:effectLst/>
                        </a:rPr>
                        <a:t>Climate change</a:t>
                      </a:r>
                      <a:br>
                        <a:rPr lang="en-US" sz="1100" dirty="0">
                          <a:effectLst/>
                        </a:rPr>
                      </a:br>
                      <a:r>
                        <a:rPr lang="en-US" sz="1100" dirty="0">
                          <a:effectLst/>
                        </a:rPr>
                        <a:t>Noise pollution</a:t>
                      </a:r>
                      <a:br>
                        <a:rPr lang="en-US" sz="1100" dirty="0">
                          <a:effectLst/>
                        </a:rPr>
                      </a:br>
                      <a:r>
                        <a:rPr lang="en-US" sz="1100" dirty="0">
                          <a:effectLst/>
                        </a:rPr>
                        <a:t>Perceived mobility service quality</a:t>
                      </a:r>
                      <a:br>
                        <a:rPr lang="en-US" sz="1100" dirty="0">
                          <a:effectLst/>
                        </a:rPr>
                      </a:br>
                      <a:r>
                        <a:rPr lang="en-US" sz="1100" dirty="0">
                          <a:effectLst/>
                        </a:rPr>
                        <a:t>Mental health and well-being</a:t>
                      </a:r>
                      <a:br>
                        <a:rPr lang="en-US" sz="1100" dirty="0">
                          <a:effectLst/>
                        </a:rPr>
                      </a:br>
                      <a:r>
                        <a:rPr lang="en-US" sz="1100" dirty="0">
                          <a:effectLst/>
                        </a:rPr>
                        <a:t>Predictability</a:t>
                      </a:r>
                      <a:br>
                        <a:rPr lang="en-US" sz="1100" dirty="0">
                          <a:effectLst/>
                        </a:rPr>
                      </a:br>
                      <a:r>
                        <a:rPr lang="en-US" sz="1100" dirty="0">
                          <a:effectLst/>
                        </a:rPr>
                        <a:t>Delivered mobility service quality</a:t>
                      </a:r>
                      <a:br>
                        <a:rPr lang="en-US" sz="1100" dirty="0">
                          <a:effectLst/>
                        </a:rPr>
                      </a:br>
                      <a:r>
                        <a:rPr lang="en-US" sz="1100" dirty="0">
                          <a:effectLst/>
                        </a:rPr>
                        <a:t>Cost-efficiency</a:t>
                      </a:r>
                      <a:br>
                        <a:rPr lang="en-US" sz="1100" dirty="0">
                          <a:effectLst/>
                        </a:rPr>
                      </a:br>
                      <a:r>
                        <a:rPr lang="en-US" sz="1100" dirty="0">
                          <a:effectLst/>
                        </a:rPr>
                        <a:t>Economic development</a:t>
                      </a:r>
                      <a:endParaRPr lang="es-ES" sz="1100" dirty="0">
                        <a:effectLst/>
                        <a:latin typeface="Cambria" panose="02040503050406030204" pitchFamily="18" charset="0"/>
                        <a:ea typeface="MS Mincho" panose="02020609040205080304" pitchFamily="49" charset="-128"/>
                        <a:cs typeface="Times New Roman" panose="02020603050405020304" pitchFamily="18" charset="0"/>
                      </a:endParaRPr>
                    </a:p>
                  </a:txBody>
                  <a:tcPr marL="10978" marR="10978" marT="0" marB="0" anchor="ctr"/>
                </a:tc>
                <a:extLst>
                  <a:ext uri="{0D108BD9-81ED-4DB2-BD59-A6C34878D82A}">
                    <a16:rowId xmlns:a16="http://schemas.microsoft.com/office/drawing/2014/main" val="2876974756"/>
                  </a:ext>
                </a:extLst>
              </a:tr>
            </a:tbl>
          </a:graphicData>
        </a:graphic>
      </p:graphicFrame>
    </p:spTree>
    <p:extLst>
      <p:ext uri="{BB962C8B-B14F-4D97-AF65-F5344CB8AC3E}">
        <p14:creationId xmlns:p14="http://schemas.microsoft.com/office/powerpoint/2010/main" val="19310197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Tabla 12">
            <a:extLst>
              <a:ext uri="{FF2B5EF4-FFF2-40B4-BE49-F238E27FC236}">
                <a16:creationId xmlns:a16="http://schemas.microsoft.com/office/drawing/2014/main" id="{C34AA1E3-2709-4BAC-B66A-D98D515675D5}"/>
              </a:ext>
            </a:extLst>
          </p:cNvPr>
          <p:cNvGraphicFramePr>
            <a:graphicFrameLocks noGrp="1"/>
          </p:cNvGraphicFramePr>
          <p:nvPr>
            <p:extLst>
              <p:ext uri="{D42A27DB-BD31-4B8C-83A1-F6EECF244321}">
                <p14:modId xmlns:p14="http://schemas.microsoft.com/office/powerpoint/2010/main" val="1837481754"/>
              </p:ext>
            </p:extLst>
          </p:nvPr>
        </p:nvGraphicFramePr>
        <p:xfrm>
          <a:off x="1130783" y="1901401"/>
          <a:ext cx="6384834" cy="2483471"/>
        </p:xfrm>
        <a:graphic>
          <a:graphicData uri="http://schemas.openxmlformats.org/drawingml/2006/table">
            <a:tbl>
              <a:tblPr firstRow="1" firstCol="1" bandRow="1">
                <a:tableStyleId>{93296810-A885-4BE3-A3E7-6D5BEEA58F35}</a:tableStyleId>
              </a:tblPr>
              <a:tblGrid>
                <a:gridCol w="1893433">
                  <a:extLst>
                    <a:ext uri="{9D8B030D-6E8A-4147-A177-3AD203B41FA5}">
                      <a16:colId xmlns:a16="http://schemas.microsoft.com/office/drawing/2014/main" val="1928889792"/>
                    </a:ext>
                  </a:extLst>
                </a:gridCol>
                <a:gridCol w="1893433">
                  <a:extLst>
                    <a:ext uri="{9D8B030D-6E8A-4147-A177-3AD203B41FA5}">
                      <a16:colId xmlns:a16="http://schemas.microsoft.com/office/drawing/2014/main" val="754815257"/>
                    </a:ext>
                  </a:extLst>
                </a:gridCol>
                <a:gridCol w="2597968">
                  <a:extLst>
                    <a:ext uri="{9D8B030D-6E8A-4147-A177-3AD203B41FA5}">
                      <a16:colId xmlns:a16="http://schemas.microsoft.com/office/drawing/2014/main" val="32838193"/>
                    </a:ext>
                  </a:extLst>
                </a:gridCol>
              </a:tblGrid>
              <a:tr h="240631">
                <a:tc>
                  <a:txBody>
                    <a:bodyPr/>
                    <a:lstStyle/>
                    <a:p>
                      <a:pPr algn="ctr">
                        <a:spcAft>
                          <a:spcPts val="0"/>
                        </a:spcAft>
                      </a:pPr>
                      <a:r>
                        <a:rPr lang="en-US" sz="1100" dirty="0">
                          <a:effectLst/>
                        </a:rPr>
                        <a:t>Smart Mobility solutions </a:t>
                      </a:r>
                      <a:endParaRPr lang="es-ES" sz="1100" dirty="0">
                        <a:solidFill>
                          <a:srgbClr val="000000"/>
                        </a:solidFill>
                        <a:effectLst/>
                        <a:latin typeface="SourceSansPro-Light"/>
                        <a:ea typeface="MS Mincho" panose="02020609040205080304" pitchFamily="49" charset="-128"/>
                        <a:cs typeface="SourceSansPro-Light"/>
                      </a:endParaRPr>
                    </a:p>
                  </a:txBody>
                  <a:tcPr marL="10978" marR="10978" marT="0" marB="0" anchor="ctr"/>
                </a:tc>
                <a:tc>
                  <a:txBody>
                    <a:bodyPr/>
                    <a:lstStyle/>
                    <a:p>
                      <a:pPr algn="ctr">
                        <a:spcAft>
                          <a:spcPts val="0"/>
                        </a:spcAft>
                      </a:pPr>
                      <a:r>
                        <a:rPr lang="en-US" sz="1100" dirty="0">
                          <a:effectLst/>
                        </a:rPr>
                        <a:t>Outputs</a:t>
                      </a:r>
                      <a:endParaRPr lang="es-ES" sz="1100" dirty="0">
                        <a:solidFill>
                          <a:srgbClr val="000000"/>
                        </a:solidFill>
                        <a:effectLst/>
                        <a:latin typeface="SourceSansPro-Light"/>
                        <a:ea typeface="MS Mincho" panose="02020609040205080304" pitchFamily="49" charset="-128"/>
                        <a:cs typeface="SourceSansPro-Light"/>
                      </a:endParaRPr>
                    </a:p>
                  </a:txBody>
                  <a:tcPr marL="10978" marR="10978" marT="0" marB="0" anchor="ctr"/>
                </a:tc>
                <a:tc>
                  <a:txBody>
                    <a:bodyPr/>
                    <a:lstStyle/>
                    <a:p>
                      <a:pPr algn="ctr">
                        <a:spcAft>
                          <a:spcPts val="0"/>
                        </a:spcAft>
                      </a:pPr>
                      <a:r>
                        <a:rPr lang="en-US" sz="1100" dirty="0">
                          <a:effectLst/>
                        </a:rPr>
                        <a:t>Outcomes</a:t>
                      </a:r>
                      <a:endParaRPr lang="es-ES" sz="1100" dirty="0">
                        <a:solidFill>
                          <a:srgbClr val="000000"/>
                        </a:solidFill>
                        <a:effectLst/>
                        <a:latin typeface="SourceSansPro-Light"/>
                        <a:ea typeface="MS Mincho" panose="02020609040205080304" pitchFamily="49" charset="-128"/>
                        <a:cs typeface="SourceSansPro-Light"/>
                      </a:endParaRPr>
                    </a:p>
                  </a:txBody>
                  <a:tcPr marL="10978" marR="10978" marT="0" marB="0" anchor="ctr"/>
                </a:tc>
                <a:extLst>
                  <a:ext uri="{0D108BD9-81ED-4DB2-BD59-A6C34878D82A}">
                    <a16:rowId xmlns:a16="http://schemas.microsoft.com/office/drawing/2014/main" val="3555123472"/>
                  </a:ext>
                </a:extLst>
              </a:tr>
              <a:tr h="1380209">
                <a:tc>
                  <a:txBody>
                    <a:bodyPr/>
                    <a:lstStyle/>
                    <a:p>
                      <a:pPr algn="ctr">
                        <a:spcAft>
                          <a:spcPts val="0"/>
                        </a:spcAft>
                      </a:pPr>
                      <a:r>
                        <a:rPr lang="en-US" sz="1100">
                          <a:effectLst/>
                        </a:rPr>
                        <a:t>Sharing of a Vehicle</a:t>
                      </a:r>
                      <a:endParaRPr lang="es-ES" sz="1100">
                        <a:effectLst/>
                        <a:latin typeface="Cambria" panose="02040503050406030204" pitchFamily="18" charset="0"/>
                        <a:ea typeface="MS Mincho" panose="02020609040205080304" pitchFamily="49" charset="-128"/>
                        <a:cs typeface="Times New Roman" panose="02020603050405020304" pitchFamily="18" charset="0"/>
                      </a:endParaRPr>
                    </a:p>
                  </a:txBody>
                  <a:tcPr marL="10978" marR="10978" marT="0" marB="0" anchor="ctr"/>
                </a:tc>
                <a:tc>
                  <a:txBody>
                    <a:bodyPr/>
                    <a:lstStyle/>
                    <a:p>
                      <a:pPr>
                        <a:spcAft>
                          <a:spcPts val="0"/>
                        </a:spcAft>
                      </a:pPr>
                      <a:r>
                        <a:rPr lang="en-US" sz="1100">
                          <a:effectLst/>
                        </a:rPr>
                        <a:t>Operation capability</a:t>
                      </a:r>
                      <a:br>
                        <a:rPr lang="en-US" sz="1100">
                          <a:effectLst/>
                        </a:rPr>
                      </a:br>
                      <a:r>
                        <a:rPr lang="en-US" sz="1100">
                          <a:effectLst/>
                        </a:rPr>
                        <a:t>Planning capability</a:t>
                      </a:r>
                      <a:br>
                        <a:rPr lang="en-US" sz="1100">
                          <a:effectLst/>
                        </a:rPr>
                      </a:br>
                      <a:r>
                        <a:rPr lang="en-US" sz="1100">
                          <a:effectLst/>
                        </a:rPr>
                        <a:t>Business competitiveness</a:t>
                      </a:r>
                      <a:br>
                        <a:rPr lang="en-US" sz="1100">
                          <a:effectLst/>
                        </a:rPr>
                      </a:br>
                      <a:r>
                        <a:rPr lang="en-US" sz="1100">
                          <a:effectLst/>
                        </a:rPr>
                        <a:t>Innovation</a:t>
                      </a:r>
                      <a:endParaRPr lang="es-ES" sz="1100">
                        <a:effectLst/>
                        <a:latin typeface="Cambria" panose="02040503050406030204" pitchFamily="18" charset="0"/>
                        <a:ea typeface="MS Mincho" panose="02020609040205080304" pitchFamily="49" charset="-128"/>
                        <a:cs typeface="Times New Roman" panose="02020603050405020304" pitchFamily="18" charset="0"/>
                      </a:endParaRPr>
                    </a:p>
                  </a:txBody>
                  <a:tcPr marL="10978" marR="10978" marT="0" marB="0" anchor="ctr"/>
                </a:tc>
                <a:tc>
                  <a:txBody>
                    <a:bodyPr/>
                    <a:lstStyle/>
                    <a:p>
                      <a:pPr>
                        <a:spcAft>
                          <a:spcPts val="0"/>
                        </a:spcAft>
                      </a:pPr>
                      <a:r>
                        <a:rPr lang="en-US" sz="1100" dirty="0">
                          <a:effectLst/>
                        </a:rPr>
                        <a:t>Accessibility</a:t>
                      </a:r>
                      <a:br>
                        <a:rPr lang="en-US" sz="1100" dirty="0">
                          <a:effectLst/>
                        </a:rPr>
                      </a:br>
                      <a:r>
                        <a:rPr lang="en-US" sz="1100" dirty="0">
                          <a:effectLst/>
                        </a:rPr>
                        <a:t>Climate change</a:t>
                      </a:r>
                      <a:br>
                        <a:rPr lang="en-US" sz="1100" dirty="0">
                          <a:effectLst/>
                        </a:rPr>
                      </a:br>
                      <a:r>
                        <a:rPr lang="en-US" sz="1100" dirty="0">
                          <a:effectLst/>
                        </a:rPr>
                        <a:t>Noise pollution</a:t>
                      </a:r>
                      <a:br>
                        <a:rPr lang="en-US" sz="1100" dirty="0">
                          <a:effectLst/>
                        </a:rPr>
                      </a:br>
                      <a:r>
                        <a:rPr lang="en-US" sz="1100" dirty="0">
                          <a:effectLst/>
                        </a:rPr>
                        <a:t>Perceived mobility service quality</a:t>
                      </a:r>
                      <a:br>
                        <a:rPr lang="en-US" sz="1100" dirty="0">
                          <a:effectLst/>
                        </a:rPr>
                      </a:br>
                      <a:r>
                        <a:rPr lang="en-US" sz="1100" dirty="0">
                          <a:effectLst/>
                        </a:rPr>
                        <a:t>Predictability</a:t>
                      </a:r>
                      <a:br>
                        <a:rPr lang="en-US" sz="1100" dirty="0">
                          <a:effectLst/>
                        </a:rPr>
                      </a:br>
                      <a:r>
                        <a:rPr lang="en-US" sz="1100" dirty="0">
                          <a:effectLst/>
                        </a:rPr>
                        <a:t>Delivered mobility service quality</a:t>
                      </a:r>
                      <a:br>
                        <a:rPr lang="en-US" sz="1100" dirty="0">
                          <a:effectLst/>
                        </a:rPr>
                      </a:br>
                      <a:r>
                        <a:rPr lang="en-US" sz="1100" dirty="0">
                          <a:effectLst/>
                        </a:rPr>
                        <a:t>Cost-efficiency</a:t>
                      </a:r>
                      <a:br>
                        <a:rPr lang="en-US" sz="1100" dirty="0">
                          <a:effectLst/>
                        </a:rPr>
                      </a:br>
                      <a:r>
                        <a:rPr lang="en-US" sz="1100" dirty="0">
                          <a:effectLst/>
                        </a:rPr>
                        <a:t>Economic development</a:t>
                      </a:r>
                      <a:endParaRPr lang="es-ES" sz="1100" dirty="0">
                        <a:effectLst/>
                        <a:latin typeface="Cambria" panose="02040503050406030204" pitchFamily="18" charset="0"/>
                        <a:ea typeface="MS Mincho" panose="02020609040205080304" pitchFamily="49" charset="-128"/>
                        <a:cs typeface="Times New Roman" panose="02020603050405020304" pitchFamily="18" charset="0"/>
                      </a:endParaRPr>
                    </a:p>
                  </a:txBody>
                  <a:tcPr marL="10978" marR="10978" marT="0" marB="0" anchor="ctr"/>
                </a:tc>
                <a:extLst>
                  <a:ext uri="{0D108BD9-81ED-4DB2-BD59-A6C34878D82A}">
                    <a16:rowId xmlns:a16="http://schemas.microsoft.com/office/drawing/2014/main" val="4280185024"/>
                  </a:ext>
                </a:extLst>
              </a:tr>
              <a:tr h="862631">
                <a:tc>
                  <a:txBody>
                    <a:bodyPr/>
                    <a:lstStyle/>
                    <a:p>
                      <a:pPr algn="ctr">
                        <a:spcAft>
                          <a:spcPts val="0"/>
                        </a:spcAft>
                      </a:pPr>
                      <a:r>
                        <a:rPr lang="en-US" sz="1100">
                          <a:effectLst/>
                        </a:rPr>
                        <a:t>Transport Service Planification</a:t>
                      </a:r>
                      <a:endParaRPr lang="es-ES" sz="1100">
                        <a:effectLst/>
                        <a:latin typeface="Cambria" panose="02040503050406030204" pitchFamily="18" charset="0"/>
                        <a:ea typeface="MS Mincho" panose="02020609040205080304" pitchFamily="49" charset="-128"/>
                        <a:cs typeface="Times New Roman" panose="02020603050405020304" pitchFamily="18" charset="0"/>
                      </a:endParaRPr>
                    </a:p>
                  </a:txBody>
                  <a:tcPr marL="10978" marR="10978" marT="0" marB="0" anchor="ctr"/>
                </a:tc>
                <a:tc>
                  <a:txBody>
                    <a:bodyPr/>
                    <a:lstStyle/>
                    <a:p>
                      <a:pPr>
                        <a:spcAft>
                          <a:spcPts val="0"/>
                        </a:spcAft>
                      </a:pPr>
                      <a:r>
                        <a:rPr lang="en-US" sz="1100">
                          <a:effectLst/>
                        </a:rPr>
                        <a:t>Planning capability</a:t>
                      </a:r>
                      <a:br>
                        <a:rPr lang="en-US" sz="1100">
                          <a:effectLst/>
                        </a:rPr>
                      </a:br>
                      <a:r>
                        <a:rPr lang="en-US" sz="1100">
                          <a:effectLst/>
                        </a:rPr>
                        <a:t>Maintenance administration</a:t>
                      </a:r>
                      <a:endParaRPr lang="es-ES" sz="1100">
                        <a:effectLst/>
                        <a:latin typeface="Cambria" panose="02040503050406030204" pitchFamily="18" charset="0"/>
                        <a:ea typeface="MS Mincho" panose="02020609040205080304" pitchFamily="49" charset="-128"/>
                        <a:cs typeface="Times New Roman" panose="02020603050405020304" pitchFamily="18" charset="0"/>
                      </a:endParaRPr>
                    </a:p>
                  </a:txBody>
                  <a:tcPr marL="10978" marR="10978" marT="0" marB="0" anchor="ctr"/>
                </a:tc>
                <a:tc>
                  <a:txBody>
                    <a:bodyPr/>
                    <a:lstStyle/>
                    <a:p>
                      <a:pPr>
                        <a:spcAft>
                          <a:spcPts val="0"/>
                        </a:spcAft>
                      </a:pPr>
                      <a:r>
                        <a:rPr lang="en-US" sz="1100" dirty="0">
                          <a:effectLst/>
                        </a:rPr>
                        <a:t>Accessibility</a:t>
                      </a:r>
                      <a:br>
                        <a:rPr lang="en-US" sz="1100" dirty="0">
                          <a:effectLst/>
                        </a:rPr>
                      </a:br>
                      <a:r>
                        <a:rPr lang="en-US" sz="1100" dirty="0">
                          <a:effectLst/>
                        </a:rPr>
                        <a:t>Perceived mobility service quality</a:t>
                      </a:r>
                      <a:br>
                        <a:rPr lang="en-US" sz="1100" dirty="0">
                          <a:effectLst/>
                        </a:rPr>
                      </a:br>
                      <a:r>
                        <a:rPr lang="en-US" sz="1100" dirty="0">
                          <a:effectLst/>
                        </a:rPr>
                        <a:t>Predictability</a:t>
                      </a:r>
                      <a:br>
                        <a:rPr lang="en-US" sz="1100" dirty="0">
                          <a:effectLst/>
                        </a:rPr>
                      </a:br>
                      <a:r>
                        <a:rPr lang="en-US" sz="1100" dirty="0">
                          <a:effectLst/>
                        </a:rPr>
                        <a:t>Delivered mobility service quality</a:t>
                      </a:r>
                      <a:br>
                        <a:rPr lang="en-US" sz="1100" dirty="0">
                          <a:effectLst/>
                        </a:rPr>
                      </a:br>
                      <a:r>
                        <a:rPr lang="en-US" sz="1100" dirty="0">
                          <a:effectLst/>
                        </a:rPr>
                        <a:t>Cost-efficiency</a:t>
                      </a:r>
                      <a:endParaRPr lang="es-ES" sz="1100" dirty="0">
                        <a:effectLst/>
                        <a:latin typeface="Cambria" panose="02040503050406030204" pitchFamily="18" charset="0"/>
                        <a:ea typeface="MS Mincho" panose="02020609040205080304" pitchFamily="49" charset="-128"/>
                        <a:cs typeface="Times New Roman" panose="02020603050405020304" pitchFamily="18" charset="0"/>
                      </a:endParaRPr>
                    </a:p>
                  </a:txBody>
                  <a:tcPr marL="10978" marR="10978" marT="0" marB="0" anchor="ctr"/>
                </a:tc>
                <a:extLst>
                  <a:ext uri="{0D108BD9-81ED-4DB2-BD59-A6C34878D82A}">
                    <a16:rowId xmlns:a16="http://schemas.microsoft.com/office/drawing/2014/main" val="799995766"/>
                  </a:ext>
                </a:extLst>
              </a:tr>
            </a:tbl>
          </a:graphicData>
        </a:graphic>
      </p:graphicFrame>
    </p:spTree>
    <p:extLst>
      <p:ext uri="{BB962C8B-B14F-4D97-AF65-F5344CB8AC3E}">
        <p14:creationId xmlns:p14="http://schemas.microsoft.com/office/powerpoint/2010/main" val="14154827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F011AD-2A68-49FA-84CA-D4169A3C5DC6}"/>
              </a:ext>
            </a:extLst>
          </p:cNvPr>
          <p:cNvSpPr>
            <a:spLocks noGrp="1"/>
          </p:cNvSpPr>
          <p:nvPr>
            <p:ph type="title"/>
          </p:nvPr>
        </p:nvSpPr>
        <p:spPr>
          <a:xfrm>
            <a:off x="471158" y="1007261"/>
            <a:ext cx="8201685" cy="614905"/>
          </a:xfrm>
        </p:spPr>
        <p:txBody>
          <a:bodyPr>
            <a:normAutofit/>
          </a:bodyPr>
          <a:lstStyle/>
          <a:p>
            <a:r>
              <a:rPr lang="en-US" sz="2400" dirty="0"/>
              <a:t>Activities </a:t>
            </a:r>
            <a:endParaRPr lang="en-GB" sz="2400" dirty="0"/>
          </a:p>
        </p:txBody>
      </p:sp>
      <p:sp>
        <p:nvSpPr>
          <p:cNvPr id="4" name="Slide Number Placeholder 3">
            <a:extLst>
              <a:ext uri="{FF2B5EF4-FFF2-40B4-BE49-F238E27FC236}">
                <a16:creationId xmlns:a16="http://schemas.microsoft.com/office/drawing/2014/main" id="{ACA13981-1C52-4050-98E0-14C558A50A0E}"/>
              </a:ext>
            </a:extLst>
          </p:cNvPr>
          <p:cNvSpPr>
            <a:spLocks noGrp="1"/>
          </p:cNvSpPr>
          <p:nvPr>
            <p:ph type="sldNum" sz="quarter" idx="12"/>
          </p:nvPr>
        </p:nvSpPr>
        <p:spPr/>
        <p:txBody>
          <a:bodyPr/>
          <a:lstStyle/>
          <a:p>
            <a:fld id="{5336F0B7-EF37-4B31-BA1E-D2B9204CDF2B}" type="slidenum">
              <a:rPr lang="ca-ES" noProof="0" smtClean="0"/>
              <a:pPr/>
              <a:t>22</a:t>
            </a:fld>
            <a:endParaRPr lang="ca-ES" noProof="0" dirty="0"/>
          </a:p>
        </p:txBody>
      </p:sp>
      <p:sp>
        <p:nvSpPr>
          <p:cNvPr id="6" name="Rectángulo 5">
            <a:extLst>
              <a:ext uri="{FF2B5EF4-FFF2-40B4-BE49-F238E27FC236}">
                <a16:creationId xmlns:a16="http://schemas.microsoft.com/office/drawing/2014/main" id="{9495D19D-42E7-480F-9116-11E0C8BFF640}"/>
              </a:ext>
            </a:extLst>
          </p:cNvPr>
          <p:cNvSpPr/>
          <p:nvPr/>
        </p:nvSpPr>
        <p:spPr>
          <a:xfrm>
            <a:off x="471158" y="1826723"/>
            <a:ext cx="8201685" cy="1428724"/>
          </a:xfrm>
          <a:prstGeom prst="rect">
            <a:avLst/>
          </a:prstGeom>
        </p:spPr>
        <p:txBody>
          <a:bodyPr wrap="square">
            <a:spAutoFit/>
          </a:bodyPr>
          <a:lstStyle/>
          <a:p>
            <a:pPr marL="53975" indent="-53975" algn="just">
              <a:lnSpc>
                <a:spcPct val="110000"/>
              </a:lnSpc>
              <a:spcBef>
                <a:spcPts val="600"/>
              </a:spcBef>
              <a:spcAft>
                <a:spcPts val="600"/>
              </a:spcAft>
            </a:pPr>
            <a:r>
              <a:rPr lang="en-US" sz="2000" spc="-10" dirty="0">
                <a:solidFill>
                  <a:srgbClr val="000000"/>
                </a:solidFill>
                <a:latin typeface="Source Sans Pro" panose="020B0503030403020204" pitchFamily="34" charset="0"/>
                <a:ea typeface="Source Sans Pro" panose="020B0503030403020204" pitchFamily="34" charset="0"/>
                <a:cs typeface="SourceSansPro-Light"/>
              </a:rPr>
              <a:t>The activities are the processes or actions that </a:t>
            </a:r>
            <a:r>
              <a:rPr lang="en-US" sz="2000" b="1" spc="-10" dirty="0">
                <a:solidFill>
                  <a:srgbClr val="000000"/>
                </a:solidFill>
                <a:latin typeface="Source Sans Pro" panose="020B0503030403020204" pitchFamily="34" charset="0"/>
                <a:ea typeface="Source Sans Pro" panose="020B0503030403020204" pitchFamily="34" charset="0"/>
                <a:cs typeface="SourceSansPro-Light"/>
              </a:rPr>
              <a:t>produce the desired outputs</a:t>
            </a:r>
            <a:r>
              <a:rPr lang="en-US" sz="2000" spc="-10" dirty="0">
                <a:solidFill>
                  <a:srgbClr val="000000"/>
                </a:solidFill>
                <a:latin typeface="Source Sans Pro" panose="020B0503030403020204" pitchFamily="34" charset="0"/>
                <a:ea typeface="Source Sans Pro" panose="020B0503030403020204" pitchFamily="34" charset="0"/>
                <a:cs typeface="SourceSansPro-Light"/>
              </a:rPr>
              <a:t>. </a:t>
            </a:r>
            <a:r>
              <a:rPr lang="en-US" sz="2000" b="1" spc="-10" dirty="0">
                <a:solidFill>
                  <a:srgbClr val="000000"/>
                </a:solidFill>
                <a:latin typeface="Source Sans Pro" panose="020B0503030403020204" pitchFamily="34" charset="0"/>
                <a:ea typeface="Source Sans Pro" panose="020B0503030403020204" pitchFamily="34" charset="0"/>
                <a:cs typeface="SourceSansPro-Light"/>
              </a:rPr>
              <a:t>However, there is another type of activity (non-technological </a:t>
            </a:r>
            <a:r>
              <a:rPr lang="en-US" sz="2000" spc="-10" dirty="0">
                <a:solidFill>
                  <a:srgbClr val="000000"/>
                </a:solidFill>
                <a:latin typeface="Source Sans Pro" panose="020B0503030403020204" pitchFamily="34" charset="0"/>
                <a:ea typeface="Source Sans Pro" panose="020B0503030403020204" pitchFamily="34" charset="0"/>
                <a:cs typeface="SourceSansPro-Light"/>
              </a:rPr>
              <a:t>and cross-cutting) that conditions the successful implementation of a smart mobility solution (</a:t>
            </a:r>
            <a:r>
              <a:rPr lang="en-US" sz="2000" b="1" dirty="0">
                <a:latin typeface="Source Sans Pro Black" panose="020B0803030403020204" pitchFamily="34" charset="0"/>
                <a:ea typeface="MS Gothic" panose="020B0609070205080204" pitchFamily="49" charset="-128"/>
                <a:cs typeface="SourceSansPro-Bold"/>
              </a:rPr>
              <a:t>Smart Framework Activities (SFA)</a:t>
            </a:r>
            <a:r>
              <a:rPr lang="en-US" sz="2000" spc="-10" dirty="0">
                <a:solidFill>
                  <a:srgbClr val="000000"/>
                </a:solidFill>
                <a:latin typeface="Source Sans Pro" panose="020B0503030403020204" pitchFamily="34" charset="0"/>
                <a:ea typeface="Source Sans Pro" panose="020B0503030403020204" pitchFamily="34" charset="0"/>
                <a:cs typeface="SourceSansPro-Light"/>
              </a:rPr>
              <a:t>. </a:t>
            </a:r>
            <a:endParaRPr lang="es-ES" sz="2000" spc="-10" dirty="0">
              <a:solidFill>
                <a:srgbClr val="000000"/>
              </a:solidFill>
              <a:latin typeface="Source Sans Pro" panose="020B0503030403020204" pitchFamily="34" charset="0"/>
              <a:ea typeface="Source Sans Pro" panose="020B0503030403020204" pitchFamily="34" charset="0"/>
              <a:cs typeface="SourceSansPro-Light"/>
            </a:endParaRPr>
          </a:p>
        </p:txBody>
      </p:sp>
      <p:sp>
        <p:nvSpPr>
          <p:cNvPr id="3" name="Rectángulo 2">
            <a:extLst>
              <a:ext uri="{FF2B5EF4-FFF2-40B4-BE49-F238E27FC236}">
                <a16:creationId xmlns:a16="http://schemas.microsoft.com/office/drawing/2014/main" id="{B86211AE-C243-4EAA-A152-1712B1D98C0E}"/>
              </a:ext>
            </a:extLst>
          </p:cNvPr>
          <p:cNvSpPr/>
          <p:nvPr/>
        </p:nvSpPr>
        <p:spPr>
          <a:xfrm>
            <a:off x="-354349" y="3602554"/>
            <a:ext cx="5003293" cy="400110"/>
          </a:xfrm>
          <a:prstGeom prst="rect">
            <a:avLst/>
          </a:prstGeom>
        </p:spPr>
        <p:txBody>
          <a:bodyPr wrap="none">
            <a:spAutoFit/>
          </a:bodyPr>
          <a:lstStyle/>
          <a:p>
            <a:pPr lvl="2">
              <a:spcBef>
                <a:spcPts val="600"/>
              </a:spcBef>
              <a:spcAft>
                <a:spcPts val="600"/>
              </a:spcAft>
              <a:buSzPts val="1150"/>
            </a:pPr>
            <a:r>
              <a:rPr lang="en-US" sz="2000" b="1" dirty="0">
                <a:latin typeface="Source Sans Pro" panose="020B0503030403020204" pitchFamily="34" charset="0"/>
                <a:ea typeface="Source Sans Pro" panose="020B0503030403020204" pitchFamily="34" charset="0"/>
                <a:cs typeface="SourceSansPro-Bold"/>
              </a:rPr>
              <a:t>Smart Framework Activities (SFA):</a:t>
            </a:r>
            <a:endParaRPr lang="es-ES" sz="2000" b="1" dirty="0">
              <a:effectLst/>
              <a:latin typeface="Source Sans Pro" panose="020B0503030403020204" pitchFamily="34" charset="0"/>
              <a:ea typeface="Source Sans Pro" panose="020B0503030403020204" pitchFamily="34" charset="0"/>
              <a:cs typeface="SourceSansPro-Bold"/>
            </a:endParaRPr>
          </a:p>
        </p:txBody>
      </p:sp>
      <p:sp>
        <p:nvSpPr>
          <p:cNvPr id="5" name="Rectángulo 4">
            <a:extLst>
              <a:ext uri="{FF2B5EF4-FFF2-40B4-BE49-F238E27FC236}">
                <a16:creationId xmlns:a16="http://schemas.microsoft.com/office/drawing/2014/main" id="{BC16A953-CBBD-4012-B4B0-8A5494DC032A}"/>
              </a:ext>
            </a:extLst>
          </p:cNvPr>
          <p:cNvSpPr/>
          <p:nvPr/>
        </p:nvSpPr>
        <p:spPr>
          <a:xfrm>
            <a:off x="471158" y="4297388"/>
            <a:ext cx="8378928" cy="2058962"/>
          </a:xfrm>
          <a:prstGeom prst="rect">
            <a:avLst/>
          </a:prstGeom>
        </p:spPr>
        <p:txBody>
          <a:bodyPr wrap="square">
            <a:spAutoFit/>
          </a:bodyPr>
          <a:lstStyle/>
          <a:p>
            <a:pPr>
              <a:lnSpc>
                <a:spcPct val="110000"/>
              </a:lnSpc>
              <a:spcBef>
                <a:spcPts val="600"/>
              </a:spcBef>
              <a:spcAft>
                <a:spcPts val="600"/>
              </a:spcAft>
            </a:pPr>
            <a:r>
              <a:rPr lang="en-US" spc="-10" dirty="0">
                <a:solidFill>
                  <a:srgbClr val="000000"/>
                </a:solidFill>
                <a:latin typeface="Source Sans Pro" panose="020B0503030403020204" pitchFamily="34" charset="0"/>
                <a:ea typeface="Source Sans Pro" panose="020B0503030403020204" pitchFamily="34" charset="0"/>
                <a:cs typeface="SourceSansPro-Light"/>
              </a:rPr>
              <a:t>Crosscutting activities are identified as </a:t>
            </a:r>
            <a:r>
              <a:rPr lang="en-US" b="1" spc="-10" dirty="0">
                <a:solidFill>
                  <a:srgbClr val="000000"/>
                </a:solidFill>
                <a:latin typeface="Source Sans Pro" panose="020B0503030403020204" pitchFamily="34" charset="0"/>
                <a:ea typeface="Source Sans Pro" panose="020B0503030403020204" pitchFamily="34" charset="0"/>
                <a:cs typeface="SourceSansPro-Light"/>
              </a:rPr>
              <a:t>essential for the correct implementation </a:t>
            </a:r>
            <a:r>
              <a:rPr lang="en-US" spc="-10" dirty="0">
                <a:solidFill>
                  <a:srgbClr val="000000"/>
                </a:solidFill>
                <a:latin typeface="Source Sans Pro" panose="020B0503030403020204" pitchFamily="34" charset="0"/>
                <a:ea typeface="Source Sans Pro" panose="020B0503030403020204" pitchFamily="34" charset="0"/>
                <a:cs typeface="SourceSansPro-Light"/>
              </a:rPr>
              <a:t>of smart mobility solutions, generating a </a:t>
            </a:r>
            <a:r>
              <a:rPr lang="en-US" b="1" spc="-10" dirty="0">
                <a:solidFill>
                  <a:srgbClr val="000000"/>
                </a:solidFill>
                <a:latin typeface="Source Sans Pro" panose="020B0503030403020204" pitchFamily="34" charset="0"/>
                <a:ea typeface="Source Sans Pro" panose="020B0503030403020204" pitchFamily="34" charset="0"/>
                <a:cs typeface="SourceSansPro-Light"/>
              </a:rPr>
              <a:t>suitable ecosystem in terms of stakeholders, their roles, and the relationship between them</a:t>
            </a:r>
            <a:r>
              <a:rPr lang="en-US" spc="-10" dirty="0">
                <a:solidFill>
                  <a:srgbClr val="000000"/>
                </a:solidFill>
                <a:latin typeface="Source Sans Pro" panose="020B0503030403020204" pitchFamily="34" charset="0"/>
                <a:ea typeface="Source Sans Pro" panose="020B0503030403020204" pitchFamily="34" charset="0"/>
                <a:cs typeface="SourceSansPro-Light"/>
              </a:rPr>
              <a:t>. </a:t>
            </a:r>
          </a:p>
          <a:p>
            <a:pPr>
              <a:lnSpc>
                <a:spcPct val="110000"/>
              </a:lnSpc>
              <a:spcBef>
                <a:spcPts val="600"/>
              </a:spcBef>
              <a:spcAft>
                <a:spcPts val="600"/>
              </a:spcAft>
            </a:pPr>
            <a:r>
              <a:rPr lang="en-US" spc="-10" dirty="0">
                <a:solidFill>
                  <a:srgbClr val="000000"/>
                </a:solidFill>
                <a:latin typeface="Source Sans Pro" panose="020B0503030403020204" pitchFamily="34" charset="0"/>
                <a:ea typeface="Source Sans Pro" panose="020B0503030403020204" pitchFamily="34" charset="0"/>
                <a:cs typeface="SourceSansPro-Light"/>
              </a:rPr>
              <a:t>These activities are identified from the best practices and experiences analyzed from international experiences, and in any case, are required for the successful development of Smart Mobility and the achievement of any HL </a:t>
            </a:r>
            <a:r>
              <a:rPr lang="en-US" spc="-10" dirty="0">
                <a:solidFill>
                  <a:srgbClr val="000000"/>
                </a:solidFill>
                <a:latin typeface="SourceSansPro-Light"/>
                <a:ea typeface="MS Mincho" panose="02020609040205080304" pitchFamily="49" charset="-128"/>
                <a:cs typeface="SourceSansPro-Light"/>
              </a:rPr>
              <a:t>outcomes.</a:t>
            </a:r>
            <a:endParaRPr lang="es-ES" spc="-10" dirty="0">
              <a:solidFill>
                <a:srgbClr val="000000"/>
              </a:solidFill>
              <a:latin typeface="SourceSansPro-Light"/>
              <a:ea typeface="MS Mincho" panose="02020609040205080304" pitchFamily="49" charset="-128"/>
              <a:cs typeface="SourceSansPro-Light"/>
            </a:endParaRPr>
          </a:p>
        </p:txBody>
      </p:sp>
    </p:spTree>
    <p:extLst>
      <p:ext uri="{BB962C8B-B14F-4D97-AF65-F5344CB8AC3E}">
        <p14:creationId xmlns:p14="http://schemas.microsoft.com/office/powerpoint/2010/main" val="25137034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CA13981-1C52-4050-98E0-14C558A50A0E}"/>
              </a:ext>
            </a:extLst>
          </p:cNvPr>
          <p:cNvSpPr>
            <a:spLocks noGrp="1"/>
          </p:cNvSpPr>
          <p:nvPr>
            <p:ph type="sldNum" sz="quarter" idx="12"/>
          </p:nvPr>
        </p:nvSpPr>
        <p:spPr/>
        <p:txBody>
          <a:bodyPr/>
          <a:lstStyle/>
          <a:p>
            <a:fld id="{5336F0B7-EF37-4B31-BA1E-D2B9204CDF2B}" type="slidenum">
              <a:rPr lang="ca-ES" noProof="0" smtClean="0"/>
              <a:pPr/>
              <a:t>23</a:t>
            </a:fld>
            <a:endParaRPr lang="ca-ES" noProof="0" dirty="0"/>
          </a:p>
        </p:txBody>
      </p:sp>
      <p:sp>
        <p:nvSpPr>
          <p:cNvPr id="3" name="Rectángulo 2">
            <a:extLst>
              <a:ext uri="{FF2B5EF4-FFF2-40B4-BE49-F238E27FC236}">
                <a16:creationId xmlns:a16="http://schemas.microsoft.com/office/drawing/2014/main" id="{B86211AE-C243-4EAA-A152-1712B1D98C0E}"/>
              </a:ext>
            </a:extLst>
          </p:cNvPr>
          <p:cNvSpPr/>
          <p:nvPr/>
        </p:nvSpPr>
        <p:spPr>
          <a:xfrm>
            <a:off x="516508" y="1229469"/>
            <a:ext cx="4272195" cy="369332"/>
          </a:xfrm>
          <a:prstGeom prst="rect">
            <a:avLst/>
          </a:prstGeom>
        </p:spPr>
        <p:txBody>
          <a:bodyPr vert="horz" lIns="91440" tIns="45720" rIns="91440" bIns="45720" rtlCol="0" anchor="t">
            <a:normAutofit fontScale="85000" lnSpcReduction="10000"/>
          </a:bodyPr>
          <a:lstStyle/>
          <a:p>
            <a:pPr marL="0" lvl="2">
              <a:spcBef>
                <a:spcPct val="0"/>
              </a:spcBef>
            </a:pPr>
            <a:r>
              <a:rPr lang="en-US" sz="2400" b="1" dirty="0">
                <a:solidFill>
                  <a:srgbClr val="F17F09"/>
                </a:solidFill>
                <a:latin typeface="Source Sans Pro" charset="0"/>
                <a:ea typeface="Source Sans Pro" charset="0"/>
              </a:rPr>
              <a:t>Smart Framework Activities (SFA)</a:t>
            </a:r>
            <a:endParaRPr lang="es-ES" sz="2400" b="1" dirty="0">
              <a:solidFill>
                <a:srgbClr val="F17F09"/>
              </a:solidFill>
              <a:latin typeface="Source Sans Pro" charset="0"/>
              <a:ea typeface="Source Sans Pro" charset="0"/>
            </a:endParaRPr>
          </a:p>
        </p:txBody>
      </p:sp>
      <p:sp>
        <p:nvSpPr>
          <p:cNvPr id="9" name="Rectángulo 8">
            <a:extLst>
              <a:ext uri="{FF2B5EF4-FFF2-40B4-BE49-F238E27FC236}">
                <a16:creationId xmlns:a16="http://schemas.microsoft.com/office/drawing/2014/main" id="{4006523E-F741-4D81-8371-BC2DB1927B4B}"/>
              </a:ext>
            </a:extLst>
          </p:cNvPr>
          <p:cNvSpPr/>
          <p:nvPr/>
        </p:nvSpPr>
        <p:spPr>
          <a:xfrm>
            <a:off x="516507" y="1951672"/>
            <a:ext cx="8290035" cy="1477328"/>
          </a:xfrm>
          <a:prstGeom prst="rect">
            <a:avLst/>
          </a:prstGeom>
        </p:spPr>
        <p:txBody>
          <a:bodyPr wrap="square">
            <a:spAutoFit/>
          </a:bodyPr>
          <a:lstStyle/>
          <a:p>
            <a:r>
              <a:rPr lang="en-US" b="1" dirty="0">
                <a:latin typeface="Source Sans Pro" panose="020B0503030403020204" pitchFamily="34" charset="0"/>
                <a:ea typeface="Source Sans Pro" panose="020B0503030403020204" pitchFamily="34" charset="0"/>
                <a:cs typeface="Times New Roman" panose="02020603050405020304" pitchFamily="18" charset="0"/>
              </a:rPr>
              <a:t>Governance</a:t>
            </a:r>
          </a:p>
          <a:p>
            <a:pPr marL="285750" indent="-285750">
              <a:buFont typeface="Arial" panose="020B0604020202020204" pitchFamily="34" charset="0"/>
              <a:buChar char="•"/>
            </a:pPr>
            <a:endParaRPr lang="en-US" dirty="0">
              <a:latin typeface="Source Sans Pro" panose="020B0503030403020204" pitchFamily="34" charset="0"/>
              <a:ea typeface="Source Sans Pro" panose="020B0503030403020204" pitchFamily="34" charset="0"/>
              <a:cs typeface="Times New Roman" panose="02020603050405020304" pitchFamily="18" charset="0"/>
            </a:endParaRPr>
          </a:p>
          <a:p>
            <a:pPr marL="285750" indent="-285750">
              <a:buFont typeface="Arial" panose="020B0604020202020204" pitchFamily="34" charset="0"/>
              <a:buChar char="•"/>
            </a:pPr>
            <a:r>
              <a:rPr lang="en-US" dirty="0">
                <a:latin typeface="Source Sans Pro" panose="020B0503030403020204" pitchFamily="34" charset="0"/>
                <a:ea typeface="Source Sans Pro" panose="020B0503030403020204" pitchFamily="34" charset="0"/>
                <a:cs typeface="Times New Roman" panose="02020603050405020304" pitchFamily="18" charset="0"/>
              </a:rPr>
              <a:t>Relative to the quality of public administration to plan, regulate and manage the mobility services, as well as the existence of the right leadership to facilitate the improvement of mobility solutions. </a:t>
            </a:r>
          </a:p>
        </p:txBody>
      </p:sp>
      <p:sp>
        <p:nvSpPr>
          <p:cNvPr id="10" name="Rectángulo 9">
            <a:extLst>
              <a:ext uri="{FF2B5EF4-FFF2-40B4-BE49-F238E27FC236}">
                <a16:creationId xmlns:a16="http://schemas.microsoft.com/office/drawing/2014/main" id="{19DF96CE-03AD-4433-A553-3EDCD3CC9E5B}"/>
              </a:ext>
            </a:extLst>
          </p:cNvPr>
          <p:cNvSpPr/>
          <p:nvPr/>
        </p:nvSpPr>
        <p:spPr>
          <a:xfrm>
            <a:off x="516506" y="3673846"/>
            <a:ext cx="8290035" cy="1753685"/>
          </a:xfrm>
          <a:prstGeom prst="rect">
            <a:avLst/>
          </a:prstGeom>
        </p:spPr>
        <p:txBody>
          <a:bodyPr wrap="square">
            <a:spAutoFit/>
          </a:bodyPr>
          <a:lstStyle/>
          <a:p>
            <a:pPr marL="285750" indent="-285750">
              <a:lnSpc>
                <a:spcPct val="110000"/>
              </a:lnSpc>
              <a:spcAft>
                <a:spcPts val="1200"/>
              </a:spcAft>
              <a:buFont typeface="Arial" panose="020B0604020202020204" pitchFamily="34" charset="0"/>
              <a:buChar char="•"/>
            </a:pPr>
            <a:r>
              <a:rPr lang="en-US" dirty="0">
                <a:solidFill>
                  <a:srgbClr val="000000"/>
                </a:solidFill>
                <a:latin typeface="Source Sans Pro" panose="020B0503030403020204" pitchFamily="34" charset="0"/>
                <a:ea typeface="Source Sans Pro" panose="020B0503030403020204" pitchFamily="34" charset="0"/>
                <a:cs typeface="SourceSansPro-Light"/>
              </a:rPr>
              <a:t>Cities where </a:t>
            </a:r>
            <a:r>
              <a:rPr lang="en-US" b="1" dirty="0">
                <a:solidFill>
                  <a:srgbClr val="000000"/>
                </a:solidFill>
                <a:latin typeface="Source Sans Pro" panose="020B0503030403020204" pitchFamily="34" charset="0"/>
                <a:ea typeface="Source Sans Pro" panose="020B0503030403020204" pitchFamily="34" charset="0"/>
                <a:cs typeface="SourceSansPro-Light"/>
              </a:rPr>
              <a:t>management is centralized</a:t>
            </a:r>
            <a:r>
              <a:rPr lang="en-US" dirty="0">
                <a:solidFill>
                  <a:srgbClr val="000000"/>
                </a:solidFill>
                <a:latin typeface="Source Sans Pro" panose="020B0503030403020204" pitchFamily="34" charset="0"/>
                <a:ea typeface="Source Sans Pro" panose="020B0503030403020204" pitchFamily="34" charset="0"/>
                <a:cs typeface="SourceSansPro-Light"/>
              </a:rPr>
              <a:t> in the same body present a better profile in mobility management and Smart Mobility solutions. </a:t>
            </a:r>
          </a:p>
          <a:p>
            <a:pPr marL="271463">
              <a:lnSpc>
                <a:spcPct val="110000"/>
              </a:lnSpc>
              <a:spcAft>
                <a:spcPts val="1200"/>
              </a:spcAft>
            </a:pPr>
            <a:r>
              <a:rPr lang="en-US" dirty="0">
                <a:solidFill>
                  <a:srgbClr val="000000"/>
                </a:solidFill>
                <a:latin typeface="Source Sans Pro" panose="020B0503030403020204" pitchFamily="34" charset="0"/>
                <a:ea typeface="Source Sans Pro" panose="020B0503030403020204" pitchFamily="34" charset="0"/>
                <a:cs typeface="SourceSansPro-Light"/>
              </a:rPr>
              <a:t>Ex: </a:t>
            </a:r>
            <a:r>
              <a:rPr lang="ca-ES" dirty="0">
                <a:solidFill>
                  <a:srgbClr val="000000"/>
                </a:solidFill>
                <a:latin typeface="Source Sans Pro" panose="020B0503030403020204" pitchFamily="34" charset="0"/>
                <a:ea typeface="Source Sans Pro" panose="020B0503030403020204" pitchFamily="34" charset="0"/>
                <a:cs typeface="SourceSansPro-Light"/>
              </a:rPr>
              <a:t>T</a:t>
            </a:r>
            <a:r>
              <a:rPr lang="en-US" dirty="0" err="1">
                <a:solidFill>
                  <a:srgbClr val="000000"/>
                </a:solidFill>
                <a:latin typeface="Source Sans Pro" panose="020B0503030403020204" pitchFamily="34" charset="0"/>
                <a:ea typeface="Source Sans Pro" panose="020B0503030403020204" pitchFamily="34" charset="0"/>
                <a:cs typeface="SourceSansPro-Light"/>
              </a:rPr>
              <a:t>ransport</a:t>
            </a:r>
            <a:r>
              <a:rPr lang="en-US" dirty="0">
                <a:solidFill>
                  <a:srgbClr val="000000"/>
                </a:solidFill>
                <a:latin typeface="Source Sans Pro" panose="020B0503030403020204" pitchFamily="34" charset="0"/>
                <a:ea typeface="Source Sans Pro" panose="020B0503030403020204" pitchFamily="34" charset="0"/>
                <a:cs typeface="SourceSansPro-Light"/>
              </a:rPr>
              <a:t> for London (</a:t>
            </a:r>
            <a:r>
              <a:rPr lang="en-US" dirty="0" err="1">
                <a:solidFill>
                  <a:srgbClr val="000000"/>
                </a:solidFill>
                <a:latin typeface="Source Sans Pro" panose="020B0503030403020204" pitchFamily="34" charset="0"/>
                <a:ea typeface="Source Sans Pro" panose="020B0503030403020204" pitchFamily="34" charset="0"/>
                <a:cs typeface="SourceSansPro-Light"/>
              </a:rPr>
              <a:t>TfL</a:t>
            </a:r>
            <a:r>
              <a:rPr lang="en-US" dirty="0">
                <a:solidFill>
                  <a:srgbClr val="000000"/>
                </a:solidFill>
                <a:latin typeface="Source Sans Pro" panose="020B0503030403020204" pitchFamily="34" charset="0"/>
                <a:ea typeface="Source Sans Pro" panose="020B0503030403020204" pitchFamily="34" charset="0"/>
                <a:cs typeface="SourceSansPro-Light"/>
              </a:rPr>
              <a:t>), the integrated public body responsible for meeting the Mayor’s strategy and commitments on transport and mobility in Greater London. </a:t>
            </a:r>
            <a:endParaRPr lang="es-ES" dirty="0">
              <a:solidFill>
                <a:srgbClr val="000000"/>
              </a:solidFill>
              <a:latin typeface="Source Sans Pro" panose="020B0503030403020204" pitchFamily="34" charset="0"/>
              <a:ea typeface="Source Sans Pro" panose="020B0503030403020204" pitchFamily="34" charset="0"/>
              <a:cs typeface="SourceSansPro-Light"/>
            </a:endParaRPr>
          </a:p>
        </p:txBody>
      </p:sp>
    </p:spTree>
    <p:extLst>
      <p:ext uri="{BB962C8B-B14F-4D97-AF65-F5344CB8AC3E}">
        <p14:creationId xmlns:p14="http://schemas.microsoft.com/office/powerpoint/2010/main" val="1241831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CA13981-1C52-4050-98E0-14C558A50A0E}"/>
              </a:ext>
            </a:extLst>
          </p:cNvPr>
          <p:cNvSpPr>
            <a:spLocks noGrp="1"/>
          </p:cNvSpPr>
          <p:nvPr>
            <p:ph type="sldNum" sz="quarter" idx="12"/>
          </p:nvPr>
        </p:nvSpPr>
        <p:spPr/>
        <p:txBody>
          <a:bodyPr/>
          <a:lstStyle/>
          <a:p>
            <a:fld id="{5336F0B7-EF37-4B31-BA1E-D2B9204CDF2B}" type="slidenum">
              <a:rPr lang="ca-ES" noProof="0" smtClean="0"/>
              <a:pPr/>
              <a:t>24</a:t>
            </a:fld>
            <a:endParaRPr lang="ca-ES" noProof="0" dirty="0"/>
          </a:p>
        </p:txBody>
      </p:sp>
      <p:sp>
        <p:nvSpPr>
          <p:cNvPr id="10" name="Rectángulo 9">
            <a:extLst>
              <a:ext uri="{FF2B5EF4-FFF2-40B4-BE49-F238E27FC236}">
                <a16:creationId xmlns:a16="http://schemas.microsoft.com/office/drawing/2014/main" id="{19DF96CE-03AD-4433-A553-3EDCD3CC9E5B}"/>
              </a:ext>
            </a:extLst>
          </p:cNvPr>
          <p:cNvSpPr/>
          <p:nvPr/>
        </p:nvSpPr>
        <p:spPr>
          <a:xfrm>
            <a:off x="487615" y="1278037"/>
            <a:ext cx="8290035" cy="5078313"/>
          </a:xfrm>
          <a:prstGeom prst="rect">
            <a:avLst/>
          </a:prstGeom>
        </p:spPr>
        <p:txBody>
          <a:bodyPr wrap="square">
            <a:spAutoFit/>
          </a:bodyPr>
          <a:lstStyle/>
          <a:p>
            <a:pPr marL="342900" indent="-342900">
              <a:buFont typeface="Arial" panose="020B0604020202020204" pitchFamily="34" charset="0"/>
              <a:buChar char="•"/>
            </a:pPr>
            <a:r>
              <a:rPr lang="en-US" dirty="0">
                <a:latin typeface="Source Sans Pro" panose="020B0503030403020204" pitchFamily="34" charset="0"/>
                <a:ea typeface="Source Sans Pro" panose="020B0503030403020204" pitchFamily="34" charset="0"/>
              </a:rPr>
              <a:t>Cities where a </a:t>
            </a:r>
            <a:r>
              <a:rPr lang="en-US" b="1" dirty="0">
                <a:latin typeface="Source Sans Pro" panose="020B0503030403020204" pitchFamily="34" charset="0"/>
                <a:ea typeface="Source Sans Pro" panose="020B0503030403020204" pitchFamily="34" charset="0"/>
              </a:rPr>
              <a:t>Transport Authority</a:t>
            </a:r>
            <a:r>
              <a:rPr lang="en-US" dirty="0">
                <a:latin typeface="Source Sans Pro" panose="020B0503030403020204" pitchFamily="34" charset="0"/>
                <a:ea typeface="Source Sans Pro" panose="020B0503030403020204" pitchFamily="34" charset="0"/>
              </a:rPr>
              <a:t> is established as an agency in charge of the regulation and control of transport development. </a:t>
            </a:r>
          </a:p>
          <a:p>
            <a:pPr marL="342900" indent="-342900">
              <a:buFont typeface="Arial" panose="020B0604020202020204" pitchFamily="34" charset="0"/>
              <a:buChar char="•"/>
            </a:pPr>
            <a:endParaRPr lang="en-US" dirty="0">
              <a:latin typeface="Source Sans Pro" panose="020B0503030403020204" pitchFamily="34" charset="0"/>
              <a:ea typeface="Source Sans Pro" panose="020B0503030403020204" pitchFamily="34" charset="0"/>
            </a:endParaRPr>
          </a:p>
          <a:p>
            <a:pPr marL="719138"/>
            <a:r>
              <a:rPr lang="en-US" dirty="0">
                <a:latin typeface="Source Sans Pro" panose="020B0503030403020204" pitchFamily="34" charset="0"/>
                <a:ea typeface="Source Sans Pro" panose="020B0503030403020204" pitchFamily="34" charset="0"/>
              </a:rPr>
              <a:t>A good example: Lima (Peru), where the Transport Authority for Lima and Callao (ATU), a specialized technical organism attached to the Peruvian Transport and Communications Ministry, has as its main function the integration and articulation of the urban public transport system. </a:t>
            </a:r>
          </a:p>
          <a:p>
            <a:pPr marL="719138"/>
            <a:endParaRPr lang="en-US" dirty="0">
              <a:latin typeface="Source Sans Pro" panose="020B0503030403020204" pitchFamily="34" charset="0"/>
              <a:ea typeface="Source Sans Pro" panose="020B0503030403020204" pitchFamily="34" charset="0"/>
            </a:endParaRPr>
          </a:p>
          <a:p>
            <a:pPr marL="719138"/>
            <a:endParaRPr lang="en-US" dirty="0">
              <a:latin typeface="Source Sans Pro" panose="020B0503030403020204" pitchFamily="34" charset="0"/>
              <a:ea typeface="Source Sans Pro" panose="020B0503030403020204" pitchFamily="34" charset="0"/>
            </a:endParaRPr>
          </a:p>
          <a:p>
            <a:pPr marL="285750" indent="-285750">
              <a:buFont typeface="Arial" panose="020B0604020202020204" pitchFamily="34" charset="0"/>
              <a:buChar char="•"/>
            </a:pPr>
            <a:r>
              <a:rPr lang="en-US" dirty="0">
                <a:latin typeface="Source Sans Pro" panose="020B0503030403020204" pitchFamily="34" charset="0"/>
                <a:ea typeface="Source Sans Pro" panose="020B0503030403020204" pitchFamily="34" charset="0"/>
              </a:rPr>
              <a:t>Cities with the </a:t>
            </a:r>
            <a:r>
              <a:rPr lang="en-US" b="1" dirty="0">
                <a:latin typeface="Source Sans Pro" panose="020B0503030403020204" pitchFamily="34" charset="0"/>
                <a:ea typeface="Source Sans Pro" panose="020B0503030403020204" pitchFamily="34" charset="0"/>
              </a:rPr>
              <a:t>organization of transport operators</a:t>
            </a:r>
            <a:r>
              <a:rPr lang="en-US" dirty="0">
                <a:latin typeface="Source Sans Pro" panose="020B0503030403020204" pitchFamily="34" charset="0"/>
                <a:ea typeface="Source Sans Pro" panose="020B0503030403020204" pitchFamily="34" charset="0"/>
              </a:rPr>
              <a:t> where a public company develops the integral operation of public transport services present higher levels of </a:t>
            </a:r>
            <a:r>
              <a:rPr lang="en-US" dirty="0" err="1">
                <a:latin typeface="Source Sans Pro" panose="020B0503030403020204" pitchFamily="34" charset="0"/>
                <a:ea typeface="Source Sans Pro" panose="020B0503030403020204" pitchFamily="34" charset="0"/>
              </a:rPr>
              <a:t>intermodality</a:t>
            </a:r>
            <a:r>
              <a:rPr lang="en-US" dirty="0">
                <a:latin typeface="Source Sans Pro" panose="020B0503030403020204" pitchFamily="34" charset="0"/>
                <a:ea typeface="Source Sans Pro" panose="020B0503030403020204" pitchFamily="34" charset="0"/>
              </a:rPr>
              <a:t> and system integration due to the ease of implementing integrated solutions. </a:t>
            </a:r>
          </a:p>
          <a:p>
            <a:pPr marL="285750" indent="-285750">
              <a:buFont typeface="Arial" panose="020B0604020202020204" pitchFamily="34" charset="0"/>
              <a:buChar char="•"/>
            </a:pPr>
            <a:endParaRPr lang="en-US" dirty="0">
              <a:latin typeface="Source Sans Pro" panose="020B0503030403020204" pitchFamily="34" charset="0"/>
              <a:ea typeface="Source Sans Pro" panose="020B0503030403020204" pitchFamily="34" charset="0"/>
            </a:endParaRPr>
          </a:p>
          <a:p>
            <a:pPr marL="719138"/>
            <a:r>
              <a:rPr lang="en-US" dirty="0">
                <a:latin typeface="Source Sans Pro" panose="020B0503030403020204" pitchFamily="34" charset="0"/>
                <a:ea typeface="Source Sans Pro" panose="020B0503030403020204" pitchFamily="34" charset="0"/>
              </a:rPr>
              <a:t>Example of this situation is </a:t>
            </a:r>
            <a:r>
              <a:rPr lang="en-US" dirty="0" err="1">
                <a:latin typeface="Source Sans Pro" panose="020B0503030403020204" pitchFamily="34" charset="0"/>
                <a:ea typeface="Source Sans Pro" panose="020B0503030403020204" pitchFamily="34" charset="0"/>
              </a:rPr>
              <a:t>Tallin</a:t>
            </a:r>
            <a:r>
              <a:rPr lang="en-US" dirty="0">
                <a:latin typeface="Source Sans Pro" panose="020B0503030403020204" pitchFamily="34" charset="0"/>
                <a:ea typeface="Source Sans Pro" panose="020B0503030403020204" pitchFamily="34" charset="0"/>
              </a:rPr>
              <a:t> (Estonia) where </a:t>
            </a:r>
            <a:r>
              <a:rPr lang="en-US" dirty="0" err="1">
                <a:latin typeface="Source Sans Pro" panose="020B0503030403020204" pitchFamily="34" charset="0"/>
                <a:ea typeface="Source Sans Pro" panose="020B0503030403020204" pitchFamily="34" charset="0"/>
              </a:rPr>
              <a:t>Aktsiaselts</a:t>
            </a:r>
            <a:r>
              <a:rPr lang="en-US" dirty="0">
                <a:latin typeface="Source Sans Pro" panose="020B0503030403020204" pitchFamily="34" charset="0"/>
                <a:ea typeface="Source Sans Pro" panose="020B0503030403020204" pitchFamily="34" charset="0"/>
              </a:rPr>
              <a:t> </a:t>
            </a:r>
            <a:r>
              <a:rPr lang="en-US" dirty="0" err="1">
                <a:latin typeface="Source Sans Pro" panose="020B0503030403020204" pitchFamily="34" charset="0"/>
                <a:ea typeface="Source Sans Pro" panose="020B0503030403020204" pitchFamily="34" charset="0"/>
              </a:rPr>
              <a:t>Tallinna</a:t>
            </a:r>
            <a:r>
              <a:rPr lang="en-US" dirty="0"/>
              <a:t> </a:t>
            </a:r>
            <a:r>
              <a:rPr lang="en-US" dirty="0" err="1">
                <a:latin typeface="Source Sans Pro" panose="020B0503030403020204" pitchFamily="34" charset="0"/>
                <a:ea typeface="Source Sans Pro" panose="020B0503030403020204" pitchFamily="34" charset="0"/>
              </a:rPr>
              <a:t>Linnatransport</a:t>
            </a:r>
            <a:r>
              <a:rPr lang="en-US" dirty="0">
                <a:latin typeface="Source Sans Pro" panose="020B0503030403020204" pitchFamily="34" charset="0"/>
                <a:ea typeface="Source Sans Pro" panose="020B0503030403020204" pitchFamily="34" charset="0"/>
              </a:rPr>
              <a:t> as a public transport company integrates buses, trolleys, and trams. </a:t>
            </a:r>
            <a:endParaRPr lang="es-ES" dirty="0">
              <a:latin typeface="Source Sans Pro" panose="020B0503030403020204" pitchFamily="34" charset="0"/>
              <a:ea typeface="Source Sans Pro" panose="020B0503030403020204" pitchFamily="34" charset="0"/>
            </a:endParaRPr>
          </a:p>
          <a:p>
            <a:endParaRPr lang="es-ES" dirty="0">
              <a:latin typeface="Source Sans Pro" panose="020B0503030403020204" pitchFamily="34" charset="0"/>
              <a:ea typeface="Source Sans Pro" panose="020B0503030403020204" pitchFamily="34" charset="0"/>
            </a:endParaRPr>
          </a:p>
        </p:txBody>
      </p:sp>
    </p:spTree>
    <p:extLst>
      <p:ext uri="{BB962C8B-B14F-4D97-AF65-F5344CB8AC3E}">
        <p14:creationId xmlns:p14="http://schemas.microsoft.com/office/powerpoint/2010/main" val="19191122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CA13981-1C52-4050-98E0-14C558A50A0E}"/>
              </a:ext>
            </a:extLst>
          </p:cNvPr>
          <p:cNvSpPr>
            <a:spLocks noGrp="1"/>
          </p:cNvSpPr>
          <p:nvPr>
            <p:ph type="sldNum" sz="quarter" idx="12"/>
          </p:nvPr>
        </p:nvSpPr>
        <p:spPr/>
        <p:txBody>
          <a:bodyPr/>
          <a:lstStyle/>
          <a:p>
            <a:fld id="{5336F0B7-EF37-4B31-BA1E-D2B9204CDF2B}" type="slidenum">
              <a:rPr lang="ca-ES" noProof="0" smtClean="0"/>
              <a:pPr/>
              <a:t>25</a:t>
            </a:fld>
            <a:endParaRPr lang="ca-ES" noProof="0" dirty="0"/>
          </a:p>
        </p:txBody>
      </p:sp>
      <p:sp>
        <p:nvSpPr>
          <p:cNvPr id="9" name="Rectángulo 8">
            <a:extLst>
              <a:ext uri="{FF2B5EF4-FFF2-40B4-BE49-F238E27FC236}">
                <a16:creationId xmlns:a16="http://schemas.microsoft.com/office/drawing/2014/main" id="{4006523E-F741-4D81-8371-BC2DB1927B4B}"/>
              </a:ext>
            </a:extLst>
          </p:cNvPr>
          <p:cNvSpPr/>
          <p:nvPr/>
        </p:nvSpPr>
        <p:spPr>
          <a:xfrm>
            <a:off x="516506" y="1267699"/>
            <a:ext cx="8290035" cy="1477328"/>
          </a:xfrm>
          <a:prstGeom prst="rect">
            <a:avLst/>
          </a:prstGeom>
        </p:spPr>
        <p:txBody>
          <a:bodyPr wrap="square">
            <a:spAutoFit/>
          </a:bodyPr>
          <a:lstStyle/>
          <a:p>
            <a:r>
              <a:rPr lang="en-US" b="1" dirty="0">
                <a:latin typeface="Source Sans Pro" panose="020B0503030403020204" pitchFamily="34" charset="0"/>
                <a:ea typeface="Source Sans Pro" panose="020B0503030403020204" pitchFamily="34" charset="0"/>
                <a:cs typeface="Times New Roman" panose="02020603050405020304" pitchFamily="18" charset="0"/>
              </a:rPr>
              <a:t>Mobility Policies </a:t>
            </a:r>
          </a:p>
          <a:p>
            <a:pPr marL="285750" indent="-285750">
              <a:buFont typeface="Arial" panose="020B0604020202020204" pitchFamily="34" charset="0"/>
              <a:buChar char="•"/>
            </a:pPr>
            <a:endParaRPr lang="en-US" dirty="0">
              <a:latin typeface="Source Sans Pro" panose="020B0503030403020204" pitchFamily="34" charset="0"/>
              <a:ea typeface="Source Sans Pro" panose="020B0503030403020204" pitchFamily="34" charset="0"/>
              <a:cs typeface="Times New Roman" panose="02020603050405020304" pitchFamily="18" charset="0"/>
            </a:endParaRPr>
          </a:p>
          <a:p>
            <a:pPr marL="285750" indent="-285750">
              <a:buFont typeface="Arial" panose="020B0604020202020204" pitchFamily="34" charset="0"/>
              <a:buChar char="•"/>
            </a:pPr>
            <a:r>
              <a:rPr lang="en-US" dirty="0">
                <a:latin typeface="Source Sans Pro" panose="020B0503030403020204" pitchFamily="34" charset="0"/>
                <a:ea typeface="Source Sans Pro" panose="020B0503030403020204" pitchFamily="34" charset="0"/>
              </a:rPr>
              <a:t>Relative to the existing policies that currently regulate mobility and its evolution across all levels of administration that facilitate coordination, communication, and the encouragement of smarter urban mobility projects.</a:t>
            </a:r>
            <a:endParaRPr lang="en-US" dirty="0">
              <a:latin typeface="Source Sans Pro" panose="020B0503030403020204" pitchFamily="34" charset="0"/>
              <a:ea typeface="Source Sans Pro" panose="020B0503030403020204" pitchFamily="34" charset="0"/>
              <a:cs typeface="Times New Roman" panose="02020603050405020304" pitchFamily="18" charset="0"/>
            </a:endParaRPr>
          </a:p>
        </p:txBody>
      </p:sp>
      <p:sp>
        <p:nvSpPr>
          <p:cNvPr id="10" name="Rectángulo 9">
            <a:extLst>
              <a:ext uri="{FF2B5EF4-FFF2-40B4-BE49-F238E27FC236}">
                <a16:creationId xmlns:a16="http://schemas.microsoft.com/office/drawing/2014/main" id="{19DF96CE-03AD-4433-A553-3EDCD3CC9E5B}"/>
              </a:ext>
            </a:extLst>
          </p:cNvPr>
          <p:cNvSpPr/>
          <p:nvPr/>
        </p:nvSpPr>
        <p:spPr>
          <a:xfrm>
            <a:off x="426982" y="3024401"/>
            <a:ext cx="8290035" cy="3126946"/>
          </a:xfrm>
          <a:prstGeom prst="rect">
            <a:avLst/>
          </a:prstGeom>
        </p:spPr>
        <p:txBody>
          <a:bodyPr wrap="square">
            <a:spAutoFit/>
          </a:bodyPr>
          <a:lstStyle/>
          <a:p>
            <a:pPr marL="285750" indent="-285750">
              <a:lnSpc>
                <a:spcPct val="110000"/>
              </a:lnSpc>
              <a:spcAft>
                <a:spcPts val="1200"/>
              </a:spcAft>
              <a:buFont typeface="Arial" panose="020B0604020202020204" pitchFamily="34" charset="0"/>
              <a:buChar char="•"/>
            </a:pPr>
            <a:r>
              <a:rPr lang="en-US" dirty="0">
                <a:latin typeface="Source Sans Pro" panose="020B0503030403020204" pitchFamily="34" charset="0"/>
                <a:ea typeface="Source Sans Pro" panose="020B0503030403020204" pitchFamily="34" charset="0"/>
              </a:rPr>
              <a:t>The development of a </a:t>
            </a:r>
            <a:r>
              <a:rPr lang="en-US" b="1" dirty="0">
                <a:latin typeface="Source Sans Pro" panose="020B0503030403020204" pitchFamily="34" charset="0"/>
                <a:ea typeface="Source Sans Pro" panose="020B0503030403020204" pitchFamily="34" charset="0"/>
              </a:rPr>
              <a:t>mobility management public body</a:t>
            </a:r>
            <a:r>
              <a:rPr lang="en-US" dirty="0">
                <a:latin typeface="Source Sans Pro" panose="020B0503030403020204" pitchFamily="34" charset="0"/>
                <a:ea typeface="Source Sans Pro" panose="020B0503030403020204" pitchFamily="34" charset="0"/>
              </a:rPr>
              <a:t> is considered good practice for the correct implementation of the measures defined in the Mobility Master Plan (CITIVAS, 2020). </a:t>
            </a:r>
          </a:p>
          <a:p>
            <a:pPr>
              <a:lnSpc>
                <a:spcPct val="110000"/>
              </a:lnSpc>
              <a:spcAft>
                <a:spcPts val="1200"/>
              </a:spcAft>
            </a:pPr>
            <a:endParaRPr lang="en-US" dirty="0">
              <a:latin typeface="Source Sans Pro" panose="020B0503030403020204" pitchFamily="34" charset="0"/>
              <a:ea typeface="Source Sans Pro" panose="020B0503030403020204" pitchFamily="34" charset="0"/>
            </a:endParaRPr>
          </a:p>
          <a:p>
            <a:pPr marL="285750" indent="-285750">
              <a:lnSpc>
                <a:spcPct val="110000"/>
              </a:lnSpc>
              <a:spcAft>
                <a:spcPts val="1200"/>
              </a:spcAft>
              <a:buFont typeface="Arial" panose="020B0604020202020204" pitchFamily="34" charset="0"/>
              <a:buChar char="•"/>
            </a:pPr>
            <a:r>
              <a:rPr lang="en-US" dirty="0">
                <a:latin typeface="Source Sans Pro" panose="020B0503030403020204" pitchFamily="34" charset="0"/>
                <a:ea typeface="Source Sans Pro" panose="020B0503030403020204" pitchFamily="34" charset="0"/>
              </a:rPr>
              <a:t>The MMP of the top cities in Smart Mobility place special emphasis on the </a:t>
            </a:r>
            <a:r>
              <a:rPr lang="en-US" b="1" dirty="0">
                <a:latin typeface="Source Sans Pro" panose="020B0503030403020204" pitchFamily="34" charset="0"/>
                <a:ea typeface="Source Sans Pro" panose="020B0503030403020204" pitchFamily="34" charset="0"/>
              </a:rPr>
              <a:t>involvement of stakeholders</a:t>
            </a:r>
            <a:r>
              <a:rPr lang="en-US" dirty="0">
                <a:latin typeface="Source Sans Pro" panose="020B0503030403020204" pitchFamily="34" charset="0"/>
                <a:ea typeface="Source Sans Pro" panose="020B0503030403020204" pitchFamily="34" charset="0"/>
              </a:rPr>
              <a:t>, the coordination of policies between sectors (especially transport, land use, environment economic development, social policy, health, safety, and energy), and broad cooperation across different public administrations and private organizations.</a:t>
            </a:r>
            <a:endParaRPr lang="es-ES" dirty="0">
              <a:solidFill>
                <a:srgbClr val="000000"/>
              </a:solidFill>
              <a:latin typeface="Source Sans Pro" panose="020B0503030403020204" pitchFamily="34" charset="0"/>
              <a:ea typeface="Source Sans Pro" panose="020B0503030403020204" pitchFamily="34" charset="0"/>
              <a:cs typeface="SourceSansPro-Light"/>
            </a:endParaRPr>
          </a:p>
        </p:txBody>
      </p:sp>
    </p:spTree>
    <p:extLst>
      <p:ext uri="{BB962C8B-B14F-4D97-AF65-F5344CB8AC3E}">
        <p14:creationId xmlns:p14="http://schemas.microsoft.com/office/powerpoint/2010/main" val="74513669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CA13981-1C52-4050-98E0-14C558A50A0E}"/>
              </a:ext>
            </a:extLst>
          </p:cNvPr>
          <p:cNvSpPr>
            <a:spLocks noGrp="1"/>
          </p:cNvSpPr>
          <p:nvPr>
            <p:ph type="sldNum" sz="quarter" idx="12"/>
          </p:nvPr>
        </p:nvSpPr>
        <p:spPr/>
        <p:txBody>
          <a:bodyPr/>
          <a:lstStyle/>
          <a:p>
            <a:fld id="{5336F0B7-EF37-4B31-BA1E-D2B9204CDF2B}" type="slidenum">
              <a:rPr lang="ca-ES" noProof="0" smtClean="0"/>
              <a:pPr/>
              <a:t>26</a:t>
            </a:fld>
            <a:endParaRPr lang="ca-ES" noProof="0" dirty="0"/>
          </a:p>
        </p:txBody>
      </p:sp>
      <p:sp>
        <p:nvSpPr>
          <p:cNvPr id="9" name="Rectángulo 8">
            <a:extLst>
              <a:ext uri="{FF2B5EF4-FFF2-40B4-BE49-F238E27FC236}">
                <a16:creationId xmlns:a16="http://schemas.microsoft.com/office/drawing/2014/main" id="{4006523E-F741-4D81-8371-BC2DB1927B4B}"/>
              </a:ext>
            </a:extLst>
          </p:cNvPr>
          <p:cNvSpPr/>
          <p:nvPr/>
        </p:nvSpPr>
        <p:spPr>
          <a:xfrm>
            <a:off x="426982" y="908471"/>
            <a:ext cx="8290035" cy="1477328"/>
          </a:xfrm>
          <a:prstGeom prst="rect">
            <a:avLst/>
          </a:prstGeom>
        </p:spPr>
        <p:txBody>
          <a:bodyPr wrap="square">
            <a:spAutoFit/>
          </a:bodyPr>
          <a:lstStyle/>
          <a:p>
            <a:r>
              <a:rPr lang="en-US" b="1" dirty="0">
                <a:latin typeface="Source Sans Pro" panose="020B0503030403020204" pitchFamily="34" charset="0"/>
                <a:ea typeface="Source Sans Pro" panose="020B0503030403020204" pitchFamily="34" charset="0"/>
                <a:cs typeface="Times New Roman" panose="02020603050405020304" pitchFamily="18" charset="0"/>
              </a:rPr>
              <a:t>Mobility Services</a:t>
            </a:r>
          </a:p>
          <a:p>
            <a:pPr marL="285750" indent="-285750">
              <a:buFont typeface="Arial" panose="020B0604020202020204" pitchFamily="34" charset="0"/>
              <a:buChar char="•"/>
            </a:pPr>
            <a:endParaRPr lang="en-US" dirty="0">
              <a:latin typeface="Source Sans Pro" panose="020B0503030403020204" pitchFamily="34" charset="0"/>
              <a:ea typeface="Source Sans Pro" panose="020B0503030403020204" pitchFamily="34" charset="0"/>
              <a:cs typeface="Times New Roman" panose="02020603050405020304" pitchFamily="18" charset="0"/>
            </a:endParaRPr>
          </a:p>
          <a:p>
            <a:pPr marL="285750" indent="-285750">
              <a:buFont typeface="Arial" panose="020B0604020202020204" pitchFamily="34" charset="0"/>
              <a:buChar char="•"/>
            </a:pPr>
            <a:r>
              <a:rPr lang="en-US" dirty="0"/>
              <a:t>Relative to the ecosystem generated by mobility services offered, international experiences showed a different level of diversification and regulation of mobility services. </a:t>
            </a:r>
            <a:endParaRPr lang="en-US" dirty="0">
              <a:latin typeface="Source Sans Pro" panose="020B0503030403020204" pitchFamily="34" charset="0"/>
              <a:ea typeface="Source Sans Pro" panose="020B0503030403020204" pitchFamily="34" charset="0"/>
              <a:cs typeface="Times New Roman" panose="02020603050405020304" pitchFamily="18" charset="0"/>
            </a:endParaRPr>
          </a:p>
        </p:txBody>
      </p:sp>
      <p:sp>
        <p:nvSpPr>
          <p:cNvPr id="10" name="Rectángulo 9">
            <a:extLst>
              <a:ext uri="{FF2B5EF4-FFF2-40B4-BE49-F238E27FC236}">
                <a16:creationId xmlns:a16="http://schemas.microsoft.com/office/drawing/2014/main" id="{19DF96CE-03AD-4433-A553-3EDCD3CC9E5B}"/>
              </a:ext>
            </a:extLst>
          </p:cNvPr>
          <p:cNvSpPr/>
          <p:nvPr/>
        </p:nvSpPr>
        <p:spPr>
          <a:xfrm>
            <a:off x="426982" y="2599014"/>
            <a:ext cx="8290035" cy="4258986"/>
          </a:xfrm>
          <a:prstGeom prst="rect">
            <a:avLst/>
          </a:prstGeom>
        </p:spPr>
        <p:txBody>
          <a:bodyPr wrap="square">
            <a:spAutoFit/>
          </a:bodyPr>
          <a:lstStyle/>
          <a:p>
            <a:pPr marL="285750" indent="-285750">
              <a:buFont typeface="Arial" panose="020B0604020202020204" pitchFamily="34" charset="0"/>
              <a:buChar char="•"/>
            </a:pPr>
            <a:r>
              <a:rPr lang="en-US" dirty="0">
                <a:latin typeface="Source Sans Pro" panose="020B0503030403020204" pitchFamily="34" charset="0"/>
                <a:ea typeface="Source Sans Pro" panose="020B0503030403020204" pitchFamily="34" charset="0"/>
              </a:rPr>
              <a:t>Another characteristic is the level of </a:t>
            </a:r>
            <a:r>
              <a:rPr lang="en-US" b="1" dirty="0">
                <a:latin typeface="Source Sans Pro" panose="020B0503030403020204" pitchFamily="34" charset="0"/>
                <a:ea typeface="Source Sans Pro" panose="020B0503030403020204" pitchFamily="34" charset="0"/>
              </a:rPr>
              <a:t>regulation of new mobility services</a:t>
            </a:r>
            <a:r>
              <a:rPr lang="en-US" dirty="0">
                <a:latin typeface="Source Sans Pro" panose="020B0503030403020204" pitchFamily="34" charset="0"/>
                <a:ea typeface="Source Sans Pro" panose="020B0503030403020204" pitchFamily="34" charset="0"/>
              </a:rPr>
              <a:t>, as they can be regulated or unregulated/uncontrolled transport services. </a:t>
            </a:r>
          </a:p>
          <a:p>
            <a:pPr marL="285750" indent="-285750">
              <a:buFont typeface="Arial" panose="020B0604020202020204" pitchFamily="34" charset="0"/>
              <a:buChar char="•"/>
            </a:pPr>
            <a:endParaRPr lang="en-US" dirty="0">
              <a:latin typeface="Source Sans Pro" panose="020B0503030403020204" pitchFamily="34" charset="0"/>
              <a:ea typeface="Source Sans Pro" panose="020B0503030403020204" pitchFamily="34" charset="0"/>
            </a:endParaRPr>
          </a:p>
          <a:p>
            <a:pPr marL="990600" indent="-285750">
              <a:buFont typeface="Wingdings" panose="05000000000000000000" pitchFamily="2" charset="2"/>
              <a:buChar char="Ø"/>
            </a:pPr>
            <a:r>
              <a:rPr lang="en-US" dirty="0">
                <a:latin typeface="Source Sans Pro" panose="020B0503030403020204" pitchFamily="34" charset="0"/>
                <a:ea typeface="Source Sans Pro" panose="020B0503030403020204" pitchFamily="34" charset="0"/>
              </a:rPr>
              <a:t>On the one hand, the </a:t>
            </a:r>
            <a:r>
              <a:rPr lang="en-US" b="1" dirty="0">
                <a:latin typeface="Source Sans Pro" panose="020B0503030403020204" pitchFamily="34" charset="0"/>
                <a:ea typeface="Source Sans Pro" panose="020B0503030403020204" pitchFamily="34" charset="0"/>
              </a:rPr>
              <a:t>regulation of new mobility </a:t>
            </a:r>
            <a:r>
              <a:rPr lang="en-US" dirty="0">
                <a:latin typeface="Source Sans Pro" panose="020B0503030403020204" pitchFamily="34" charset="0"/>
                <a:ea typeface="Source Sans Pro" panose="020B0503030403020204" pitchFamily="34" charset="0"/>
              </a:rPr>
              <a:t>services promotes business development and guarantees quality for users and job conditions for workers. </a:t>
            </a:r>
          </a:p>
          <a:p>
            <a:pPr marL="990600" indent="-285750">
              <a:buFont typeface="Wingdings" panose="05000000000000000000" pitchFamily="2" charset="2"/>
              <a:buChar char="Ø"/>
            </a:pPr>
            <a:endParaRPr lang="en-US" dirty="0">
              <a:latin typeface="Source Sans Pro" panose="020B0503030403020204" pitchFamily="34" charset="0"/>
              <a:ea typeface="Source Sans Pro" panose="020B0503030403020204" pitchFamily="34" charset="0"/>
            </a:endParaRPr>
          </a:p>
          <a:p>
            <a:pPr marL="990600" indent="-285750">
              <a:buFont typeface="Wingdings" panose="05000000000000000000" pitchFamily="2" charset="2"/>
              <a:buChar char="Ø"/>
            </a:pPr>
            <a:r>
              <a:rPr lang="en-US" dirty="0">
                <a:latin typeface="Source Sans Pro" panose="020B0503030403020204" pitchFamily="34" charset="0"/>
                <a:ea typeface="Source Sans Pro" panose="020B0503030403020204" pitchFamily="34" charset="0"/>
              </a:rPr>
              <a:t>On the other hand, the </a:t>
            </a:r>
            <a:r>
              <a:rPr lang="en-US" b="1" dirty="0">
                <a:latin typeface="Source Sans Pro" panose="020B0503030403020204" pitchFamily="34" charset="0"/>
                <a:ea typeface="Source Sans Pro" panose="020B0503030403020204" pitchFamily="34" charset="0"/>
              </a:rPr>
              <a:t>lack of regulation </a:t>
            </a:r>
            <a:r>
              <a:rPr lang="en-US" dirty="0">
                <a:latin typeface="Source Sans Pro" panose="020B0503030403020204" pitchFamily="34" charset="0"/>
                <a:ea typeface="Source Sans Pro" panose="020B0503030403020204" pitchFamily="34" charset="0"/>
              </a:rPr>
              <a:t>of new mobility services can generate an informal economy and limit seamless and interoperable mobility development. </a:t>
            </a:r>
          </a:p>
          <a:p>
            <a:endParaRPr lang="en-US" dirty="0">
              <a:latin typeface="Source Sans Pro" panose="020B0503030403020204" pitchFamily="34" charset="0"/>
              <a:ea typeface="Source Sans Pro" panose="020B0503030403020204" pitchFamily="34" charset="0"/>
            </a:endParaRPr>
          </a:p>
          <a:p>
            <a:pPr marL="631825"/>
            <a:r>
              <a:rPr lang="en-US" dirty="0">
                <a:latin typeface="Source Sans Pro" panose="020B0503030403020204" pitchFamily="34" charset="0"/>
                <a:ea typeface="Source Sans Pro" panose="020B0503030403020204" pitchFamily="34" charset="0"/>
              </a:rPr>
              <a:t>Example: in Colombia the current national regulation limits personal transport services to the licensed taxi, while shared mobility as Transportation Network Company (TNC) finds legal difficulties to operate.</a:t>
            </a:r>
            <a:endParaRPr lang="es-ES" dirty="0">
              <a:latin typeface="Source Sans Pro" panose="020B0503030403020204" pitchFamily="34" charset="0"/>
              <a:ea typeface="Source Sans Pro" panose="020B0503030403020204" pitchFamily="34" charset="0"/>
            </a:endParaRPr>
          </a:p>
          <a:p>
            <a:pPr>
              <a:lnSpc>
                <a:spcPct val="110000"/>
              </a:lnSpc>
              <a:spcAft>
                <a:spcPts val="1200"/>
              </a:spcAft>
            </a:pPr>
            <a:endParaRPr lang="en-US" dirty="0">
              <a:latin typeface="Source Sans Pro" panose="020B0503030403020204" pitchFamily="34" charset="0"/>
              <a:ea typeface="Source Sans Pro" panose="020B0503030403020204" pitchFamily="34" charset="0"/>
            </a:endParaRPr>
          </a:p>
        </p:txBody>
      </p:sp>
    </p:spTree>
    <p:extLst>
      <p:ext uri="{BB962C8B-B14F-4D97-AF65-F5344CB8AC3E}">
        <p14:creationId xmlns:p14="http://schemas.microsoft.com/office/powerpoint/2010/main" val="18421375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CA13981-1C52-4050-98E0-14C558A50A0E}"/>
              </a:ext>
            </a:extLst>
          </p:cNvPr>
          <p:cNvSpPr>
            <a:spLocks noGrp="1"/>
          </p:cNvSpPr>
          <p:nvPr>
            <p:ph type="sldNum" sz="quarter" idx="12"/>
          </p:nvPr>
        </p:nvSpPr>
        <p:spPr/>
        <p:txBody>
          <a:bodyPr/>
          <a:lstStyle/>
          <a:p>
            <a:fld id="{5336F0B7-EF37-4B31-BA1E-D2B9204CDF2B}" type="slidenum">
              <a:rPr lang="ca-ES" noProof="0" smtClean="0"/>
              <a:pPr/>
              <a:t>27</a:t>
            </a:fld>
            <a:endParaRPr lang="ca-ES" noProof="0" dirty="0"/>
          </a:p>
        </p:txBody>
      </p:sp>
      <p:sp>
        <p:nvSpPr>
          <p:cNvPr id="9" name="Rectángulo 8">
            <a:extLst>
              <a:ext uri="{FF2B5EF4-FFF2-40B4-BE49-F238E27FC236}">
                <a16:creationId xmlns:a16="http://schemas.microsoft.com/office/drawing/2014/main" id="{4006523E-F741-4D81-8371-BC2DB1927B4B}"/>
              </a:ext>
            </a:extLst>
          </p:cNvPr>
          <p:cNvSpPr/>
          <p:nvPr/>
        </p:nvSpPr>
        <p:spPr>
          <a:xfrm>
            <a:off x="426981" y="1237061"/>
            <a:ext cx="8290035" cy="2031325"/>
          </a:xfrm>
          <a:prstGeom prst="rect">
            <a:avLst/>
          </a:prstGeom>
        </p:spPr>
        <p:txBody>
          <a:bodyPr wrap="square">
            <a:spAutoFit/>
          </a:bodyPr>
          <a:lstStyle/>
          <a:p>
            <a:r>
              <a:rPr lang="en-US" b="1" dirty="0">
                <a:latin typeface="Source Sans Pro" panose="020B0503030403020204" pitchFamily="34" charset="0"/>
                <a:ea typeface="Source Sans Pro" panose="020B0503030403020204" pitchFamily="34" charset="0"/>
                <a:cs typeface="Times New Roman" panose="02020603050405020304" pitchFamily="18" charset="0"/>
              </a:rPr>
              <a:t>Citizen Engagement</a:t>
            </a:r>
          </a:p>
          <a:p>
            <a:endParaRPr lang="en-US" dirty="0">
              <a:latin typeface="Source Sans Pro" panose="020B0503030403020204" pitchFamily="34" charset="0"/>
              <a:ea typeface="Source Sans Pro" panose="020B0503030403020204" pitchFamily="34" charset="0"/>
              <a:cs typeface="Times New Roman" panose="02020603050405020304" pitchFamily="18" charset="0"/>
            </a:endParaRPr>
          </a:p>
          <a:p>
            <a:endParaRPr lang="en-US" dirty="0">
              <a:latin typeface="Source Sans Pro" panose="020B0503030403020204" pitchFamily="34" charset="0"/>
              <a:ea typeface="Source Sans Pro" panose="020B0503030403020204" pitchFamily="34" charset="0"/>
              <a:cs typeface="Times New Roman" panose="02020603050405020304" pitchFamily="18" charset="0"/>
            </a:endParaRPr>
          </a:p>
          <a:p>
            <a:pPr marL="285750" indent="-285750">
              <a:buFont typeface="Arial" panose="020B0604020202020204" pitchFamily="34" charset="0"/>
              <a:buChar char="•"/>
            </a:pPr>
            <a:r>
              <a:rPr lang="en-US" dirty="0">
                <a:latin typeface="Source Sans Pro" panose="020B0503030403020204" pitchFamily="34" charset="0"/>
                <a:ea typeface="Source Sans Pro" panose="020B0503030403020204" pitchFamily="34" charset="0"/>
              </a:rPr>
              <a:t>Relative to the involvement of citizens in mobility development to align it with their needs and expectations and the use of communication channels with the administration. A fundamental change toward sustainable mobility will require acceptance from the broad public and civil society.</a:t>
            </a:r>
            <a:endParaRPr lang="en-US" dirty="0">
              <a:latin typeface="Source Sans Pro" panose="020B0503030403020204" pitchFamily="34" charset="0"/>
              <a:ea typeface="Source Sans Pro" panose="020B0503030403020204" pitchFamily="34" charset="0"/>
              <a:cs typeface="Times New Roman" panose="02020603050405020304" pitchFamily="18" charset="0"/>
            </a:endParaRPr>
          </a:p>
        </p:txBody>
      </p:sp>
      <p:sp>
        <p:nvSpPr>
          <p:cNvPr id="10" name="Rectángulo 9">
            <a:extLst>
              <a:ext uri="{FF2B5EF4-FFF2-40B4-BE49-F238E27FC236}">
                <a16:creationId xmlns:a16="http://schemas.microsoft.com/office/drawing/2014/main" id="{19DF96CE-03AD-4433-A553-3EDCD3CC9E5B}"/>
              </a:ext>
            </a:extLst>
          </p:cNvPr>
          <p:cNvSpPr/>
          <p:nvPr/>
        </p:nvSpPr>
        <p:spPr>
          <a:xfrm>
            <a:off x="426982" y="3589614"/>
            <a:ext cx="8290035" cy="1754326"/>
          </a:xfrm>
          <a:prstGeom prst="rect">
            <a:avLst/>
          </a:prstGeom>
        </p:spPr>
        <p:txBody>
          <a:bodyPr wrap="square">
            <a:spAutoFit/>
          </a:bodyPr>
          <a:lstStyle/>
          <a:p>
            <a:pPr marL="285750" indent="-285750">
              <a:buFont typeface="Arial" panose="020B0604020202020204" pitchFamily="34" charset="0"/>
              <a:buChar char="•"/>
            </a:pPr>
            <a:r>
              <a:rPr lang="en-US" dirty="0">
                <a:latin typeface="Source Sans Pro" panose="020B0503030403020204" pitchFamily="34" charset="0"/>
                <a:ea typeface="Source Sans Pro" panose="020B0503030403020204" pitchFamily="34" charset="0"/>
              </a:rPr>
              <a:t>Global Roadmap of Action elaborated by SuM4All identifies the existence of policy measures relative to communication. </a:t>
            </a:r>
          </a:p>
          <a:p>
            <a:endParaRPr lang="en-US" dirty="0">
              <a:latin typeface="Source Sans Pro" panose="020B0503030403020204" pitchFamily="34" charset="0"/>
              <a:ea typeface="Source Sans Pro" panose="020B0503030403020204" pitchFamily="34" charset="0"/>
            </a:endParaRPr>
          </a:p>
          <a:p>
            <a:pPr marL="631825"/>
            <a:r>
              <a:rPr lang="en-US" dirty="0">
                <a:latin typeface="Source Sans Pro" panose="020B0503030403020204" pitchFamily="34" charset="0"/>
                <a:ea typeface="Source Sans Pro" panose="020B0503030403020204" pitchFamily="34" charset="0"/>
              </a:rPr>
              <a:t>Example: Helsinki (Finland) and Seoul (South Korea) which have comprehensive tools and procedures to involve citizens in mobility plans and implementation</a:t>
            </a:r>
          </a:p>
        </p:txBody>
      </p:sp>
    </p:spTree>
    <p:extLst>
      <p:ext uri="{BB962C8B-B14F-4D97-AF65-F5344CB8AC3E}">
        <p14:creationId xmlns:p14="http://schemas.microsoft.com/office/powerpoint/2010/main" val="423593852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CA13981-1C52-4050-98E0-14C558A50A0E}"/>
              </a:ext>
            </a:extLst>
          </p:cNvPr>
          <p:cNvSpPr>
            <a:spLocks noGrp="1"/>
          </p:cNvSpPr>
          <p:nvPr>
            <p:ph type="sldNum" sz="quarter" idx="12"/>
          </p:nvPr>
        </p:nvSpPr>
        <p:spPr/>
        <p:txBody>
          <a:bodyPr/>
          <a:lstStyle/>
          <a:p>
            <a:fld id="{5336F0B7-EF37-4B31-BA1E-D2B9204CDF2B}" type="slidenum">
              <a:rPr lang="ca-ES" noProof="0" smtClean="0"/>
              <a:pPr/>
              <a:t>28</a:t>
            </a:fld>
            <a:endParaRPr lang="ca-ES" noProof="0" dirty="0"/>
          </a:p>
        </p:txBody>
      </p:sp>
      <p:sp>
        <p:nvSpPr>
          <p:cNvPr id="9" name="Rectángulo 8">
            <a:extLst>
              <a:ext uri="{FF2B5EF4-FFF2-40B4-BE49-F238E27FC236}">
                <a16:creationId xmlns:a16="http://schemas.microsoft.com/office/drawing/2014/main" id="{4006523E-F741-4D81-8371-BC2DB1927B4B}"/>
              </a:ext>
            </a:extLst>
          </p:cNvPr>
          <p:cNvSpPr/>
          <p:nvPr/>
        </p:nvSpPr>
        <p:spPr>
          <a:xfrm>
            <a:off x="426982" y="1443889"/>
            <a:ext cx="8290035" cy="2862322"/>
          </a:xfrm>
          <a:prstGeom prst="rect">
            <a:avLst/>
          </a:prstGeom>
        </p:spPr>
        <p:txBody>
          <a:bodyPr wrap="square">
            <a:spAutoFit/>
          </a:bodyPr>
          <a:lstStyle/>
          <a:p>
            <a:r>
              <a:rPr lang="en-US" b="1" dirty="0">
                <a:latin typeface="Source Sans Pro" panose="020B0503030403020204" pitchFamily="34" charset="0"/>
                <a:ea typeface="Source Sans Pro" panose="020B0503030403020204" pitchFamily="34" charset="0"/>
                <a:cs typeface="Times New Roman" panose="02020603050405020304" pitchFamily="18" charset="0"/>
              </a:rPr>
              <a:t>Innovative Players</a:t>
            </a:r>
          </a:p>
          <a:p>
            <a:endParaRPr lang="en-US" dirty="0">
              <a:latin typeface="Source Sans Pro" panose="020B0503030403020204" pitchFamily="34" charset="0"/>
              <a:ea typeface="Source Sans Pro" panose="020B0503030403020204" pitchFamily="34" charset="0"/>
              <a:cs typeface="Times New Roman" panose="02020603050405020304" pitchFamily="18" charset="0"/>
            </a:endParaRPr>
          </a:p>
          <a:p>
            <a:endParaRPr lang="en-US" dirty="0">
              <a:latin typeface="Source Sans Pro" panose="020B0503030403020204" pitchFamily="34" charset="0"/>
              <a:ea typeface="Source Sans Pro" panose="020B0503030403020204" pitchFamily="34" charset="0"/>
              <a:cs typeface="Times New Roman" panose="02020603050405020304" pitchFamily="18" charset="0"/>
            </a:endParaRPr>
          </a:p>
          <a:p>
            <a:pPr marL="285750" indent="-285750">
              <a:buFont typeface="Arial" panose="020B0604020202020204" pitchFamily="34" charset="0"/>
              <a:buChar char="•"/>
            </a:pPr>
            <a:r>
              <a:rPr lang="en-US" dirty="0">
                <a:latin typeface="Source Sans Pro" panose="020B0503030403020204" pitchFamily="34" charset="0"/>
                <a:ea typeface="Source Sans Pro" panose="020B0503030403020204" pitchFamily="34" charset="0"/>
              </a:rPr>
              <a:t>Related to the development of an innovative-friendly environment and framework that support the research, design, and development of innovative mobility solutions. </a:t>
            </a:r>
          </a:p>
          <a:p>
            <a:pPr marL="285750" indent="-285750">
              <a:buFont typeface="Arial" panose="020B0604020202020204" pitchFamily="34" charset="0"/>
              <a:buChar char="•"/>
            </a:pPr>
            <a:endParaRPr lang="en-US" dirty="0">
              <a:latin typeface="Source Sans Pro" panose="020B0503030403020204" pitchFamily="34" charset="0"/>
              <a:ea typeface="Source Sans Pro" panose="020B0503030403020204" pitchFamily="34" charset="0"/>
              <a:cs typeface="Times New Roman" panose="02020603050405020304" pitchFamily="18" charset="0"/>
            </a:endParaRPr>
          </a:p>
          <a:p>
            <a:pPr marL="285750" indent="-285750">
              <a:buFont typeface="Arial" panose="020B0604020202020204" pitchFamily="34" charset="0"/>
              <a:buChar char="•"/>
            </a:pPr>
            <a:r>
              <a:rPr lang="en-US" dirty="0">
                <a:latin typeface="Source Sans Pro" panose="020B0503030403020204" pitchFamily="34" charset="0"/>
                <a:ea typeface="Source Sans Pro" panose="020B0503030403020204" pitchFamily="34" charset="0"/>
              </a:rPr>
              <a:t>It was possible to identify from the international experiences a relationship between the existence of these kinds of players and the level of smart mobility solutions implementation. </a:t>
            </a:r>
            <a:endParaRPr lang="en-US" dirty="0">
              <a:latin typeface="Source Sans Pro" panose="020B0503030403020204" pitchFamily="34" charset="0"/>
              <a:ea typeface="Source Sans Pro" panose="020B0503030403020204" pitchFamily="34" charset="0"/>
              <a:cs typeface="Times New Roman" panose="02020603050405020304" pitchFamily="18" charset="0"/>
            </a:endParaRPr>
          </a:p>
        </p:txBody>
      </p:sp>
    </p:spTree>
    <p:extLst>
      <p:ext uri="{BB962C8B-B14F-4D97-AF65-F5344CB8AC3E}">
        <p14:creationId xmlns:p14="http://schemas.microsoft.com/office/powerpoint/2010/main" val="24627651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CA13981-1C52-4050-98E0-14C558A50A0E}"/>
              </a:ext>
            </a:extLst>
          </p:cNvPr>
          <p:cNvSpPr>
            <a:spLocks noGrp="1"/>
          </p:cNvSpPr>
          <p:nvPr>
            <p:ph type="sldNum" sz="quarter" idx="12"/>
          </p:nvPr>
        </p:nvSpPr>
        <p:spPr/>
        <p:txBody>
          <a:bodyPr/>
          <a:lstStyle/>
          <a:p>
            <a:fld id="{5336F0B7-EF37-4B31-BA1E-D2B9204CDF2B}" type="slidenum">
              <a:rPr lang="ca-ES" noProof="0" smtClean="0"/>
              <a:pPr/>
              <a:t>29</a:t>
            </a:fld>
            <a:endParaRPr lang="ca-ES" noProof="0" dirty="0"/>
          </a:p>
        </p:txBody>
      </p:sp>
      <p:sp>
        <p:nvSpPr>
          <p:cNvPr id="3" name="Rectángulo 2">
            <a:extLst>
              <a:ext uri="{FF2B5EF4-FFF2-40B4-BE49-F238E27FC236}">
                <a16:creationId xmlns:a16="http://schemas.microsoft.com/office/drawing/2014/main" id="{B86211AE-C243-4EAA-A152-1712B1D98C0E}"/>
              </a:ext>
            </a:extLst>
          </p:cNvPr>
          <p:cNvSpPr/>
          <p:nvPr/>
        </p:nvSpPr>
        <p:spPr>
          <a:xfrm>
            <a:off x="487615" y="903792"/>
            <a:ext cx="4272195" cy="369332"/>
          </a:xfrm>
          <a:prstGeom prst="rect">
            <a:avLst/>
          </a:prstGeom>
        </p:spPr>
        <p:txBody>
          <a:bodyPr vert="horz" lIns="91440" tIns="45720" rIns="91440" bIns="45720" rtlCol="0" anchor="t">
            <a:normAutofit fontScale="92500" lnSpcReduction="20000"/>
          </a:bodyPr>
          <a:lstStyle/>
          <a:p>
            <a:pPr marL="0" lvl="2">
              <a:spcBef>
                <a:spcPct val="0"/>
              </a:spcBef>
            </a:pPr>
            <a:r>
              <a:rPr lang="en-US" sz="2400" b="1" dirty="0">
                <a:solidFill>
                  <a:srgbClr val="F17F09"/>
                </a:solidFill>
                <a:latin typeface="Source Sans Pro" charset="0"/>
                <a:ea typeface="Source Sans Pro" charset="0"/>
              </a:rPr>
              <a:t>Smart Solution Activities</a:t>
            </a:r>
            <a:endParaRPr lang="es-ES" sz="2400" b="1" dirty="0">
              <a:solidFill>
                <a:srgbClr val="F17F09"/>
              </a:solidFill>
              <a:latin typeface="Source Sans Pro" charset="0"/>
              <a:ea typeface="Source Sans Pro" charset="0"/>
            </a:endParaRPr>
          </a:p>
        </p:txBody>
      </p:sp>
      <p:graphicFrame>
        <p:nvGraphicFramePr>
          <p:cNvPr id="2" name="Tabla 1">
            <a:extLst>
              <a:ext uri="{FF2B5EF4-FFF2-40B4-BE49-F238E27FC236}">
                <a16:creationId xmlns:a16="http://schemas.microsoft.com/office/drawing/2014/main" id="{408F672A-16C8-4C8C-9B85-7C9036F024FF}"/>
              </a:ext>
            </a:extLst>
          </p:cNvPr>
          <p:cNvGraphicFramePr>
            <a:graphicFrameLocks noGrp="1"/>
          </p:cNvGraphicFramePr>
          <p:nvPr>
            <p:extLst>
              <p:ext uri="{D42A27DB-BD31-4B8C-83A1-F6EECF244321}">
                <p14:modId xmlns:p14="http://schemas.microsoft.com/office/powerpoint/2010/main" val="1977481629"/>
              </p:ext>
            </p:extLst>
          </p:nvPr>
        </p:nvGraphicFramePr>
        <p:xfrm>
          <a:off x="487615" y="1543949"/>
          <a:ext cx="8168771" cy="4907280"/>
        </p:xfrm>
        <a:graphic>
          <a:graphicData uri="http://schemas.openxmlformats.org/drawingml/2006/table">
            <a:tbl>
              <a:tblPr firstRow="1" firstCol="1" bandRow="1">
                <a:tableStyleId>{93296810-A885-4BE3-A3E7-6D5BEEA58F35}</a:tableStyleId>
              </a:tblPr>
              <a:tblGrid>
                <a:gridCol w="1228451">
                  <a:extLst>
                    <a:ext uri="{9D8B030D-6E8A-4147-A177-3AD203B41FA5}">
                      <a16:colId xmlns:a16="http://schemas.microsoft.com/office/drawing/2014/main" val="2301958808"/>
                    </a:ext>
                  </a:extLst>
                </a:gridCol>
                <a:gridCol w="2981194">
                  <a:extLst>
                    <a:ext uri="{9D8B030D-6E8A-4147-A177-3AD203B41FA5}">
                      <a16:colId xmlns:a16="http://schemas.microsoft.com/office/drawing/2014/main" val="3569477448"/>
                    </a:ext>
                  </a:extLst>
                </a:gridCol>
                <a:gridCol w="3959126">
                  <a:extLst>
                    <a:ext uri="{9D8B030D-6E8A-4147-A177-3AD203B41FA5}">
                      <a16:colId xmlns:a16="http://schemas.microsoft.com/office/drawing/2014/main" val="4028906437"/>
                    </a:ext>
                  </a:extLst>
                </a:gridCol>
              </a:tblGrid>
              <a:tr h="74359">
                <a:tc>
                  <a:txBody>
                    <a:bodyPr/>
                    <a:lstStyle/>
                    <a:p>
                      <a:pPr algn="ctr">
                        <a:spcAft>
                          <a:spcPts val="0"/>
                        </a:spcAft>
                      </a:pPr>
                      <a:r>
                        <a:rPr lang="en-US" sz="1400">
                          <a:effectLst/>
                        </a:rPr>
                        <a:t>Smart Framework Activity</a:t>
                      </a:r>
                      <a:endParaRPr lang="es-ES" sz="140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10844" marR="10844" marT="0" marB="0" anchor="ctr"/>
                </a:tc>
                <a:tc>
                  <a:txBody>
                    <a:bodyPr/>
                    <a:lstStyle/>
                    <a:p>
                      <a:pPr algn="ctr">
                        <a:spcAft>
                          <a:spcPts val="0"/>
                        </a:spcAft>
                      </a:pPr>
                      <a:r>
                        <a:rPr lang="en-US" sz="1400">
                          <a:effectLst/>
                        </a:rPr>
                        <a:t>Indicators</a:t>
                      </a:r>
                      <a:endParaRPr lang="es-ES" sz="140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10844" marR="10844" marT="0" marB="0" anchor="ctr"/>
                </a:tc>
                <a:tc>
                  <a:txBody>
                    <a:bodyPr/>
                    <a:lstStyle/>
                    <a:p>
                      <a:pPr algn="ctr">
                        <a:spcAft>
                          <a:spcPts val="0"/>
                        </a:spcAft>
                      </a:pPr>
                      <a:r>
                        <a:rPr lang="en-US" sz="1400">
                          <a:effectLst/>
                        </a:rPr>
                        <a:t>Definition</a:t>
                      </a:r>
                      <a:endParaRPr lang="es-ES" sz="140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10844" marR="10844" marT="0" marB="0" anchor="ctr"/>
                </a:tc>
                <a:extLst>
                  <a:ext uri="{0D108BD9-81ED-4DB2-BD59-A6C34878D82A}">
                    <a16:rowId xmlns:a16="http://schemas.microsoft.com/office/drawing/2014/main" val="2337363791"/>
                  </a:ext>
                </a:extLst>
              </a:tr>
              <a:tr h="103947">
                <a:tc rowSpan="4">
                  <a:txBody>
                    <a:bodyPr/>
                    <a:lstStyle/>
                    <a:p>
                      <a:pPr>
                        <a:spcAft>
                          <a:spcPts val="0"/>
                        </a:spcAft>
                      </a:pPr>
                      <a:r>
                        <a:rPr lang="en-US" sz="1400">
                          <a:effectLst/>
                        </a:rPr>
                        <a:t>Data</a:t>
                      </a:r>
                      <a:endParaRPr lang="es-ES" sz="140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10844" marR="10844" marT="0" marB="0" anchor="ctr"/>
                </a:tc>
                <a:tc>
                  <a:txBody>
                    <a:bodyPr/>
                    <a:lstStyle/>
                    <a:p>
                      <a:pPr>
                        <a:spcAft>
                          <a:spcPts val="0"/>
                        </a:spcAft>
                      </a:pPr>
                      <a:r>
                        <a:rPr lang="en-US" sz="1400">
                          <a:effectLst/>
                        </a:rPr>
                        <a:t>Data readiness</a:t>
                      </a:r>
                      <a:endParaRPr lang="es-ES" sz="140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10844" marR="10844" marT="0" marB="0" anchor="ctr"/>
                </a:tc>
                <a:tc>
                  <a:txBody>
                    <a:bodyPr/>
                    <a:lstStyle/>
                    <a:p>
                      <a:pPr algn="l">
                        <a:spcAft>
                          <a:spcPts val="0"/>
                        </a:spcAft>
                      </a:pPr>
                      <a:r>
                        <a:rPr lang="en-US" sz="1400">
                          <a:effectLst/>
                        </a:rPr>
                        <a:t>It measures the use of data in the mobility system of a city</a:t>
                      </a:r>
                      <a:endParaRPr lang="es-ES" sz="140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10844" marR="10844" marT="0" marB="0" anchor="ctr"/>
                </a:tc>
                <a:extLst>
                  <a:ext uri="{0D108BD9-81ED-4DB2-BD59-A6C34878D82A}">
                    <a16:rowId xmlns:a16="http://schemas.microsoft.com/office/drawing/2014/main" val="3122770494"/>
                  </a:ext>
                </a:extLst>
              </a:tr>
              <a:tr h="102553">
                <a:tc vMerge="1">
                  <a:txBody>
                    <a:bodyPr/>
                    <a:lstStyle/>
                    <a:p>
                      <a:endParaRPr lang="es-ES"/>
                    </a:p>
                  </a:txBody>
                  <a:tcPr/>
                </a:tc>
                <a:tc>
                  <a:txBody>
                    <a:bodyPr/>
                    <a:lstStyle/>
                    <a:p>
                      <a:pPr>
                        <a:spcAft>
                          <a:spcPts val="0"/>
                        </a:spcAft>
                      </a:pPr>
                      <a:r>
                        <a:rPr lang="en-US" sz="1400" dirty="0">
                          <a:effectLst/>
                        </a:rPr>
                        <a:t>Data Sharing</a:t>
                      </a:r>
                      <a:endParaRPr lang="es-ES" sz="1400" dirty="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10844" marR="10844" marT="0" marB="0" anchor="ctr"/>
                </a:tc>
                <a:tc>
                  <a:txBody>
                    <a:bodyPr/>
                    <a:lstStyle/>
                    <a:p>
                      <a:pPr algn="l">
                        <a:spcAft>
                          <a:spcPts val="0"/>
                        </a:spcAft>
                      </a:pPr>
                      <a:r>
                        <a:rPr lang="en-US" sz="1400">
                          <a:effectLst/>
                        </a:rPr>
                        <a:t>It refers to the accessibility of data and the permission to use data</a:t>
                      </a:r>
                      <a:endParaRPr lang="es-ES" sz="140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10844" marR="10844" marT="0" marB="0" anchor="ctr"/>
                </a:tc>
                <a:extLst>
                  <a:ext uri="{0D108BD9-81ED-4DB2-BD59-A6C34878D82A}">
                    <a16:rowId xmlns:a16="http://schemas.microsoft.com/office/drawing/2014/main" val="781099555"/>
                  </a:ext>
                </a:extLst>
              </a:tr>
              <a:tr h="167772">
                <a:tc vMerge="1">
                  <a:txBody>
                    <a:bodyPr/>
                    <a:lstStyle/>
                    <a:p>
                      <a:endParaRPr lang="es-ES"/>
                    </a:p>
                  </a:txBody>
                  <a:tcPr/>
                </a:tc>
                <a:tc>
                  <a:txBody>
                    <a:bodyPr/>
                    <a:lstStyle/>
                    <a:p>
                      <a:pPr>
                        <a:spcAft>
                          <a:spcPts val="0"/>
                        </a:spcAft>
                      </a:pPr>
                      <a:r>
                        <a:rPr lang="en-US" sz="1400">
                          <a:effectLst/>
                        </a:rPr>
                        <a:t>Data Security</a:t>
                      </a:r>
                      <a:endParaRPr lang="es-ES" sz="140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10844" marR="10844" marT="0" marB="0" anchor="ctr"/>
                </a:tc>
                <a:tc>
                  <a:txBody>
                    <a:bodyPr/>
                    <a:lstStyle/>
                    <a:p>
                      <a:pPr algn="l">
                        <a:spcAft>
                          <a:spcPts val="0"/>
                        </a:spcAft>
                      </a:pPr>
                      <a:r>
                        <a:rPr lang="en-US" sz="1400">
                          <a:effectLst/>
                        </a:rPr>
                        <a:t>It refers to the set of strategies and processes used to secure the availability and</a:t>
                      </a:r>
                      <a:br>
                        <a:rPr lang="en-US" sz="1400">
                          <a:effectLst/>
                        </a:rPr>
                      </a:br>
                      <a:r>
                        <a:rPr lang="en-US" sz="1400">
                          <a:effectLst/>
                        </a:rPr>
                        <a:t>the integrity of the mobility data</a:t>
                      </a:r>
                      <a:endParaRPr lang="es-ES" sz="140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10844" marR="10844" marT="0" marB="0" anchor="ctr"/>
                </a:tc>
                <a:extLst>
                  <a:ext uri="{0D108BD9-81ED-4DB2-BD59-A6C34878D82A}">
                    <a16:rowId xmlns:a16="http://schemas.microsoft.com/office/drawing/2014/main" val="2231586756"/>
                  </a:ext>
                </a:extLst>
              </a:tr>
              <a:tr h="187601">
                <a:tc vMerge="1">
                  <a:txBody>
                    <a:bodyPr/>
                    <a:lstStyle/>
                    <a:p>
                      <a:endParaRPr lang="es-ES"/>
                    </a:p>
                  </a:txBody>
                  <a:tcPr/>
                </a:tc>
                <a:tc>
                  <a:txBody>
                    <a:bodyPr/>
                    <a:lstStyle/>
                    <a:p>
                      <a:pPr>
                        <a:spcAft>
                          <a:spcPts val="0"/>
                        </a:spcAft>
                      </a:pPr>
                      <a:r>
                        <a:rPr lang="en-US" sz="1400" dirty="0">
                          <a:effectLst/>
                        </a:rPr>
                        <a:t>Data Privacy</a:t>
                      </a:r>
                      <a:endParaRPr lang="es-ES" sz="1400" dirty="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10844" marR="10844" marT="0" marB="0" anchor="ctr"/>
                </a:tc>
                <a:tc>
                  <a:txBody>
                    <a:bodyPr/>
                    <a:lstStyle/>
                    <a:p>
                      <a:pPr algn="l">
                        <a:spcAft>
                          <a:spcPts val="0"/>
                        </a:spcAft>
                      </a:pPr>
                      <a:r>
                        <a:rPr lang="en-US" sz="1400">
                          <a:effectLst/>
                        </a:rPr>
                        <a:t>It refers to the set of strategies and processes used to collect and handle personal</a:t>
                      </a:r>
                      <a:br>
                        <a:rPr lang="en-US" sz="1400">
                          <a:effectLst/>
                        </a:rPr>
                      </a:br>
                      <a:r>
                        <a:rPr lang="en-US" sz="1400">
                          <a:effectLst/>
                        </a:rPr>
                        <a:t>information, based on its sensitivity and importance</a:t>
                      </a:r>
                      <a:endParaRPr lang="es-ES" sz="140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10844" marR="10844" marT="0" marB="0" anchor="ctr"/>
                </a:tc>
                <a:extLst>
                  <a:ext uri="{0D108BD9-81ED-4DB2-BD59-A6C34878D82A}">
                    <a16:rowId xmlns:a16="http://schemas.microsoft.com/office/drawing/2014/main" val="3098267241"/>
                  </a:ext>
                </a:extLst>
              </a:tr>
              <a:tr h="89850">
                <a:tc rowSpan="5">
                  <a:txBody>
                    <a:bodyPr/>
                    <a:lstStyle/>
                    <a:p>
                      <a:pPr>
                        <a:spcAft>
                          <a:spcPts val="0"/>
                        </a:spcAft>
                      </a:pPr>
                      <a:r>
                        <a:rPr lang="en-US" sz="1400">
                          <a:effectLst/>
                        </a:rPr>
                        <a:t>Transport Management</a:t>
                      </a:r>
                      <a:endParaRPr lang="es-ES" sz="140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10844" marR="10844" marT="0" marB="0" anchor="ctr"/>
                </a:tc>
                <a:tc>
                  <a:txBody>
                    <a:bodyPr/>
                    <a:lstStyle/>
                    <a:p>
                      <a:pPr>
                        <a:spcAft>
                          <a:spcPts val="0"/>
                        </a:spcAft>
                      </a:pPr>
                      <a:r>
                        <a:rPr lang="en-US" sz="1400">
                          <a:effectLst/>
                        </a:rPr>
                        <a:t>Transport service definition</a:t>
                      </a:r>
                      <a:endParaRPr lang="es-ES" sz="140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10844" marR="10844" marT="0" marB="0" anchor="ctr"/>
                </a:tc>
                <a:tc>
                  <a:txBody>
                    <a:bodyPr/>
                    <a:lstStyle/>
                    <a:p>
                      <a:pPr algn="l">
                        <a:spcAft>
                          <a:spcPts val="0"/>
                        </a:spcAft>
                      </a:pPr>
                      <a:r>
                        <a:rPr lang="en-US" sz="1400">
                          <a:effectLst/>
                        </a:rPr>
                        <a:t>It measures the level of digitalization in the definition of transport services</a:t>
                      </a:r>
                      <a:endParaRPr lang="es-ES" sz="140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10844" marR="10844" marT="0" marB="0" anchor="ctr"/>
                </a:tc>
                <a:extLst>
                  <a:ext uri="{0D108BD9-81ED-4DB2-BD59-A6C34878D82A}">
                    <a16:rowId xmlns:a16="http://schemas.microsoft.com/office/drawing/2014/main" val="1213256920"/>
                  </a:ext>
                </a:extLst>
              </a:tr>
              <a:tr h="89850">
                <a:tc vMerge="1">
                  <a:txBody>
                    <a:bodyPr/>
                    <a:lstStyle/>
                    <a:p>
                      <a:endParaRPr lang="es-ES"/>
                    </a:p>
                  </a:txBody>
                  <a:tcPr/>
                </a:tc>
                <a:tc>
                  <a:txBody>
                    <a:bodyPr/>
                    <a:lstStyle/>
                    <a:p>
                      <a:pPr>
                        <a:spcAft>
                          <a:spcPts val="0"/>
                        </a:spcAft>
                      </a:pPr>
                      <a:r>
                        <a:rPr lang="en-US" sz="1400">
                          <a:effectLst/>
                        </a:rPr>
                        <a:t>Transport plan functionalities</a:t>
                      </a:r>
                      <a:endParaRPr lang="es-ES" sz="140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10844" marR="10844" marT="0" marB="0" anchor="ctr"/>
                </a:tc>
                <a:tc>
                  <a:txBody>
                    <a:bodyPr/>
                    <a:lstStyle/>
                    <a:p>
                      <a:pPr algn="l">
                        <a:spcAft>
                          <a:spcPts val="0"/>
                        </a:spcAft>
                      </a:pPr>
                      <a:r>
                        <a:rPr lang="en-US" sz="1400">
                          <a:effectLst/>
                        </a:rPr>
                        <a:t>It refers to the level of digitalization of the transport plan</a:t>
                      </a:r>
                      <a:endParaRPr lang="es-ES" sz="140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10844" marR="10844" marT="0" marB="0" anchor="ctr"/>
                </a:tc>
                <a:extLst>
                  <a:ext uri="{0D108BD9-81ED-4DB2-BD59-A6C34878D82A}">
                    <a16:rowId xmlns:a16="http://schemas.microsoft.com/office/drawing/2014/main" val="1160438979"/>
                  </a:ext>
                </a:extLst>
              </a:tr>
              <a:tr h="111538">
                <a:tc vMerge="1">
                  <a:txBody>
                    <a:bodyPr/>
                    <a:lstStyle/>
                    <a:p>
                      <a:endParaRPr lang="es-ES"/>
                    </a:p>
                  </a:txBody>
                  <a:tcPr/>
                </a:tc>
                <a:tc>
                  <a:txBody>
                    <a:bodyPr/>
                    <a:lstStyle/>
                    <a:p>
                      <a:pPr>
                        <a:spcAft>
                          <a:spcPts val="0"/>
                        </a:spcAft>
                      </a:pPr>
                      <a:r>
                        <a:rPr lang="en-US" sz="1400">
                          <a:effectLst/>
                        </a:rPr>
                        <a:t>Transport operation functionalities</a:t>
                      </a:r>
                      <a:endParaRPr lang="es-ES" sz="140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10844" marR="10844" marT="0" marB="0" anchor="ctr"/>
                </a:tc>
                <a:tc>
                  <a:txBody>
                    <a:bodyPr/>
                    <a:lstStyle/>
                    <a:p>
                      <a:pPr algn="l">
                        <a:spcAft>
                          <a:spcPts val="0"/>
                        </a:spcAft>
                      </a:pPr>
                      <a:r>
                        <a:rPr lang="en-US" sz="1400">
                          <a:effectLst/>
                        </a:rPr>
                        <a:t>It refers to the level of digitalization of transport operation and implemented</a:t>
                      </a:r>
                      <a:br>
                        <a:rPr lang="en-US" sz="1400">
                          <a:effectLst/>
                        </a:rPr>
                      </a:br>
                      <a:r>
                        <a:rPr lang="en-US" sz="1400">
                          <a:effectLst/>
                        </a:rPr>
                        <a:t>functionalities</a:t>
                      </a:r>
                      <a:endParaRPr lang="es-ES" sz="140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10844" marR="10844" marT="0" marB="0" anchor="ctr"/>
                </a:tc>
                <a:extLst>
                  <a:ext uri="{0D108BD9-81ED-4DB2-BD59-A6C34878D82A}">
                    <a16:rowId xmlns:a16="http://schemas.microsoft.com/office/drawing/2014/main" val="1177690407"/>
                  </a:ext>
                </a:extLst>
              </a:tr>
              <a:tr h="111538">
                <a:tc vMerge="1">
                  <a:txBody>
                    <a:bodyPr/>
                    <a:lstStyle/>
                    <a:p>
                      <a:endParaRPr lang="es-ES"/>
                    </a:p>
                  </a:txBody>
                  <a:tcPr/>
                </a:tc>
                <a:tc>
                  <a:txBody>
                    <a:bodyPr/>
                    <a:lstStyle/>
                    <a:p>
                      <a:pPr>
                        <a:spcAft>
                          <a:spcPts val="0"/>
                        </a:spcAft>
                      </a:pPr>
                      <a:r>
                        <a:rPr lang="en-US" sz="1400">
                          <a:effectLst/>
                        </a:rPr>
                        <a:t>Complemental solutions</a:t>
                      </a:r>
                      <a:endParaRPr lang="es-ES" sz="140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10844" marR="10844" marT="0" marB="0" anchor="ctr"/>
                </a:tc>
                <a:tc>
                  <a:txBody>
                    <a:bodyPr/>
                    <a:lstStyle/>
                    <a:p>
                      <a:pPr algn="l">
                        <a:spcAft>
                          <a:spcPts val="0"/>
                        </a:spcAft>
                      </a:pPr>
                      <a:r>
                        <a:rPr lang="en-US" sz="1400">
                          <a:effectLst/>
                        </a:rPr>
                        <a:t>It refers to existing complemental functionalities</a:t>
                      </a:r>
                      <a:endParaRPr lang="es-ES" sz="140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10844" marR="10844" marT="0" marB="0" anchor="ctr"/>
                </a:tc>
                <a:extLst>
                  <a:ext uri="{0D108BD9-81ED-4DB2-BD59-A6C34878D82A}">
                    <a16:rowId xmlns:a16="http://schemas.microsoft.com/office/drawing/2014/main" val="3618021313"/>
                  </a:ext>
                </a:extLst>
              </a:tr>
              <a:tr h="229272">
                <a:tc vMerge="1">
                  <a:txBody>
                    <a:bodyPr/>
                    <a:lstStyle/>
                    <a:p>
                      <a:endParaRPr lang="es-ES"/>
                    </a:p>
                  </a:txBody>
                  <a:tcPr/>
                </a:tc>
                <a:tc>
                  <a:txBody>
                    <a:bodyPr/>
                    <a:lstStyle/>
                    <a:p>
                      <a:pPr>
                        <a:spcAft>
                          <a:spcPts val="0"/>
                        </a:spcAft>
                      </a:pPr>
                      <a:r>
                        <a:rPr lang="en-US" sz="1400">
                          <a:effectLst/>
                        </a:rPr>
                        <a:t>Architecture</a:t>
                      </a:r>
                      <a:endParaRPr lang="es-ES" sz="140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10844" marR="10844" marT="0" marB="0" anchor="ctr"/>
                </a:tc>
                <a:tc>
                  <a:txBody>
                    <a:bodyPr/>
                    <a:lstStyle/>
                    <a:p>
                      <a:pPr algn="l">
                        <a:spcAft>
                          <a:spcPts val="0"/>
                        </a:spcAft>
                      </a:pPr>
                      <a:r>
                        <a:rPr lang="en-US" sz="1400" dirty="0">
                          <a:effectLst/>
                        </a:rPr>
                        <a:t>It refers to the existence of an integrated transport management tools architecture.</a:t>
                      </a:r>
                      <a:endParaRPr lang="es-ES" sz="1400" dirty="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10844" marR="10844" marT="0" marB="0" anchor="ctr"/>
                </a:tc>
                <a:extLst>
                  <a:ext uri="{0D108BD9-81ED-4DB2-BD59-A6C34878D82A}">
                    <a16:rowId xmlns:a16="http://schemas.microsoft.com/office/drawing/2014/main" val="2873813528"/>
                  </a:ext>
                </a:extLst>
              </a:tr>
            </a:tbl>
          </a:graphicData>
        </a:graphic>
      </p:graphicFrame>
    </p:spTree>
    <p:extLst>
      <p:ext uri="{BB962C8B-B14F-4D97-AF65-F5344CB8AC3E}">
        <p14:creationId xmlns:p14="http://schemas.microsoft.com/office/powerpoint/2010/main" val="16234007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C66C0CA-D7D2-7416-7D24-35F318D150AC}"/>
              </a:ext>
            </a:extLst>
          </p:cNvPr>
          <p:cNvSpPr>
            <a:spLocks noGrp="1"/>
          </p:cNvSpPr>
          <p:nvPr>
            <p:ph type="sldNum" sz="quarter" idx="10"/>
          </p:nvPr>
        </p:nvSpPr>
        <p:spPr/>
        <p:txBody>
          <a:bodyPr/>
          <a:lstStyle/>
          <a:p>
            <a:fld id="{5336F0B7-EF37-4B31-BA1E-D2B9204CDF2B}" type="slidenum">
              <a:rPr lang="ca-ES" noProof="0" smtClean="0"/>
              <a:pPr/>
              <a:t>3</a:t>
            </a:fld>
            <a:endParaRPr lang="ca-ES" noProof="0" dirty="0"/>
          </a:p>
        </p:txBody>
      </p:sp>
      <p:sp>
        <p:nvSpPr>
          <p:cNvPr id="2" name="Title 1">
            <a:extLst>
              <a:ext uri="{FF2B5EF4-FFF2-40B4-BE49-F238E27FC236}">
                <a16:creationId xmlns:a16="http://schemas.microsoft.com/office/drawing/2014/main" id="{EA8D95D8-C3D4-03FF-2EAC-86E53023C886}"/>
              </a:ext>
            </a:extLst>
          </p:cNvPr>
          <p:cNvSpPr>
            <a:spLocks noGrp="1"/>
          </p:cNvSpPr>
          <p:nvPr>
            <p:ph type="title" idx="4294967295"/>
          </p:nvPr>
        </p:nvSpPr>
        <p:spPr>
          <a:xfrm>
            <a:off x="1741714" y="2690812"/>
            <a:ext cx="5348288" cy="1476375"/>
          </a:xfrm>
        </p:spPr>
        <p:txBody>
          <a:bodyPr>
            <a:noAutofit/>
          </a:bodyPr>
          <a:lstStyle/>
          <a:p>
            <a:pPr marL="0" indent="0" algn="l">
              <a:buNone/>
            </a:pPr>
            <a:r>
              <a:rPr lang="en-US" sz="3600" b="1" dirty="0">
                <a:solidFill>
                  <a:srgbClr val="F17F09"/>
                </a:solidFill>
                <a:latin typeface="Source Sans Pro" charset="0"/>
                <a:ea typeface="Source Sans Pro" charset="0"/>
              </a:rPr>
              <a:t>Let’s consider an specific ITS for Ankara. </a:t>
            </a:r>
            <a:br>
              <a:rPr lang="en-US" sz="3600" b="1" dirty="0">
                <a:solidFill>
                  <a:srgbClr val="F17F09"/>
                </a:solidFill>
                <a:latin typeface="Source Sans Pro" charset="0"/>
                <a:ea typeface="Source Sans Pro" charset="0"/>
              </a:rPr>
            </a:br>
            <a:br>
              <a:rPr lang="en-US" sz="3600" b="1" dirty="0">
                <a:solidFill>
                  <a:srgbClr val="F17F09"/>
                </a:solidFill>
                <a:latin typeface="Source Sans Pro" charset="0"/>
                <a:ea typeface="Source Sans Pro" charset="0"/>
              </a:rPr>
            </a:br>
            <a:r>
              <a:rPr lang="en-US" sz="3600" b="1" dirty="0">
                <a:solidFill>
                  <a:srgbClr val="F17F09"/>
                </a:solidFill>
                <a:latin typeface="Source Sans Pro" charset="0"/>
                <a:ea typeface="Source Sans Pro" charset="0"/>
              </a:rPr>
              <a:t>What actions should be done to implement the solution?</a:t>
            </a:r>
          </a:p>
        </p:txBody>
      </p:sp>
    </p:spTree>
    <p:extLst>
      <p:ext uri="{BB962C8B-B14F-4D97-AF65-F5344CB8AC3E}">
        <p14:creationId xmlns:p14="http://schemas.microsoft.com/office/powerpoint/2010/main" val="120702451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CA13981-1C52-4050-98E0-14C558A50A0E}"/>
              </a:ext>
            </a:extLst>
          </p:cNvPr>
          <p:cNvSpPr>
            <a:spLocks noGrp="1"/>
          </p:cNvSpPr>
          <p:nvPr>
            <p:ph type="sldNum" sz="quarter" idx="12"/>
          </p:nvPr>
        </p:nvSpPr>
        <p:spPr/>
        <p:txBody>
          <a:bodyPr/>
          <a:lstStyle/>
          <a:p>
            <a:fld id="{5336F0B7-EF37-4B31-BA1E-D2B9204CDF2B}" type="slidenum">
              <a:rPr lang="ca-ES" noProof="0" smtClean="0"/>
              <a:pPr/>
              <a:t>30</a:t>
            </a:fld>
            <a:endParaRPr lang="ca-ES" noProof="0" dirty="0"/>
          </a:p>
        </p:txBody>
      </p:sp>
      <p:graphicFrame>
        <p:nvGraphicFramePr>
          <p:cNvPr id="2" name="Tabla 1">
            <a:extLst>
              <a:ext uri="{FF2B5EF4-FFF2-40B4-BE49-F238E27FC236}">
                <a16:creationId xmlns:a16="http://schemas.microsoft.com/office/drawing/2014/main" id="{408F672A-16C8-4C8C-9B85-7C9036F024FF}"/>
              </a:ext>
            </a:extLst>
          </p:cNvPr>
          <p:cNvGraphicFramePr>
            <a:graphicFrameLocks noGrp="1"/>
          </p:cNvGraphicFramePr>
          <p:nvPr>
            <p:extLst>
              <p:ext uri="{D42A27DB-BD31-4B8C-83A1-F6EECF244321}">
                <p14:modId xmlns:p14="http://schemas.microsoft.com/office/powerpoint/2010/main" val="709065169"/>
              </p:ext>
            </p:extLst>
          </p:nvPr>
        </p:nvGraphicFramePr>
        <p:xfrm>
          <a:off x="324776" y="426440"/>
          <a:ext cx="8168771" cy="5929910"/>
        </p:xfrm>
        <a:graphic>
          <a:graphicData uri="http://schemas.openxmlformats.org/drawingml/2006/table">
            <a:tbl>
              <a:tblPr firstRow="1" firstCol="1" bandRow="1">
                <a:tableStyleId>{93296810-A885-4BE3-A3E7-6D5BEEA58F35}</a:tableStyleId>
              </a:tblPr>
              <a:tblGrid>
                <a:gridCol w="1955767">
                  <a:extLst>
                    <a:ext uri="{9D8B030D-6E8A-4147-A177-3AD203B41FA5}">
                      <a16:colId xmlns:a16="http://schemas.microsoft.com/office/drawing/2014/main" val="2301958808"/>
                    </a:ext>
                  </a:extLst>
                </a:gridCol>
                <a:gridCol w="1953254">
                  <a:extLst>
                    <a:ext uri="{9D8B030D-6E8A-4147-A177-3AD203B41FA5}">
                      <a16:colId xmlns:a16="http://schemas.microsoft.com/office/drawing/2014/main" val="3569477448"/>
                    </a:ext>
                  </a:extLst>
                </a:gridCol>
                <a:gridCol w="4259750">
                  <a:extLst>
                    <a:ext uri="{9D8B030D-6E8A-4147-A177-3AD203B41FA5}">
                      <a16:colId xmlns:a16="http://schemas.microsoft.com/office/drawing/2014/main" val="4028906437"/>
                    </a:ext>
                  </a:extLst>
                </a:gridCol>
              </a:tblGrid>
              <a:tr h="74359">
                <a:tc>
                  <a:txBody>
                    <a:bodyPr/>
                    <a:lstStyle/>
                    <a:p>
                      <a:pPr algn="ctr">
                        <a:spcAft>
                          <a:spcPts val="0"/>
                        </a:spcAft>
                      </a:pPr>
                      <a:r>
                        <a:rPr lang="en-US" sz="1400">
                          <a:effectLst/>
                        </a:rPr>
                        <a:t>Smart Framework Activity</a:t>
                      </a:r>
                      <a:endParaRPr lang="es-ES" sz="140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10844" marR="10844" marT="0" marB="0" anchor="ctr"/>
                </a:tc>
                <a:tc>
                  <a:txBody>
                    <a:bodyPr/>
                    <a:lstStyle/>
                    <a:p>
                      <a:pPr algn="ctr">
                        <a:spcAft>
                          <a:spcPts val="0"/>
                        </a:spcAft>
                      </a:pPr>
                      <a:r>
                        <a:rPr lang="en-US" sz="1400">
                          <a:effectLst/>
                        </a:rPr>
                        <a:t>Indicators</a:t>
                      </a:r>
                      <a:endParaRPr lang="es-ES" sz="140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10844" marR="10844" marT="0" marB="0" anchor="ctr"/>
                </a:tc>
                <a:tc>
                  <a:txBody>
                    <a:bodyPr/>
                    <a:lstStyle/>
                    <a:p>
                      <a:pPr algn="ctr">
                        <a:spcAft>
                          <a:spcPts val="0"/>
                        </a:spcAft>
                      </a:pPr>
                      <a:r>
                        <a:rPr lang="en-US" sz="1400">
                          <a:effectLst/>
                        </a:rPr>
                        <a:t>Definition</a:t>
                      </a:r>
                      <a:endParaRPr lang="es-ES" sz="140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10844" marR="10844" marT="0" marB="0" anchor="ctr"/>
                </a:tc>
                <a:extLst>
                  <a:ext uri="{0D108BD9-81ED-4DB2-BD59-A6C34878D82A}">
                    <a16:rowId xmlns:a16="http://schemas.microsoft.com/office/drawing/2014/main" val="2337363791"/>
                  </a:ext>
                </a:extLst>
              </a:tr>
              <a:tr h="128578">
                <a:tc rowSpan="3">
                  <a:txBody>
                    <a:bodyPr/>
                    <a:lstStyle/>
                    <a:p>
                      <a:pPr>
                        <a:spcAft>
                          <a:spcPts val="0"/>
                        </a:spcAft>
                      </a:pPr>
                      <a:r>
                        <a:rPr lang="en-US" sz="1400">
                          <a:effectLst/>
                        </a:rPr>
                        <a:t>Fare Collection</a:t>
                      </a:r>
                      <a:endParaRPr lang="es-ES" sz="140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10844" marR="10844" marT="0" marB="0" anchor="ctr"/>
                </a:tc>
                <a:tc>
                  <a:txBody>
                    <a:bodyPr/>
                    <a:lstStyle/>
                    <a:p>
                      <a:pPr>
                        <a:spcAft>
                          <a:spcPts val="0"/>
                        </a:spcAft>
                      </a:pPr>
                      <a:r>
                        <a:rPr lang="en-US" sz="1400" dirty="0">
                          <a:effectLst/>
                        </a:rPr>
                        <a:t>Fare collection process</a:t>
                      </a:r>
                      <a:endParaRPr lang="es-ES" sz="1400" dirty="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10844" marR="10844" marT="0" marB="0" anchor="ctr"/>
                </a:tc>
                <a:tc>
                  <a:txBody>
                    <a:bodyPr/>
                    <a:lstStyle/>
                    <a:p>
                      <a:pPr>
                        <a:spcAft>
                          <a:spcPts val="0"/>
                        </a:spcAft>
                      </a:pPr>
                      <a:r>
                        <a:rPr lang="en-US" sz="1400" dirty="0">
                          <a:effectLst/>
                        </a:rPr>
                        <a:t>It measures the level of digitalization of the fare collection process</a:t>
                      </a:r>
                      <a:endParaRPr lang="es-ES" sz="1400" dirty="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10844" marR="10844" marT="0" marB="0" anchor="ctr"/>
                </a:tc>
                <a:extLst>
                  <a:ext uri="{0D108BD9-81ED-4DB2-BD59-A6C34878D82A}">
                    <a16:rowId xmlns:a16="http://schemas.microsoft.com/office/drawing/2014/main" val="738862295"/>
                  </a:ext>
                </a:extLst>
              </a:tr>
              <a:tr h="128578">
                <a:tc vMerge="1">
                  <a:txBody>
                    <a:bodyPr/>
                    <a:lstStyle/>
                    <a:p>
                      <a:endParaRPr lang="es-ES"/>
                    </a:p>
                  </a:txBody>
                  <a:tcPr/>
                </a:tc>
                <a:tc>
                  <a:txBody>
                    <a:bodyPr/>
                    <a:lstStyle/>
                    <a:p>
                      <a:pPr>
                        <a:spcAft>
                          <a:spcPts val="0"/>
                        </a:spcAft>
                      </a:pPr>
                      <a:r>
                        <a:rPr lang="en-US" sz="1400">
                          <a:effectLst/>
                        </a:rPr>
                        <a:t>Technical definition</a:t>
                      </a:r>
                      <a:br>
                        <a:rPr lang="en-US" sz="1400">
                          <a:effectLst/>
                        </a:rPr>
                      </a:br>
                      <a:r>
                        <a:rPr lang="en-US" sz="1400">
                          <a:effectLst/>
                        </a:rPr>
                        <a:t>ownership</a:t>
                      </a:r>
                      <a:endParaRPr lang="es-ES" sz="140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10844" marR="10844" marT="0" marB="0" anchor="ctr"/>
                </a:tc>
                <a:tc>
                  <a:txBody>
                    <a:bodyPr/>
                    <a:lstStyle/>
                    <a:p>
                      <a:pPr algn="just">
                        <a:spcAft>
                          <a:spcPts val="0"/>
                        </a:spcAft>
                      </a:pPr>
                      <a:r>
                        <a:rPr lang="en-US" sz="1400" dirty="0">
                          <a:effectLst/>
                        </a:rPr>
                        <a:t>It refers to the ownership of the implemented system</a:t>
                      </a:r>
                      <a:endParaRPr lang="es-ES" sz="1400" dirty="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10844" marR="10844" marT="0" marB="0" anchor="ctr"/>
                </a:tc>
                <a:extLst>
                  <a:ext uri="{0D108BD9-81ED-4DB2-BD59-A6C34878D82A}">
                    <a16:rowId xmlns:a16="http://schemas.microsoft.com/office/drawing/2014/main" val="294185509"/>
                  </a:ext>
                </a:extLst>
              </a:tr>
              <a:tr h="300533">
                <a:tc vMerge="1">
                  <a:txBody>
                    <a:bodyPr/>
                    <a:lstStyle/>
                    <a:p>
                      <a:endParaRPr lang="es-ES"/>
                    </a:p>
                  </a:txBody>
                  <a:tcPr/>
                </a:tc>
                <a:tc>
                  <a:txBody>
                    <a:bodyPr/>
                    <a:lstStyle/>
                    <a:p>
                      <a:pPr>
                        <a:spcAft>
                          <a:spcPts val="0"/>
                        </a:spcAft>
                      </a:pPr>
                      <a:r>
                        <a:rPr lang="en-US" sz="1400">
                          <a:effectLst/>
                        </a:rPr>
                        <a:t>Interoperability with</a:t>
                      </a:r>
                      <a:br>
                        <a:rPr lang="en-US" sz="1400">
                          <a:effectLst/>
                        </a:rPr>
                      </a:br>
                      <a:r>
                        <a:rPr lang="en-US" sz="1400">
                          <a:effectLst/>
                        </a:rPr>
                        <a:t>private services</a:t>
                      </a:r>
                      <a:endParaRPr lang="es-ES" sz="140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10844" marR="10844" marT="0" marB="0" anchor="ctr"/>
                </a:tc>
                <a:tc>
                  <a:txBody>
                    <a:bodyPr/>
                    <a:lstStyle/>
                    <a:p>
                      <a:pPr>
                        <a:spcAft>
                          <a:spcPts val="0"/>
                        </a:spcAft>
                      </a:pPr>
                      <a:r>
                        <a:rPr lang="en-US" sz="1400">
                          <a:effectLst/>
                        </a:rPr>
                        <a:t>It refers to the level of integration with private transport and mobility services</a:t>
                      </a:r>
                      <a:endParaRPr lang="es-ES" sz="140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10844" marR="10844" marT="0" marB="0" anchor="ctr"/>
                </a:tc>
                <a:extLst>
                  <a:ext uri="{0D108BD9-81ED-4DB2-BD59-A6C34878D82A}">
                    <a16:rowId xmlns:a16="http://schemas.microsoft.com/office/drawing/2014/main" val="2464158253"/>
                  </a:ext>
                </a:extLst>
              </a:tr>
              <a:tr h="182798">
                <a:tc rowSpan="3">
                  <a:txBody>
                    <a:bodyPr/>
                    <a:lstStyle/>
                    <a:p>
                      <a:pPr>
                        <a:spcAft>
                          <a:spcPts val="0"/>
                        </a:spcAft>
                      </a:pPr>
                      <a:r>
                        <a:rPr lang="en-US" sz="1400">
                          <a:effectLst/>
                        </a:rPr>
                        <a:t>Traffic Management</a:t>
                      </a:r>
                      <a:endParaRPr lang="es-ES" sz="140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10844" marR="10844" marT="0" marB="0" anchor="ctr"/>
                </a:tc>
                <a:tc>
                  <a:txBody>
                    <a:bodyPr/>
                    <a:lstStyle/>
                    <a:p>
                      <a:pPr>
                        <a:spcAft>
                          <a:spcPts val="0"/>
                        </a:spcAft>
                      </a:pPr>
                      <a:r>
                        <a:rPr lang="en-US" sz="1400">
                          <a:effectLst/>
                        </a:rPr>
                        <a:t>Implemented control</a:t>
                      </a:r>
                      <a:endParaRPr lang="es-ES" sz="140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10844" marR="10844" marT="0" marB="0" anchor="ctr"/>
                </a:tc>
                <a:tc>
                  <a:txBody>
                    <a:bodyPr/>
                    <a:lstStyle/>
                    <a:p>
                      <a:pPr>
                        <a:spcAft>
                          <a:spcPts val="0"/>
                        </a:spcAft>
                      </a:pPr>
                      <a:r>
                        <a:rPr lang="en-US" sz="1400">
                          <a:effectLst/>
                        </a:rPr>
                        <a:t>It refers to the type of control implemented by the traffic management system</a:t>
                      </a:r>
                      <a:endParaRPr lang="es-ES" sz="140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10844" marR="10844" marT="0" marB="0" anchor="ctr"/>
                </a:tc>
                <a:extLst>
                  <a:ext uri="{0D108BD9-81ED-4DB2-BD59-A6C34878D82A}">
                    <a16:rowId xmlns:a16="http://schemas.microsoft.com/office/drawing/2014/main" val="2463699969"/>
                  </a:ext>
                </a:extLst>
              </a:tr>
              <a:tr h="182798">
                <a:tc vMerge="1">
                  <a:txBody>
                    <a:bodyPr/>
                    <a:lstStyle/>
                    <a:p>
                      <a:endParaRPr lang="es-ES"/>
                    </a:p>
                  </a:txBody>
                  <a:tcPr/>
                </a:tc>
                <a:tc>
                  <a:txBody>
                    <a:bodyPr/>
                    <a:lstStyle/>
                    <a:p>
                      <a:pPr>
                        <a:spcAft>
                          <a:spcPts val="0"/>
                        </a:spcAft>
                      </a:pPr>
                      <a:r>
                        <a:rPr lang="en-US" sz="1400">
                          <a:effectLst/>
                        </a:rPr>
                        <a:t>Implemented proToCol</a:t>
                      </a:r>
                      <a:endParaRPr lang="es-ES" sz="140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10844" marR="10844" marT="0" marB="0" anchor="ctr"/>
                </a:tc>
                <a:tc>
                  <a:txBody>
                    <a:bodyPr/>
                    <a:lstStyle/>
                    <a:p>
                      <a:pPr algn="just">
                        <a:spcAft>
                          <a:spcPts val="0"/>
                        </a:spcAft>
                      </a:pPr>
                      <a:r>
                        <a:rPr lang="en-US" sz="1400">
                          <a:effectLst/>
                        </a:rPr>
                        <a:t>It refers to the use of an open proToCol by the traffic management system</a:t>
                      </a:r>
                      <a:endParaRPr lang="es-ES" sz="140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10844" marR="10844" marT="0" marB="0" anchor="ctr"/>
                </a:tc>
                <a:extLst>
                  <a:ext uri="{0D108BD9-81ED-4DB2-BD59-A6C34878D82A}">
                    <a16:rowId xmlns:a16="http://schemas.microsoft.com/office/drawing/2014/main" val="3047973749"/>
                  </a:ext>
                </a:extLst>
              </a:tr>
              <a:tr h="377990">
                <a:tc vMerge="1">
                  <a:txBody>
                    <a:bodyPr/>
                    <a:lstStyle/>
                    <a:p>
                      <a:endParaRPr lang="es-ES"/>
                    </a:p>
                  </a:txBody>
                  <a:tcPr/>
                </a:tc>
                <a:tc>
                  <a:txBody>
                    <a:bodyPr/>
                    <a:lstStyle/>
                    <a:p>
                      <a:pPr>
                        <a:spcAft>
                          <a:spcPts val="0"/>
                        </a:spcAft>
                      </a:pPr>
                      <a:r>
                        <a:rPr lang="en-US" sz="1400">
                          <a:effectLst/>
                        </a:rPr>
                        <a:t>Enforcement tools</a:t>
                      </a:r>
                      <a:endParaRPr lang="es-ES" sz="140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10844" marR="10844" marT="0" marB="0" anchor="ctr"/>
                </a:tc>
                <a:tc>
                  <a:txBody>
                    <a:bodyPr/>
                    <a:lstStyle/>
                    <a:p>
                      <a:pPr algn="just">
                        <a:spcAft>
                          <a:spcPts val="0"/>
                        </a:spcAft>
                      </a:pPr>
                      <a:r>
                        <a:rPr lang="en-US" sz="1400">
                          <a:effectLst/>
                        </a:rPr>
                        <a:t>It refers to the level of digitalization of enforcement</a:t>
                      </a:r>
                      <a:endParaRPr lang="es-ES" sz="140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10844" marR="10844" marT="0" marB="0" anchor="ctr"/>
                </a:tc>
                <a:extLst>
                  <a:ext uri="{0D108BD9-81ED-4DB2-BD59-A6C34878D82A}">
                    <a16:rowId xmlns:a16="http://schemas.microsoft.com/office/drawing/2014/main" val="3893433446"/>
                  </a:ext>
                </a:extLst>
              </a:tr>
              <a:tr h="148717">
                <a:tc rowSpan="3">
                  <a:txBody>
                    <a:bodyPr/>
                    <a:lstStyle/>
                    <a:p>
                      <a:pPr>
                        <a:spcAft>
                          <a:spcPts val="0"/>
                        </a:spcAft>
                      </a:pPr>
                      <a:r>
                        <a:rPr lang="en-US" sz="1400">
                          <a:effectLst/>
                        </a:rPr>
                        <a:t>Urban Space Planning and Management</a:t>
                      </a:r>
                      <a:endParaRPr lang="es-ES" sz="140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10844" marR="10844" marT="0" marB="0" anchor="ctr"/>
                </a:tc>
                <a:tc>
                  <a:txBody>
                    <a:bodyPr/>
                    <a:lstStyle/>
                    <a:p>
                      <a:pPr>
                        <a:spcAft>
                          <a:spcPts val="0"/>
                        </a:spcAft>
                      </a:pPr>
                      <a:r>
                        <a:rPr lang="en-US" sz="1400">
                          <a:effectLst/>
                        </a:rPr>
                        <a:t>Parking management</a:t>
                      </a:r>
                      <a:endParaRPr lang="es-ES" sz="140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10844" marR="10844" marT="0" marB="0" anchor="ctr"/>
                </a:tc>
                <a:tc>
                  <a:txBody>
                    <a:bodyPr/>
                    <a:lstStyle/>
                    <a:p>
                      <a:pPr algn="just">
                        <a:spcAft>
                          <a:spcPts val="0"/>
                        </a:spcAft>
                      </a:pPr>
                      <a:r>
                        <a:rPr lang="en-US" sz="1400" dirty="0">
                          <a:effectLst/>
                        </a:rPr>
                        <a:t>It refers to the existence of implemented digitalized solutions to manage to park</a:t>
                      </a:r>
                      <a:br>
                        <a:rPr lang="en-US" sz="1400" dirty="0">
                          <a:effectLst/>
                        </a:rPr>
                      </a:br>
                      <a:r>
                        <a:rPr lang="en-US" sz="1400" dirty="0">
                          <a:effectLst/>
                        </a:rPr>
                        <a:t>space</a:t>
                      </a:r>
                      <a:endParaRPr lang="es-ES" sz="1400" dirty="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10844" marR="10844" marT="0" marB="0" anchor="ctr"/>
                </a:tc>
                <a:extLst>
                  <a:ext uri="{0D108BD9-81ED-4DB2-BD59-A6C34878D82A}">
                    <a16:rowId xmlns:a16="http://schemas.microsoft.com/office/drawing/2014/main" val="382098925"/>
                  </a:ext>
                </a:extLst>
              </a:tr>
              <a:tr h="149957">
                <a:tc vMerge="1">
                  <a:txBody>
                    <a:bodyPr/>
                    <a:lstStyle/>
                    <a:p>
                      <a:endParaRPr lang="es-ES"/>
                    </a:p>
                  </a:txBody>
                  <a:tcPr/>
                </a:tc>
                <a:tc>
                  <a:txBody>
                    <a:bodyPr/>
                    <a:lstStyle/>
                    <a:p>
                      <a:pPr>
                        <a:spcAft>
                          <a:spcPts val="0"/>
                        </a:spcAft>
                      </a:pPr>
                      <a:r>
                        <a:rPr lang="en-US" sz="1400">
                          <a:effectLst/>
                        </a:rPr>
                        <a:t>Restricted area access</a:t>
                      </a:r>
                      <a:br>
                        <a:rPr lang="en-US" sz="1400">
                          <a:effectLst/>
                        </a:rPr>
                      </a:br>
                      <a:r>
                        <a:rPr lang="en-US" sz="1400">
                          <a:effectLst/>
                        </a:rPr>
                        <a:t>management</a:t>
                      </a:r>
                      <a:endParaRPr lang="es-ES" sz="140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10844" marR="10844" marT="0" marB="0" anchor="ctr"/>
                </a:tc>
                <a:tc>
                  <a:txBody>
                    <a:bodyPr/>
                    <a:lstStyle/>
                    <a:p>
                      <a:pPr>
                        <a:spcAft>
                          <a:spcPts val="0"/>
                        </a:spcAft>
                      </a:pPr>
                      <a:r>
                        <a:rPr lang="en-US" sz="1400">
                          <a:effectLst/>
                        </a:rPr>
                        <a:t>It refers to the existence of implemented digitalized restricted area access</a:t>
                      </a:r>
                      <a:br>
                        <a:rPr lang="en-US" sz="1400">
                          <a:effectLst/>
                        </a:rPr>
                      </a:br>
                      <a:r>
                        <a:rPr lang="en-US" sz="1400">
                          <a:effectLst/>
                        </a:rPr>
                        <a:t>management</a:t>
                      </a:r>
                      <a:endParaRPr lang="es-ES" sz="140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10844" marR="10844" marT="0" marB="0" anchor="ctr"/>
                </a:tc>
                <a:extLst>
                  <a:ext uri="{0D108BD9-81ED-4DB2-BD59-A6C34878D82A}">
                    <a16:rowId xmlns:a16="http://schemas.microsoft.com/office/drawing/2014/main" val="2051754592"/>
                  </a:ext>
                </a:extLst>
              </a:tr>
              <a:tr h="111538">
                <a:tc vMerge="1">
                  <a:txBody>
                    <a:bodyPr/>
                    <a:lstStyle/>
                    <a:p>
                      <a:endParaRPr lang="es-ES"/>
                    </a:p>
                  </a:txBody>
                  <a:tcPr/>
                </a:tc>
                <a:tc>
                  <a:txBody>
                    <a:bodyPr/>
                    <a:lstStyle/>
                    <a:p>
                      <a:pPr>
                        <a:spcAft>
                          <a:spcPts val="0"/>
                        </a:spcAft>
                      </a:pPr>
                      <a:r>
                        <a:rPr lang="en-US" sz="1400">
                          <a:effectLst/>
                        </a:rPr>
                        <a:t>Urban use management</a:t>
                      </a:r>
                      <a:endParaRPr lang="es-ES" sz="140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10844" marR="10844" marT="0" marB="0" anchor="ctr"/>
                </a:tc>
                <a:tc>
                  <a:txBody>
                    <a:bodyPr/>
                    <a:lstStyle/>
                    <a:p>
                      <a:pPr>
                        <a:spcAft>
                          <a:spcPts val="0"/>
                        </a:spcAft>
                      </a:pPr>
                      <a:r>
                        <a:rPr lang="en-US" sz="1400">
                          <a:effectLst/>
                        </a:rPr>
                        <a:t>It refers to the existence of implemented digitalized urban use management</a:t>
                      </a:r>
                      <a:endParaRPr lang="es-ES" sz="140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10844" marR="10844" marT="0" marB="0" anchor="ctr"/>
                </a:tc>
                <a:extLst>
                  <a:ext uri="{0D108BD9-81ED-4DB2-BD59-A6C34878D82A}">
                    <a16:rowId xmlns:a16="http://schemas.microsoft.com/office/drawing/2014/main" val="2880322273"/>
                  </a:ext>
                </a:extLst>
              </a:tr>
              <a:tr h="216879">
                <a:tc rowSpan="3">
                  <a:txBody>
                    <a:bodyPr/>
                    <a:lstStyle/>
                    <a:p>
                      <a:pPr>
                        <a:spcAft>
                          <a:spcPts val="0"/>
                        </a:spcAft>
                      </a:pPr>
                      <a:r>
                        <a:rPr lang="en-US" sz="1400">
                          <a:effectLst/>
                        </a:rPr>
                        <a:t>Security on Mobility</a:t>
                      </a:r>
                      <a:endParaRPr lang="es-ES" sz="140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10844" marR="10844" marT="0" marB="0" anchor="ctr"/>
                </a:tc>
                <a:tc>
                  <a:txBody>
                    <a:bodyPr/>
                    <a:lstStyle/>
                    <a:p>
                      <a:pPr>
                        <a:spcAft>
                          <a:spcPts val="0"/>
                        </a:spcAft>
                      </a:pPr>
                      <a:r>
                        <a:rPr lang="en-US" sz="1400">
                          <a:effectLst/>
                        </a:rPr>
                        <a:t>Bicycle register</a:t>
                      </a:r>
                      <a:endParaRPr lang="es-ES" sz="140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10844" marR="10844" marT="0" marB="0" anchor="ctr"/>
                </a:tc>
                <a:tc>
                  <a:txBody>
                    <a:bodyPr/>
                    <a:lstStyle/>
                    <a:p>
                      <a:pPr>
                        <a:spcAft>
                          <a:spcPts val="0"/>
                        </a:spcAft>
                      </a:pPr>
                      <a:r>
                        <a:rPr lang="en-US" sz="1400">
                          <a:effectLst/>
                        </a:rPr>
                        <a:t>It refers to the existence of a digital bike register</a:t>
                      </a:r>
                      <a:endParaRPr lang="es-ES" sz="140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10844" marR="10844" marT="0" marB="0" anchor="ctr"/>
                </a:tc>
                <a:extLst>
                  <a:ext uri="{0D108BD9-81ED-4DB2-BD59-A6C34878D82A}">
                    <a16:rowId xmlns:a16="http://schemas.microsoft.com/office/drawing/2014/main" val="2420949625"/>
                  </a:ext>
                </a:extLst>
              </a:tr>
              <a:tr h="216260">
                <a:tc vMerge="1">
                  <a:txBody>
                    <a:bodyPr/>
                    <a:lstStyle/>
                    <a:p>
                      <a:endParaRPr lang="es-ES"/>
                    </a:p>
                  </a:txBody>
                  <a:tcPr/>
                </a:tc>
                <a:tc>
                  <a:txBody>
                    <a:bodyPr/>
                    <a:lstStyle/>
                    <a:p>
                      <a:pPr>
                        <a:spcAft>
                          <a:spcPts val="0"/>
                        </a:spcAft>
                      </a:pPr>
                      <a:r>
                        <a:rPr lang="en-US" sz="1400">
                          <a:effectLst/>
                        </a:rPr>
                        <a:t>Video Surveillance</a:t>
                      </a:r>
                      <a:endParaRPr lang="es-ES" sz="140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10844" marR="10844" marT="0" marB="0" anchor="ctr"/>
                </a:tc>
                <a:tc>
                  <a:txBody>
                    <a:bodyPr/>
                    <a:lstStyle/>
                    <a:p>
                      <a:pPr>
                        <a:spcAft>
                          <a:spcPts val="0"/>
                        </a:spcAft>
                      </a:pPr>
                      <a:r>
                        <a:rPr lang="en-US" sz="1400">
                          <a:effectLst/>
                        </a:rPr>
                        <a:t>It refers to the existence of video surveillance and the use of the generated data</a:t>
                      </a:r>
                      <a:endParaRPr lang="es-ES" sz="140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10844" marR="10844" marT="0" marB="0" anchor="ctr"/>
                </a:tc>
                <a:extLst>
                  <a:ext uri="{0D108BD9-81ED-4DB2-BD59-A6C34878D82A}">
                    <a16:rowId xmlns:a16="http://schemas.microsoft.com/office/drawing/2014/main" val="2405885986"/>
                  </a:ext>
                </a:extLst>
              </a:tr>
              <a:tr h="273268">
                <a:tc vMerge="1">
                  <a:txBody>
                    <a:bodyPr/>
                    <a:lstStyle/>
                    <a:p>
                      <a:endParaRPr lang="es-ES"/>
                    </a:p>
                  </a:txBody>
                  <a:tcPr/>
                </a:tc>
                <a:tc>
                  <a:txBody>
                    <a:bodyPr/>
                    <a:lstStyle/>
                    <a:p>
                      <a:pPr>
                        <a:spcAft>
                          <a:spcPts val="0"/>
                        </a:spcAft>
                      </a:pPr>
                      <a:r>
                        <a:rPr lang="en-US" sz="1400">
                          <a:effectLst/>
                        </a:rPr>
                        <a:t>Violence reporting</a:t>
                      </a:r>
                      <a:endParaRPr lang="es-ES" sz="140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10844" marR="10844" marT="0" marB="0" anchor="ctr"/>
                </a:tc>
                <a:tc>
                  <a:txBody>
                    <a:bodyPr/>
                    <a:lstStyle/>
                    <a:p>
                      <a:pPr>
                        <a:spcAft>
                          <a:spcPts val="0"/>
                        </a:spcAft>
                      </a:pPr>
                      <a:r>
                        <a:rPr lang="en-US" sz="1400">
                          <a:effectLst/>
                        </a:rPr>
                        <a:t>It refers to the existence of a gender violence reporting application</a:t>
                      </a:r>
                      <a:endParaRPr lang="es-ES" sz="140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10844" marR="10844" marT="0" marB="0" anchor="ctr"/>
                </a:tc>
                <a:extLst>
                  <a:ext uri="{0D108BD9-81ED-4DB2-BD59-A6C34878D82A}">
                    <a16:rowId xmlns:a16="http://schemas.microsoft.com/office/drawing/2014/main" val="3678393071"/>
                  </a:ext>
                </a:extLst>
              </a:tr>
              <a:tr h="204331">
                <a:tc rowSpan="2">
                  <a:txBody>
                    <a:bodyPr/>
                    <a:lstStyle/>
                    <a:p>
                      <a:pPr>
                        <a:spcAft>
                          <a:spcPts val="0"/>
                        </a:spcAft>
                      </a:pPr>
                      <a:r>
                        <a:rPr lang="en-US" sz="1400" dirty="0">
                          <a:effectLst/>
                        </a:rPr>
                        <a:t>Shared Mobility Management </a:t>
                      </a:r>
                      <a:endParaRPr lang="es-ES" sz="1400" dirty="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10844" marR="10844" marT="0" marB="0" anchor="ctr"/>
                </a:tc>
                <a:tc>
                  <a:txBody>
                    <a:bodyPr/>
                    <a:lstStyle/>
                    <a:p>
                      <a:pPr>
                        <a:spcAft>
                          <a:spcPts val="0"/>
                        </a:spcAft>
                      </a:pPr>
                      <a:r>
                        <a:rPr lang="en-US" sz="1400">
                          <a:effectLst/>
                        </a:rPr>
                        <a:t>Delivery rides sharing</a:t>
                      </a:r>
                      <a:endParaRPr lang="es-ES" sz="140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10844" marR="10844" marT="0" marB="0" anchor="b"/>
                </a:tc>
                <a:tc>
                  <a:txBody>
                    <a:bodyPr/>
                    <a:lstStyle/>
                    <a:p>
                      <a:pPr algn="ctr">
                        <a:spcAft>
                          <a:spcPts val="0"/>
                        </a:spcAft>
                      </a:pPr>
                      <a:r>
                        <a:rPr lang="en-US" sz="1400">
                          <a:effectLst/>
                        </a:rPr>
                        <a:t>It refers to the existence of delivery rides sharing services</a:t>
                      </a:r>
                      <a:endParaRPr lang="es-ES" sz="140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10844" marR="10844" marT="0" marB="0" anchor="b"/>
                </a:tc>
                <a:extLst>
                  <a:ext uri="{0D108BD9-81ED-4DB2-BD59-A6C34878D82A}">
                    <a16:rowId xmlns:a16="http://schemas.microsoft.com/office/drawing/2014/main" val="3473888723"/>
                  </a:ext>
                </a:extLst>
              </a:tr>
              <a:tr h="214401">
                <a:tc vMerge="1">
                  <a:txBody>
                    <a:bodyPr/>
                    <a:lstStyle/>
                    <a:p>
                      <a:pPr>
                        <a:spcAft>
                          <a:spcPts val="0"/>
                        </a:spcAft>
                      </a:pPr>
                      <a:endParaRPr lang="es-ES" sz="1400" dirty="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10844" marR="10844" marT="0" marB="0" anchor="ctr"/>
                </a:tc>
                <a:tc>
                  <a:txBody>
                    <a:bodyPr/>
                    <a:lstStyle/>
                    <a:p>
                      <a:pPr>
                        <a:spcAft>
                          <a:spcPts val="0"/>
                        </a:spcAft>
                      </a:pPr>
                      <a:r>
                        <a:rPr lang="en-US" sz="1400">
                          <a:effectLst/>
                        </a:rPr>
                        <a:t>Vehicle sharing</a:t>
                      </a:r>
                      <a:endParaRPr lang="es-ES" sz="140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10844" marR="10844" marT="0" marB="0" anchor="ctr"/>
                </a:tc>
                <a:tc>
                  <a:txBody>
                    <a:bodyPr/>
                    <a:lstStyle/>
                    <a:p>
                      <a:pPr>
                        <a:spcAft>
                          <a:spcPts val="0"/>
                        </a:spcAft>
                      </a:pPr>
                      <a:r>
                        <a:rPr lang="en-US" sz="1400" dirty="0">
                          <a:effectLst/>
                        </a:rPr>
                        <a:t>It refers to the existence of vehicle-sharing services</a:t>
                      </a:r>
                      <a:endParaRPr lang="es-ES" sz="1400" dirty="0">
                        <a:effectLst/>
                        <a:latin typeface="Source Sans Pro" panose="020B0503030403020204" pitchFamily="34" charset="0"/>
                        <a:ea typeface="Source Sans Pro" panose="020B0503030403020204" pitchFamily="34" charset="0"/>
                        <a:cs typeface="Times New Roman" panose="02020603050405020304" pitchFamily="18" charset="0"/>
                      </a:endParaRPr>
                    </a:p>
                  </a:txBody>
                  <a:tcPr marL="10844" marR="10844" marT="0" marB="0" anchor="ctr"/>
                </a:tc>
                <a:extLst>
                  <a:ext uri="{0D108BD9-81ED-4DB2-BD59-A6C34878D82A}">
                    <a16:rowId xmlns:a16="http://schemas.microsoft.com/office/drawing/2014/main" val="3076661357"/>
                  </a:ext>
                </a:extLst>
              </a:tr>
            </a:tbl>
          </a:graphicData>
        </a:graphic>
      </p:graphicFrame>
    </p:spTree>
    <p:extLst>
      <p:ext uri="{BB962C8B-B14F-4D97-AF65-F5344CB8AC3E}">
        <p14:creationId xmlns:p14="http://schemas.microsoft.com/office/powerpoint/2010/main" val="256674672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CA13981-1C52-4050-98E0-14C558A50A0E}"/>
              </a:ext>
            </a:extLst>
          </p:cNvPr>
          <p:cNvSpPr>
            <a:spLocks noGrp="1"/>
          </p:cNvSpPr>
          <p:nvPr>
            <p:ph type="sldNum" sz="quarter" idx="12"/>
          </p:nvPr>
        </p:nvSpPr>
        <p:spPr/>
        <p:txBody>
          <a:bodyPr/>
          <a:lstStyle/>
          <a:p>
            <a:fld id="{5336F0B7-EF37-4B31-BA1E-D2B9204CDF2B}" type="slidenum">
              <a:rPr lang="ca-ES" noProof="0" smtClean="0"/>
              <a:pPr/>
              <a:t>31</a:t>
            </a:fld>
            <a:endParaRPr lang="ca-ES" noProof="0" dirty="0"/>
          </a:p>
        </p:txBody>
      </p:sp>
      <p:sp>
        <p:nvSpPr>
          <p:cNvPr id="3" name="Rectángulo 2">
            <a:extLst>
              <a:ext uri="{FF2B5EF4-FFF2-40B4-BE49-F238E27FC236}">
                <a16:creationId xmlns:a16="http://schemas.microsoft.com/office/drawing/2014/main" id="{B86211AE-C243-4EAA-A152-1712B1D98C0E}"/>
              </a:ext>
            </a:extLst>
          </p:cNvPr>
          <p:cNvSpPr/>
          <p:nvPr/>
        </p:nvSpPr>
        <p:spPr>
          <a:xfrm>
            <a:off x="487615" y="1007942"/>
            <a:ext cx="4272195" cy="369332"/>
          </a:xfrm>
          <a:prstGeom prst="rect">
            <a:avLst/>
          </a:prstGeom>
        </p:spPr>
        <p:txBody>
          <a:bodyPr vert="horz" lIns="91440" tIns="45720" rIns="91440" bIns="45720" rtlCol="0" anchor="t">
            <a:normAutofit fontScale="92500" lnSpcReduction="20000"/>
          </a:bodyPr>
          <a:lstStyle/>
          <a:p>
            <a:pPr marL="0" lvl="2">
              <a:spcBef>
                <a:spcPct val="0"/>
              </a:spcBef>
            </a:pPr>
            <a:r>
              <a:rPr lang="en-US" sz="2400" b="1" dirty="0">
                <a:solidFill>
                  <a:srgbClr val="F17F09"/>
                </a:solidFill>
                <a:latin typeface="Source Sans Pro" charset="0"/>
                <a:ea typeface="Source Sans Pro" charset="0"/>
              </a:rPr>
              <a:t>Drivers</a:t>
            </a:r>
            <a:endParaRPr lang="es-ES" sz="2400" b="1" dirty="0">
              <a:solidFill>
                <a:srgbClr val="F17F09"/>
              </a:solidFill>
              <a:latin typeface="Source Sans Pro" charset="0"/>
              <a:ea typeface="Source Sans Pro" charset="0"/>
            </a:endParaRPr>
          </a:p>
        </p:txBody>
      </p:sp>
      <p:sp>
        <p:nvSpPr>
          <p:cNvPr id="5" name="Rectángulo 4">
            <a:extLst>
              <a:ext uri="{FF2B5EF4-FFF2-40B4-BE49-F238E27FC236}">
                <a16:creationId xmlns:a16="http://schemas.microsoft.com/office/drawing/2014/main" id="{FA101D61-E343-475C-8E57-7EE08ECACD99}"/>
              </a:ext>
            </a:extLst>
          </p:cNvPr>
          <p:cNvSpPr/>
          <p:nvPr/>
        </p:nvSpPr>
        <p:spPr>
          <a:xfrm>
            <a:off x="487615" y="1397111"/>
            <a:ext cx="8168770" cy="1295098"/>
          </a:xfrm>
          <a:prstGeom prst="rect">
            <a:avLst/>
          </a:prstGeom>
        </p:spPr>
        <p:txBody>
          <a:bodyPr wrap="square">
            <a:spAutoFit/>
          </a:bodyPr>
          <a:lstStyle/>
          <a:p>
            <a:pPr>
              <a:lnSpc>
                <a:spcPct val="110000"/>
              </a:lnSpc>
              <a:spcAft>
                <a:spcPts val="1200"/>
              </a:spcAft>
            </a:pPr>
            <a:r>
              <a:rPr lang="en-US" dirty="0">
                <a:solidFill>
                  <a:srgbClr val="000000"/>
                </a:solidFill>
                <a:latin typeface="Source Sans Pro" panose="020B0503030403020204" pitchFamily="34" charset="0"/>
                <a:ea typeface="Source Sans Pro" panose="020B0503030403020204" pitchFamily="34" charset="0"/>
                <a:cs typeface="SourceSansPro-Light"/>
              </a:rPr>
              <a:t>The analysis of the international experiences helped to identify drivers as tools to aid in the implementation of Smart Mobility Solutions. The </a:t>
            </a:r>
            <a:r>
              <a:rPr lang="en-US" b="1" dirty="0">
                <a:solidFill>
                  <a:srgbClr val="000000"/>
                </a:solidFill>
                <a:latin typeface="Source Sans Pro" panose="020B0503030403020204" pitchFamily="34" charset="0"/>
                <a:ea typeface="Source Sans Pro" panose="020B0503030403020204" pitchFamily="34" charset="0"/>
                <a:cs typeface="SourceSansPro-Light"/>
              </a:rPr>
              <a:t>majority</a:t>
            </a:r>
            <a:r>
              <a:rPr lang="en-US" dirty="0">
                <a:solidFill>
                  <a:srgbClr val="000000"/>
                </a:solidFill>
                <a:latin typeface="Source Sans Pro" panose="020B0503030403020204" pitchFamily="34" charset="0"/>
                <a:ea typeface="Source Sans Pro" panose="020B0503030403020204" pitchFamily="34" charset="0"/>
                <a:cs typeface="SourceSansPro-Light"/>
              </a:rPr>
              <a:t> of identified topics refer to </a:t>
            </a:r>
            <a:r>
              <a:rPr lang="en-US" b="1" dirty="0">
                <a:solidFill>
                  <a:srgbClr val="000000"/>
                </a:solidFill>
                <a:latin typeface="Source Sans Pro" panose="020B0503030403020204" pitchFamily="34" charset="0"/>
                <a:ea typeface="Source Sans Pro" panose="020B0503030403020204" pitchFamily="34" charset="0"/>
                <a:cs typeface="SourceSansPro-Light"/>
              </a:rPr>
              <a:t>technologies,</a:t>
            </a:r>
            <a:r>
              <a:rPr lang="en-US" dirty="0">
                <a:solidFill>
                  <a:srgbClr val="000000"/>
                </a:solidFill>
                <a:latin typeface="Source Sans Pro" panose="020B0503030403020204" pitchFamily="34" charset="0"/>
                <a:ea typeface="Source Sans Pro" panose="020B0503030403020204" pitchFamily="34" charset="0"/>
                <a:cs typeface="SourceSansPro-Light"/>
              </a:rPr>
              <a:t> although non-technological aspects can as well lead to the implementation of a solution.</a:t>
            </a:r>
            <a:endParaRPr lang="es-ES" dirty="0">
              <a:solidFill>
                <a:srgbClr val="000000"/>
              </a:solidFill>
              <a:latin typeface="Source Sans Pro" panose="020B0503030403020204" pitchFamily="34" charset="0"/>
              <a:ea typeface="Source Sans Pro" panose="020B0503030403020204" pitchFamily="34" charset="0"/>
              <a:cs typeface="SourceSansPro-Light"/>
            </a:endParaRPr>
          </a:p>
        </p:txBody>
      </p:sp>
      <p:graphicFrame>
        <p:nvGraphicFramePr>
          <p:cNvPr id="6" name="Tabla 5">
            <a:extLst>
              <a:ext uri="{FF2B5EF4-FFF2-40B4-BE49-F238E27FC236}">
                <a16:creationId xmlns:a16="http://schemas.microsoft.com/office/drawing/2014/main" id="{711C101C-9D97-46F9-B699-7D03E82103B9}"/>
              </a:ext>
            </a:extLst>
          </p:cNvPr>
          <p:cNvGraphicFramePr>
            <a:graphicFrameLocks noGrp="1"/>
          </p:cNvGraphicFramePr>
          <p:nvPr>
            <p:extLst>
              <p:ext uri="{D42A27DB-BD31-4B8C-83A1-F6EECF244321}">
                <p14:modId xmlns:p14="http://schemas.microsoft.com/office/powerpoint/2010/main" val="4097936540"/>
              </p:ext>
            </p:extLst>
          </p:nvPr>
        </p:nvGraphicFramePr>
        <p:xfrm>
          <a:off x="487615" y="2838485"/>
          <a:ext cx="8168770" cy="3845560"/>
        </p:xfrm>
        <a:graphic>
          <a:graphicData uri="http://schemas.openxmlformats.org/drawingml/2006/table">
            <a:tbl>
              <a:tblPr firstRow="1" bandRow="1">
                <a:tableStyleId>{912C8C85-51F0-491E-9774-3900AFEF0FD7}</a:tableStyleId>
              </a:tblPr>
              <a:tblGrid>
                <a:gridCol w="1336304">
                  <a:extLst>
                    <a:ext uri="{9D8B030D-6E8A-4147-A177-3AD203B41FA5}">
                      <a16:colId xmlns:a16="http://schemas.microsoft.com/office/drawing/2014/main" val="2738632424"/>
                    </a:ext>
                  </a:extLst>
                </a:gridCol>
                <a:gridCol w="6832466">
                  <a:extLst>
                    <a:ext uri="{9D8B030D-6E8A-4147-A177-3AD203B41FA5}">
                      <a16:colId xmlns:a16="http://schemas.microsoft.com/office/drawing/2014/main" val="3519090211"/>
                    </a:ext>
                  </a:extLst>
                </a:gridCol>
              </a:tblGrid>
              <a:tr h="370840">
                <a:tc>
                  <a:txBody>
                    <a:bodyPr/>
                    <a:lstStyle/>
                    <a:p>
                      <a:pPr algn="ctr"/>
                      <a:r>
                        <a:rPr lang="es-ES" dirty="0" err="1"/>
                        <a:t>Technology</a:t>
                      </a:r>
                      <a:endParaRPr lang="es-ES" dirty="0"/>
                    </a:p>
                  </a:txBody>
                  <a:tcPr/>
                </a:tc>
                <a:tc>
                  <a:txBody>
                    <a:bodyPr/>
                    <a:lstStyle/>
                    <a:p>
                      <a:pPr algn="ctr"/>
                      <a:r>
                        <a:rPr lang="es-ES" dirty="0" err="1"/>
                        <a:t>Comment</a:t>
                      </a:r>
                      <a:endParaRPr lang="es-ES" dirty="0"/>
                    </a:p>
                  </a:txBody>
                  <a:tcPr/>
                </a:tc>
                <a:extLst>
                  <a:ext uri="{0D108BD9-81ED-4DB2-BD59-A6C34878D82A}">
                    <a16:rowId xmlns:a16="http://schemas.microsoft.com/office/drawing/2014/main" val="3888698740"/>
                  </a:ext>
                </a:extLst>
              </a:tr>
              <a:tr h="370840">
                <a:tc>
                  <a:txBody>
                    <a:bodyPr/>
                    <a:lstStyle/>
                    <a:p>
                      <a:r>
                        <a:rPr lang="es-ES" dirty="0"/>
                        <a:t>5G</a:t>
                      </a:r>
                    </a:p>
                  </a:txBody>
                  <a:tcPr/>
                </a:tc>
                <a:tc>
                  <a:txBody>
                    <a:bodyPr/>
                    <a:lstStyle/>
                    <a:p>
                      <a:r>
                        <a:rPr lang="en-US" sz="1800" kern="1200" dirty="0">
                          <a:solidFill>
                            <a:schemeClr val="tx1"/>
                          </a:solidFill>
                          <a:effectLst/>
                          <a:latin typeface="+mn-lt"/>
                          <a:ea typeface="+mn-ea"/>
                          <a:cs typeface="+mn-cs"/>
                        </a:rPr>
                        <a:t>Provides high data rates, traffic capacity, and connection density, increasing the capability and reliability of communication for mobile elements. It aims at the implementation of solutions that require mobile communication. </a:t>
                      </a:r>
                    </a:p>
                    <a:p>
                      <a:r>
                        <a:rPr lang="en-US" sz="1800" kern="1200" dirty="0">
                          <a:solidFill>
                            <a:schemeClr val="tx1"/>
                          </a:solidFill>
                          <a:effectLst/>
                          <a:latin typeface="+mn-lt"/>
                          <a:ea typeface="+mn-ea"/>
                          <a:cs typeface="+mn-cs"/>
                        </a:rPr>
                        <a:t>Ex: Seoul bus route planning system </a:t>
                      </a:r>
                      <a:endParaRPr lang="es-ES" dirty="0"/>
                    </a:p>
                  </a:txBody>
                  <a:tcPr/>
                </a:tc>
                <a:extLst>
                  <a:ext uri="{0D108BD9-81ED-4DB2-BD59-A6C34878D82A}">
                    <a16:rowId xmlns:a16="http://schemas.microsoft.com/office/drawing/2014/main" val="2657040852"/>
                  </a:ext>
                </a:extLst>
              </a:tr>
              <a:tr h="370840">
                <a:tc>
                  <a:txBody>
                    <a:bodyPr/>
                    <a:lstStyle/>
                    <a:p>
                      <a:r>
                        <a:rPr lang="es-ES" dirty="0"/>
                        <a:t>Big Data</a:t>
                      </a:r>
                    </a:p>
                  </a:txBody>
                  <a:tcPr/>
                </a:tc>
                <a:tc>
                  <a:txBody>
                    <a:bodyPr/>
                    <a:lstStyle/>
                    <a:p>
                      <a:r>
                        <a:rPr lang="en-US" sz="1800" kern="1200" dirty="0">
                          <a:solidFill>
                            <a:schemeClr val="tx1"/>
                          </a:solidFill>
                          <a:effectLst/>
                          <a:latin typeface="+mn-lt"/>
                          <a:ea typeface="+mn-ea"/>
                          <a:cs typeface="+mn-cs"/>
                        </a:rPr>
                        <a:t>Allows the management of large and complex data sets that exceed the capacity of traditional data-processing application software to capture, manage, and process these data sets. </a:t>
                      </a:r>
                    </a:p>
                    <a:p>
                      <a:r>
                        <a:rPr lang="en-US" sz="1800" kern="1200" dirty="0">
                          <a:solidFill>
                            <a:schemeClr val="tx1"/>
                          </a:solidFill>
                          <a:effectLst/>
                          <a:latin typeface="+mn-lt"/>
                          <a:ea typeface="+mn-ea"/>
                          <a:cs typeface="+mn-cs"/>
                        </a:rPr>
                        <a:t>Ex: </a:t>
                      </a:r>
                      <a:r>
                        <a:rPr lang="en-US" sz="1800" kern="1200" dirty="0" err="1">
                          <a:solidFill>
                            <a:schemeClr val="tx1"/>
                          </a:solidFill>
                          <a:effectLst/>
                          <a:latin typeface="+mn-lt"/>
                          <a:ea typeface="+mn-ea"/>
                          <a:cs typeface="+mn-cs"/>
                        </a:rPr>
                        <a:t>SocialGlass</a:t>
                      </a:r>
                      <a:r>
                        <a:rPr lang="en-US" sz="1800" kern="1200" dirty="0">
                          <a:solidFill>
                            <a:schemeClr val="tx1"/>
                          </a:solidFill>
                          <a:effectLst/>
                          <a:latin typeface="+mn-lt"/>
                          <a:ea typeface="+mn-ea"/>
                          <a:cs typeface="+mn-cs"/>
                        </a:rPr>
                        <a:t>, the web-based platform developed by the AMS Institute of Amsterdam, utilizes real-time urban big data analytics to gather insights about public urban behavior, establish patterns, and support urban planning and decision-making processes</a:t>
                      </a:r>
                      <a:endParaRPr lang="es-ES" dirty="0"/>
                    </a:p>
                  </a:txBody>
                  <a:tcPr/>
                </a:tc>
                <a:extLst>
                  <a:ext uri="{0D108BD9-81ED-4DB2-BD59-A6C34878D82A}">
                    <a16:rowId xmlns:a16="http://schemas.microsoft.com/office/drawing/2014/main" val="1007038883"/>
                  </a:ext>
                </a:extLst>
              </a:tr>
            </a:tbl>
          </a:graphicData>
        </a:graphic>
      </p:graphicFrame>
    </p:spTree>
    <p:extLst>
      <p:ext uri="{BB962C8B-B14F-4D97-AF65-F5344CB8AC3E}">
        <p14:creationId xmlns:p14="http://schemas.microsoft.com/office/powerpoint/2010/main" val="229169871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CA13981-1C52-4050-98E0-14C558A50A0E}"/>
              </a:ext>
            </a:extLst>
          </p:cNvPr>
          <p:cNvSpPr>
            <a:spLocks noGrp="1"/>
          </p:cNvSpPr>
          <p:nvPr>
            <p:ph type="sldNum" sz="quarter" idx="12"/>
          </p:nvPr>
        </p:nvSpPr>
        <p:spPr/>
        <p:txBody>
          <a:bodyPr/>
          <a:lstStyle/>
          <a:p>
            <a:fld id="{5336F0B7-EF37-4B31-BA1E-D2B9204CDF2B}" type="slidenum">
              <a:rPr lang="ca-ES" noProof="0" smtClean="0"/>
              <a:pPr/>
              <a:t>32</a:t>
            </a:fld>
            <a:endParaRPr lang="ca-ES" noProof="0" dirty="0"/>
          </a:p>
        </p:txBody>
      </p:sp>
      <p:graphicFrame>
        <p:nvGraphicFramePr>
          <p:cNvPr id="6" name="Tabla 5">
            <a:extLst>
              <a:ext uri="{FF2B5EF4-FFF2-40B4-BE49-F238E27FC236}">
                <a16:creationId xmlns:a16="http://schemas.microsoft.com/office/drawing/2014/main" id="{711C101C-9D97-46F9-B699-7D03E82103B9}"/>
              </a:ext>
            </a:extLst>
          </p:cNvPr>
          <p:cNvGraphicFramePr>
            <a:graphicFrameLocks noGrp="1"/>
          </p:cNvGraphicFramePr>
          <p:nvPr>
            <p:extLst>
              <p:ext uri="{D42A27DB-BD31-4B8C-83A1-F6EECF244321}">
                <p14:modId xmlns:p14="http://schemas.microsoft.com/office/powerpoint/2010/main" val="3948220425"/>
              </p:ext>
            </p:extLst>
          </p:nvPr>
        </p:nvGraphicFramePr>
        <p:xfrm>
          <a:off x="487615" y="955675"/>
          <a:ext cx="8343234" cy="5765800"/>
        </p:xfrm>
        <a:graphic>
          <a:graphicData uri="http://schemas.openxmlformats.org/drawingml/2006/table">
            <a:tbl>
              <a:tblPr firstRow="1" bandRow="1">
                <a:tableStyleId>{912C8C85-51F0-491E-9774-3900AFEF0FD7}</a:tableStyleId>
              </a:tblPr>
              <a:tblGrid>
                <a:gridCol w="1977231">
                  <a:extLst>
                    <a:ext uri="{9D8B030D-6E8A-4147-A177-3AD203B41FA5}">
                      <a16:colId xmlns:a16="http://schemas.microsoft.com/office/drawing/2014/main" val="2738632424"/>
                    </a:ext>
                  </a:extLst>
                </a:gridCol>
                <a:gridCol w="6366003">
                  <a:extLst>
                    <a:ext uri="{9D8B030D-6E8A-4147-A177-3AD203B41FA5}">
                      <a16:colId xmlns:a16="http://schemas.microsoft.com/office/drawing/2014/main" val="3519090211"/>
                    </a:ext>
                  </a:extLst>
                </a:gridCol>
              </a:tblGrid>
              <a:tr h="370840">
                <a:tc>
                  <a:txBody>
                    <a:bodyPr/>
                    <a:lstStyle/>
                    <a:p>
                      <a:pPr algn="ctr"/>
                      <a:r>
                        <a:rPr lang="es-ES" dirty="0" err="1"/>
                        <a:t>Technology</a:t>
                      </a:r>
                      <a:endParaRPr lang="es-ES" dirty="0"/>
                    </a:p>
                  </a:txBody>
                  <a:tcPr/>
                </a:tc>
                <a:tc>
                  <a:txBody>
                    <a:bodyPr/>
                    <a:lstStyle/>
                    <a:p>
                      <a:pPr algn="ctr"/>
                      <a:r>
                        <a:rPr lang="es-ES" dirty="0" err="1"/>
                        <a:t>Comment</a:t>
                      </a:r>
                      <a:endParaRPr lang="es-ES" dirty="0"/>
                    </a:p>
                  </a:txBody>
                  <a:tcPr/>
                </a:tc>
                <a:extLst>
                  <a:ext uri="{0D108BD9-81ED-4DB2-BD59-A6C34878D82A}">
                    <a16:rowId xmlns:a16="http://schemas.microsoft.com/office/drawing/2014/main" val="3888698740"/>
                  </a:ext>
                </a:extLst>
              </a:tr>
              <a:tr h="370840">
                <a:tc>
                  <a:txBody>
                    <a:bodyPr/>
                    <a:lstStyle/>
                    <a:p>
                      <a:r>
                        <a:rPr lang="en-US" sz="1800" u="none" kern="1200" dirty="0">
                          <a:solidFill>
                            <a:schemeClr val="tx1"/>
                          </a:solidFill>
                          <a:effectLst/>
                          <a:latin typeface="+mn-lt"/>
                          <a:ea typeface="+mn-ea"/>
                          <a:cs typeface="+mn-cs"/>
                        </a:rPr>
                        <a:t>Near Field Communication (NFC)</a:t>
                      </a:r>
                      <a:endParaRPr lang="es-ES" u="none" dirty="0"/>
                    </a:p>
                  </a:txBody>
                  <a:tcPr/>
                </a:tc>
                <a:tc>
                  <a:txBody>
                    <a:bodyPr/>
                    <a:lstStyle/>
                    <a:p>
                      <a:r>
                        <a:rPr lang="en-US" sz="1800" kern="1200" dirty="0">
                          <a:solidFill>
                            <a:schemeClr val="tx1"/>
                          </a:solidFill>
                          <a:effectLst/>
                          <a:latin typeface="+mn-lt"/>
                          <a:ea typeface="+mn-ea"/>
                          <a:cs typeface="+mn-cs"/>
                        </a:rPr>
                        <a:t>Allows the interaction between smartphones and other devices.</a:t>
                      </a:r>
                    </a:p>
                    <a:p>
                      <a:r>
                        <a:rPr lang="en-US" sz="1800" kern="1200" dirty="0">
                          <a:solidFill>
                            <a:schemeClr val="tx1"/>
                          </a:solidFill>
                          <a:effectLst/>
                          <a:latin typeface="+mn-lt"/>
                          <a:ea typeface="+mn-ea"/>
                          <a:cs typeface="+mn-cs"/>
                        </a:rPr>
                        <a:t>Example: public transport for the use of contactless smart cards, by allowing smartphones to act as virtual contactless transport cards. </a:t>
                      </a:r>
                    </a:p>
                    <a:p>
                      <a:pPr marL="285750" indent="-285750">
                        <a:buFont typeface="Arial" panose="020B0604020202020204" pitchFamily="34" charset="0"/>
                        <a:buChar char="•"/>
                      </a:pPr>
                      <a:r>
                        <a:rPr lang="en-US" sz="1800" kern="1200" dirty="0">
                          <a:solidFill>
                            <a:schemeClr val="tx1"/>
                          </a:solidFill>
                          <a:effectLst/>
                          <a:latin typeface="+mn-lt"/>
                          <a:ea typeface="+mn-ea"/>
                          <a:cs typeface="+mn-cs"/>
                        </a:rPr>
                        <a:t>NFC provides real-time information to the user of the transport tickets and allows the user to pay, charge, and top-up different types of transport tickets on the virtual card. </a:t>
                      </a:r>
                    </a:p>
                    <a:p>
                      <a:pPr marL="285750" indent="-285750">
                        <a:buFont typeface="Arial" panose="020B0604020202020204" pitchFamily="34" charset="0"/>
                        <a:buChar char="•"/>
                      </a:pPr>
                      <a:r>
                        <a:rPr lang="en-US" sz="1800" kern="1200" dirty="0">
                          <a:solidFill>
                            <a:schemeClr val="tx1"/>
                          </a:solidFill>
                          <a:effectLst/>
                          <a:latin typeface="+mn-lt"/>
                          <a:ea typeface="+mn-ea"/>
                          <a:cs typeface="+mn-cs"/>
                        </a:rPr>
                        <a:t>Great advantages regarding the traditional sales network, reducing investment in hardware and providing security and fraud reduction</a:t>
                      </a:r>
                      <a:endParaRPr lang="es-ES" dirty="0"/>
                    </a:p>
                  </a:txBody>
                  <a:tcPr/>
                </a:tc>
                <a:extLst>
                  <a:ext uri="{0D108BD9-81ED-4DB2-BD59-A6C34878D82A}">
                    <a16:rowId xmlns:a16="http://schemas.microsoft.com/office/drawing/2014/main" val="2657040852"/>
                  </a:ext>
                </a:extLst>
              </a:tr>
              <a:tr h="370840">
                <a:tc>
                  <a:txBody>
                    <a:bodyPr/>
                    <a:lstStyle/>
                    <a:p>
                      <a:r>
                        <a:rPr lang="en-US" sz="1800" u="none" kern="1200" dirty="0">
                          <a:solidFill>
                            <a:schemeClr val="tx1"/>
                          </a:solidFill>
                          <a:effectLst/>
                          <a:latin typeface="+mn-lt"/>
                          <a:ea typeface="+mn-ea"/>
                          <a:cs typeface="+mn-cs"/>
                        </a:rPr>
                        <a:t>Machine Learning, Artificial Intelligence (AI), and data analytics</a:t>
                      </a:r>
                      <a:endParaRPr lang="es-ES" dirty="0"/>
                    </a:p>
                  </a:txBody>
                  <a:tcPr/>
                </a:tc>
                <a:tc>
                  <a:txBody>
                    <a:bodyPr/>
                    <a:lstStyle/>
                    <a:p>
                      <a:r>
                        <a:rPr lang="en-US" sz="1800" kern="1200" dirty="0">
                          <a:solidFill>
                            <a:schemeClr val="tx1"/>
                          </a:solidFill>
                          <a:effectLst/>
                          <a:latin typeface="+mn-lt"/>
                          <a:ea typeface="+mn-ea"/>
                          <a:cs typeface="+mn-cs"/>
                        </a:rPr>
                        <a:t>Obtaining useful information from available data and images. AI-based systems can identify traffic patterns from data gathered through cameras and sensors embedded around the city and predict traffic conditions to reduce road accidents and congestion and increase service levels.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tx1"/>
                          </a:solidFill>
                          <a:effectLst/>
                          <a:latin typeface="+mn-lt"/>
                          <a:ea typeface="+mn-ea"/>
                          <a:cs typeface="+mn-cs"/>
                        </a:rPr>
                        <a:t>EX: Santiago de Chile the automatic traffic monitoring project was deployed using 5G, AI, and edge computing technology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tx1"/>
                          </a:solidFill>
                          <a:effectLst/>
                          <a:latin typeface="+mn-lt"/>
                          <a:ea typeface="+mn-ea"/>
                          <a:cs typeface="+mn-cs"/>
                        </a:rPr>
                        <a:t>Ex: Vancouver's regional transportation authority developed a model to predict bus arrival times using AI.</a:t>
                      </a:r>
                      <a:endParaRPr lang="es-ES" sz="1800" kern="1200" dirty="0">
                        <a:solidFill>
                          <a:schemeClr val="tx1"/>
                        </a:solidFill>
                        <a:effectLst/>
                        <a:latin typeface="+mn-lt"/>
                        <a:ea typeface="+mn-ea"/>
                        <a:cs typeface="+mn-cs"/>
                      </a:endParaRPr>
                    </a:p>
                  </a:txBody>
                  <a:tcPr/>
                </a:tc>
                <a:extLst>
                  <a:ext uri="{0D108BD9-81ED-4DB2-BD59-A6C34878D82A}">
                    <a16:rowId xmlns:a16="http://schemas.microsoft.com/office/drawing/2014/main" val="1007038883"/>
                  </a:ext>
                </a:extLst>
              </a:tr>
            </a:tbl>
          </a:graphicData>
        </a:graphic>
      </p:graphicFrame>
    </p:spTree>
    <p:extLst>
      <p:ext uri="{BB962C8B-B14F-4D97-AF65-F5344CB8AC3E}">
        <p14:creationId xmlns:p14="http://schemas.microsoft.com/office/powerpoint/2010/main" val="163563720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CA13981-1C52-4050-98E0-14C558A50A0E}"/>
              </a:ext>
            </a:extLst>
          </p:cNvPr>
          <p:cNvSpPr>
            <a:spLocks noGrp="1"/>
          </p:cNvSpPr>
          <p:nvPr>
            <p:ph type="sldNum" sz="quarter" idx="12"/>
          </p:nvPr>
        </p:nvSpPr>
        <p:spPr/>
        <p:txBody>
          <a:bodyPr/>
          <a:lstStyle/>
          <a:p>
            <a:fld id="{5336F0B7-EF37-4B31-BA1E-D2B9204CDF2B}" type="slidenum">
              <a:rPr lang="ca-ES" noProof="0" smtClean="0"/>
              <a:pPr/>
              <a:t>33</a:t>
            </a:fld>
            <a:endParaRPr lang="ca-ES" noProof="0" dirty="0"/>
          </a:p>
        </p:txBody>
      </p:sp>
      <p:graphicFrame>
        <p:nvGraphicFramePr>
          <p:cNvPr id="6" name="Tabla 5">
            <a:extLst>
              <a:ext uri="{FF2B5EF4-FFF2-40B4-BE49-F238E27FC236}">
                <a16:creationId xmlns:a16="http://schemas.microsoft.com/office/drawing/2014/main" id="{711C101C-9D97-46F9-B699-7D03E82103B9}"/>
              </a:ext>
            </a:extLst>
          </p:cNvPr>
          <p:cNvGraphicFramePr>
            <a:graphicFrameLocks noGrp="1"/>
          </p:cNvGraphicFramePr>
          <p:nvPr>
            <p:extLst>
              <p:ext uri="{D42A27DB-BD31-4B8C-83A1-F6EECF244321}">
                <p14:modId xmlns:p14="http://schemas.microsoft.com/office/powerpoint/2010/main" val="669734270"/>
              </p:ext>
            </p:extLst>
          </p:nvPr>
        </p:nvGraphicFramePr>
        <p:xfrm>
          <a:off x="400383" y="498792"/>
          <a:ext cx="8343234" cy="6040120"/>
        </p:xfrm>
        <a:graphic>
          <a:graphicData uri="http://schemas.openxmlformats.org/drawingml/2006/table">
            <a:tbl>
              <a:tblPr firstRow="1" bandRow="1">
                <a:tableStyleId>{912C8C85-51F0-491E-9774-3900AFEF0FD7}</a:tableStyleId>
              </a:tblPr>
              <a:tblGrid>
                <a:gridCol w="1591706">
                  <a:extLst>
                    <a:ext uri="{9D8B030D-6E8A-4147-A177-3AD203B41FA5}">
                      <a16:colId xmlns:a16="http://schemas.microsoft.com/office/drawing/2014/main" val="2738632424"/>
                    </a:ext>
                  </a:extLst>
                </a:gridCol>
                <a:gridCol w="6751528">
                  <a:extLst>
                    <a:ext uri="{9D8B030D-6E8A-4147-A177-3AD203B41FA5}">
                      <a16:colId xmlns:a16="http://schemas.microsoft.com/office/drawing/2014/main" val="3519090211"/>
                    </a:ext>
                  </a:extLst>
                </a:gridCol>
              </a:tblGrid>
              <a:tr h="370840">
                <a:tc>
                  <a:txBody>
                    <a:bodyPr/>
                    <a:lstStyle/>
                    <a:p>
                      <a:pPr algn="ctr"/>
                      <a:r>
                        <a:rPr lang="es-ES" dirty="0" err="1"/>
                        <a:t>Technology</a:t>
                      </a:r>
                      <a:endParaRPr lang="es-ES" dirty="0"/>
                    </a:p>
                  </a:txBody>
                  <a:tcPr/>
                </a:tc>
                <a:tc>
                  <a:txBody>
                    <a:bodyPr/>
                    <a:lstStyle/>
                    <a:p>
                      <a:pPr algn="ctr"/>
                      <a:r>
                        <a:rPr lang="es-ES" dirty="0" err="1"/>
                        <a:t>Comment</a:t>
                      </a:r>
                      <a:endParaRPr lang="es-ES" dirty="0"/>
                    </a:p>
                  </a:txBody>
                  <a:tcPr/>
                </a:tc>
                <a:extLst>
                  <a:ext uri="{0D108BD9-81ED-4DB2-BD59-A6C34878D82A}">
                    <a16:rowId xmlns:a16="http://schemas.microsoft.com/office/drawing/2014/main" val="3888698740"/>
                  </a:ext>
                </a:extLst>
              </a:tr>
              <a:tr h="370840">
                <a:tc>
                  <a:txBody>
                    <a:bodyPr/>
                    <a:lstStyle/>
                    <a:p>
                      <a:r>
                        <a:rPr lang="en-US" sz="1800" u="none" kern="1200" dirty="0">
                          <a:solidFill>
                            <a:schemeClr val="tx1"/>
                          </a:solidFill>
                          <a:effectLst/>
                          <a:latin typeface="+mn-lt"/>
                          <a:ea typeface="+mn-ea"/>
                          <a:cs typeface="+mn-cs"/>
                        </a:rPr>
                        <a:t>Cloud computing </a:t>
                      </a:r>
                      <a:endParaRPr lang="es-ES" u="none" dirty="0"/>
                    </a:p>
                  </a:txBody>
                  <a:tcPr/>
                </a:tc>
                <a:tc>
                  <a:txBody>
                    <a:bodyPr/>
                    <a:lstStyle/>
                    <a:p>
                      <a:pPr marL="285750" indent="-285750">
                        <a:buFont typeface="Arial" panose="020B0604020202020204" pitchFamily="34" charset="0"/>
                        <a:buChar char="•"/>
                      </a:pPr>
                      <a:r>
                        <a:rPr lang="en-US" sz="1800" kern="1200" dirty="0">
                          <a:solidFill>
                            <a:schemeClr val="tx1"/>
                          </a:solidFill>
                          <a:effectLst/>
                          <a:latin typeface="+mn-lt"/>
                          <a:ea typeface="+mn-ea"/>
                          <a:cs typeface="+mn-cs"/>
                        </a:rPr>
                        <a:t>A model for enabling convenient and on-demand network access to a shared pool of configurable computing resources (networks, servers, storage, applications, and services) from anywhere in the world with a shared infrastructure. </a:t>
                      </a:r>
                    </a:p>
                    <a:p>
                      <a:pPr marL="285750" indent="-285750">
                        <a:buFont typeface="Arial" panose="020B0604020202020204" pitchFamily="34" charset="0"/>
                        <a:buChar char="•"/>
                      </a:pPr>
                      <a:r>
                        <a:rPr lang="en-US" sz="1800" kern="1200" dirty="0">
                          <a:solidFill>
                            <a:schemeClr val="tx1"/>
                          </a:solidFill>
                          <a:effectLst/>
                          <a:latin typeface="+mn-lt"/>
                          <a:ea typeface="+mn-ea"/>
                          <a:cs typeface="+mn-cs"/>
                        </a:rPr>
                        <a:t>It connects the diverse components of urban mobility systems (connected vehicles, mass transit, pedestrians, city infrastructure, and service providers). </a:t>
                      </a:r>
                    </a:p>
                    <a:p>
                      <a:pPr marL="285750" indent="-285750">
                        <a:buFont typeface="Arial" panose="020B0604020202020204" pitchFamily="34" charset="0"/>
                        <a:buChar char="•"/>
                      </a:pPr>
                      <a:r>
                        <a:rPr lang="en-US" sz="1800" kern="1200" dirty="0">
                          <a:solidFill>
                            <a:schemeClr val="tx1"/>
                          </a:solidFill>
                          <a:effectLst/>
                          <a:latin typeface="+mn-lt"/>
                          <a:ea typeface="+mn-ea"/>
                          <a:cs typeface="+mn-cs"/>
                        </a:rPr>
                        <a:t>It is especially useful in the case of Smart Mobility Solutions for those processes with high computing requirements. </a:t>
                      </a:r>
                    </a:p>
                    <a:p>
                      <a:pPr marL="285750" indent="-285750">
                        <a:buFont typeface="Arial" panose="020B0604020202020204" pitchFamily="34" charset="0"/>
                        <a:buChar char="•"/>
                      </a:pPr>
                      <a:r>
                        <a:rPr lang="en-US" sz="1800" kern="1200" dirty="0">
                          <a:solidFill>
                            <a:schemeClr val="tx1"/>
                          </a:solidFill>
                          <a:effectLst/>
                          <a:latin typeface="+mn-lt"/>
                          <a:ea typeface="+mn-ea"/>
                          <a:cs typeface="+mn-cs"/>
                        </a:rPr>
                        <a:t>Example: London is a reference city in cloud computing, encouraging collaboration with external companies that are willing to exploit it.</a:t>
                      </a:r>
                      <a:endParaRPr lang="es-ES" sz="1800" kern="1200" dirty="0">
                        <a:solidFill>
                          <a:schemeClr val="tx1"/>
                        </a:solidFill>
                        <a:effectLst/>
                        <a:latin typeface="+mn-lt"/>
                        <a:ea typeface="+mn-ea"/>
                        <a:cs typeface="+mn-cs"/>
                      </a:endParaRPr>
                    </a:p>
                  </a:txBody>
                  <a:tcPr/>
                </a:tc>
                <a:extLst>
                  <a:ext uri="{0D108BD9-81ED-4DB2-BD59-A6C34878D82A}">
                    <a16:rowId xmlns:a16="http://schemas.microsoft.com/office/drawing/2014/main" val="2657040852"/>
                  </a:ext>
                </a:extLst>
              </a:tr>
              <a:tr h="370840">
                <a:tc>
                  <a:txBody>
                    <a:bodyPr/>
                    <a:lstStyle/>
                    <a:p>
                      <a:r>
                        <a:rPr lang="en-US" sz="1800" u="none" kern="1200" dirty="0">
                          <a:solidFill>
                            <a:schemeClr val="tx1"/>
                          </a:solidFill>
                          <a:effectLst/>
                          <a:latin typeface="+mn-lt"/>
                          <a:ea typeface="+mn-ea"/>
                          <a:cs typeface="+mn-cs"/>
                        </a:rPr>
                        <a:t>QR</a:t>
                      </a:r>
                      <a:endParaRPr lang="es-ES" dirty="0"/>
                    </a:p>
                  </a:txBody>
                  <a:tcPr/>
                </a:tc>
                <a:tc>
                  <a:txBody>
                    <a:bodyPr/>
                    <a:lstStyle/>
                    <a:p>
                      <a:pPr marL="285750" indent="-285750">
                        <a:buFont typeface="Arial" panose="020B0604020202020204" pitchFamily="34" charset="0"/>
                        <a:buChar char="•"/>
                      </a:pPr>
                      <a:r>
                        <a:rPr lang="en-US" sz="1800" kern="1200" dirty="0">
                          <a:solidFill>
                            <a:schemeClr val="tx1"/>
                          </a:solidFill>
                          <a:effectLst/>
                          <a:latin typeface="+mn-lt"/>
                          <a:ea typeface="+mn-ea"/>
                          <a:cs typeface="+mn-cs"/>
                        </a:rPr>
                        <a:t>As a bi-dimensional code, allows the encoding of more information and it has been used in public transport as a ticket and in general as a personal identifier. </a:t>
                      </a:r>
                    </a:p>
                    <a:p>
                      <a:pPr marL="285750" indent="-285750">
                        <a:buFont typeface="Arial" panose="020B0604020202020204" pitchFamily="34" charset="0"/>
                        <a:buChar char="•"/>
                      </a:pPr>
                      <a:r>
                        <a:rPr lang="en-US" sz="1800" kern="1200" dirty="0">
                          <a:solidFill>
                            <a:schemeClr val="tx1"/>
                          </a:solidFill>
                          <a:effectLst/>
                          <a:latin typeface="+mn-lt"/>
                          <a:ea typeface="+mn-ea"/>
                          <a:cs typeface="+mn-cs"/>
                        </a:rPr>
                        <a:t>QR codes are used in urban mobility to make boarding and payments faster and to keep a track of transportation schedules</a:t>
                      </a:r>
                    </a:p>
                    <a:p>
                      <a:pPr marL="285750" indent="-285750">
                        <a:buFont typeface="Arial" panose="020B0604020202020204" pitchFamily="34" charset="0"/>
                        <a:buChar char="•"/>
                      </a:pPr>
                      <a:r>
                        <a:rPr lang="en-US" sz="1800" kern="1200" dirty="0">
                          <a:solidFill>
                            <a:schemeClr val="tx1"/>
                          </a:solidFill>
                          <a:effectLst/>
                          <a:latin typeface="+mn-lt"/>
                          <a:ea typeface="+mn-ea"/>
                          <a:cs typeface="+mn-cs"/>
                        </a:rPr>
                        <a:t>Examples of QR codes in their transport system: Quito, </a:t>
                      </a:r>
                      <a:r>
                        <a:rPr lang="en-US" sz="1800" kern="1200" dirty="0" err="1">
                          <a:solidFill>
                            <a:schemeClr val="tx1"/>
                          </a:solidFill>
                          <a:effectLst/>
                          <a:latin typeface="+mn-lt"/>
                          <a:ea typeface="+mn-ea"/>
                          <a:cs typeface="+mn-cs"/>
                        </a:rPr>
                        <a:t>Tallin</a:t>
                      </a:r>
                      <a:r>
                        <a:rPr lang="en-US" sz="1800" kern="1200" dirty="0">
                          <a:solidFill>
                            <a:schemeClr val="tx1"/>
                          </a:solidFill>
                          <a:effectLst/>
                          <a:latin typeface="+mn-lt"/>
                          <a:ea typeface="+mn-ea"/>
                          <a:cs typeface="+mn-cs"/>
                        </a:rPr>
                        <a:t> for occasional tickets, and Santiago de Chile for the city bike sharing system.</a:t>
                      </a:r>
                      <a:endParaRPr lang="es-ES" sz="1800" kern="1200" dirty="0">
                        <a:solidFill>
                          <a:schemeClr val="tx1"/>
                        </a:solidFill>
                        <a:effectLst/>
                        <a:latin typeface="+mn-lt"/>
                        <a:ea typeface="+mn-ea"/>
                        <a:cs typeface="+mn-cs"/>
                      </a:endParaRPr>
                    </a:p>
                  </a:txBody>
                  <a:tcPr/>
                </a:tc>
                <a:extLst>
                  <a:ext uri="{0D108BD9-81ED-4DB2-BD59-A6C34878D82A}">
                    <a16:rowId xmlns:a16="http://schemas.microsoft.com/office/drawing/2014/main" val="1007038883"/>
                  </a:ext>
                </a:extLst>
              </a:tr>
            </a:tbl>
          </a:graphicData>
        </a:graphic>
      </p:graphicFrame>
    </p:spTree>
    <p:extLst>
      <p:ext uri="{BB962C8B-B14F-4D97-AF65-F5344CB8AC3E}">
        <p14:creationId xmlns:p14="http://schemas.microsoft.com/office/powerpoint/2010/main" val="347016285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CA13981-1C52-4050-98E0-14C558A50A0E}"/>
              </a:ext>
            </a:extLst>
          </p:cNvPr>
          <p:cNvSpPr>
            <a:spLocks noGrp="1"/>
          </p:cNvSpPr>
          <p:nvPr>
            <p:ph type="sldNum" sz="quarter" idx="12"/>
          </p:nvPr>
        </p:nvSpPr>
        <p:spPr/>
        <p:txBody>
          <a:bodyPr/>
          <a:lstStyle/>
          <a:p>
            <a:fld id="{5336F0B7-EF37-4B31-BA1E-D2B9204CDF2B}" type="slidenum">
              <a:rPr lang="ca-ES" noProof="0" smtClean="0"/>
              <a:pPr/>
              <a:t>34</a:t>
            </a:fld>
            <a:endParaRPr lang="ca-ES" noProof="0" dirty="0"/>
          </a:p>
        </p:txBody>
      </p:sp>
      <p:graphicFrame>
        <p:nvGraphicFramePr>
          <p:cNvPr id="6" name="Tabla 5">
            <a:extLst>
              <a:ext uri="{FF2B5EF4-FFF2-40B4-BE49-F238E27FC236}">
                <a16:creationId xmlns:a16="http://schemas.microsoft.com/office/drawing/2014/main" id="{711C101C-9D97-46F9-B699-7D03E82103B9}"/>
              </a:ext>
            </a:extLst>
          </p:cNvPr>
          <p:cNvGraphicFramePr>
            <a:graphicFrameLocks noGrp="1"/>
          </p:cNvGraphicFramePr>
          <p:nvPr>
            <p:extLst>
              <p:ext uri="{D42A27DB-BD31-4B8C-83A1-F6EECF244321}">
                <p14:modId xmlns:p14="http://schemas.microsoft.com/office/powerpoint/2010/main" val="855781695"/>
              </p:ext>
            </p:extLst>
          </p:nvPr>
        </p:nvGraphicFramePr>
        <p:xfrm>
          <a:off x="400383" y="498792"/>
          <a:ext cx="8343234" cy="6040120"/>
        </p:xfrm>
        <a:graphic>
          <a:graphicData uri="http://schemas.openxmlformats.org/drawingml/2006/table">
            <a:tbl>
              <a:tblPr firstRow="1" bandRow="1">
                <a:tableStyleId>{912C8C85-51F0-491E-9774-3900AFEF0FD7}</a:tableStyleId>
              </a:tblPr>
              <a:tblGrid>
                <a:gridCol w="1591706">
                  <a:extLst>
                    <a:ext uri="{9D8B030D-6E8A-4147-A177-3AD203B41FA5}">
                      <a16:colId xmlns:a16="http://schemas.microsoft.com/office/drawing/2014/main" val="2738632424"/>
                    </a:ext>
                  </a:extLst>
                </a:gridCol>
                <a:gridCol w="6751528">
                  <a:extLst>
                    <a:ext uri="{9D8B030D-6E8A-4147-A177-3AD203B41FA5}">
                      <a16:colId xmlns:a16="http://schemas.microsoft.com/office/drawing/2014/main" val="3519090211"/>
                    </a:ext>
                  </a:extLst>
                </a:gridCol>
              </a:tblGrid>
              <a:tr h="370840">
                <a:tc>
                  <a:txBody>
                    <a:bodyPr/>
                    <a:lstStyle/>
                    <a:p>
                      <a:pPr algn="ctr"/>
                      <a:r>
                        <a:rPr lang="es-ES" dirty="0" err="1"/>
                        <a:t>Technology</a:t>
                      </a:r>
                      <a:endParaRPr lang="es-ES" dirty="0"/>
                    </a:p>
                  </a:txBody>
                  <a:tcPr/>
                </a:tc>
                <a:tc>
                  <a:txBody>
                    <a:bodyPr/>
                    <a:lstStyle/>
                    <a:p>
                      <a:pPr algn="ctr"/>
                      <a:r>
                        <a:rPr lang="es-ES" dirty="0" err="1"/>
                        <a:t>Comment</a:t>
                      </a:r>
                      <a:endParaRPr lang="es-ES" dirty="0"/>
                    </a:p>
                  </a:txBody>
                  <a:tcPr/>
                </a:tc>
                <a:extLst>
                  <a:ext uri="{0D108BD9-81ED-4DB2-BD59-A6C34878D82A}">
                    <a16:rowId xmlns:a16="http://schemas.microsoft.com/office/drawing/2014/main" val="3888698740"/>
                  </a:ext>
                </a:extLst>
              </a:tr>
              <a:tr h="370840">
                <a:tc>
                  <a:txBody>
                    <a:bodyPr/>
                    <a:lstStyle/>
                    <a:p>
                      <a:r>
                        <a:rPr lang="en-US" sz="1800" u="none" kern="1200" dirty="0">
                          <a:solidFill>
                            <a:schemeClr val="tx1"/>
                          </a:solidFill>
                          <a:effectLst/>
                          <a:latin typeface="+mn-lt"/>
                          <a:ea typeface="+mn-ea"/>
                          <a:cs typeface="+mn-cs"/>
                        </a:rPr>
                        <a:t>Internet of Things </a:t>
                      </a:r>
                      <a:endParaRPr lang="es-ES" u="none" dirty="0"/>
                    </a:p>
                  </a:txBody>
                  <a:tcPr/>
                </a:tc>
                <a:tc>
                  <a:txBody>
                    <a:bodyPr/>
                    <a:lstStyle/>
                    <a:p>
                      <a:pPr marL="285750" indent="-285750">
                        <a:buFont typeface="Arial" panose="020B0604020202020204" pitchFamily="34" charset="0"/>
                        <a:buChar char="•"/>
                      </a:pPr>
                      <a:r>
                        <a:rPr lang="en-US" sz="1800" kern="1200" dirty="0">
                          <a:solidFill>
                            <a:schemeClr val="tx1"/>
                          </a:solidFill>
                          <a:effectLst/>
                          <a:latin typeface="+mn-lt"/>
                          <a:ea typeface="+mn-ea"/>
                          <a:cs typeface="+mn-cs"/>
                        </a:rPr>
                        <a:t>Refers to the networking of physical objects through the use of embedded sensors and other devices that can collect and transmit information about real-time activity in the network. </a:t>
                      </a:r>
                    </a:p>
                    <a:p>
                      <a:pPr marL="285750" indent="-285750">
                        <a:buFont typeface="Arial" panose="020B0604020202020204" pitchFamily="34" charset="0"/>
                        <a:buChar char="•"/>
                      </a:pPr>
                      <a:r>
                        <a:rPr lang="en-US" sz="1800" kern="1200" dirty="0">
                          <a:solidFill>
                            <a:schemeClr val="tx1"/>
                          </a:solidFill>
                          <a:effectLst/>
                          <a:latin typeface="+mn-lt"/>
                          <a:ea typeface="+mn-ea"/>
                          <a:cs typeface="+mn-cs"/>
                        </a:rPr>
                        <a:t>It has accelerated the implementation of technology to monitor and sense the magnitude of multiple urban services, as well as to automatize the control of urban elements. </a:t>
                      </a:r>
                      <a:endParaRPr lang="es-ES" sz="1800" kern="1200" dirty="0">
                        <a:solidFill>
                          <a:schemeClr val="tx1"/>
                        </a:solidFill>
                        <a:effectLst/>
                        <a:latin typeface="+mn-lt"/>
                        <a:ea typeface="+mn-ea"/>
                        <a:cs typeface="+mn-cs"/>
                      </a:endParaRPr>
                    </a:p>
                  </a:txBody>
                  <a:tcPr/>
                </a:tc>
                <a:extLst>
                  <a:ext uri="{0D108BD9-81ED-4DB2-BD59-A6C34878D82A}">
                    <a16:rowId xmlns:a16="http://schemas.microsoft.com/office/drawing/2014/main" val="2657040852"/>
                  </a:ext>
                </a:extLst>
              </a:tr>
              <a:tr h="370840">
                <a:tc>
                  <a:txBody>
                    <a:bodyPr/>
                    <a:lstStyle/>
                    <a:p>
                      <a:r>
                        <a:rPr lang="en-US" sz="1800" u="none" kern="1200" dirty="0">
                          <a:solidFill>
                            <a:schemeClr val="tx1"/>
                          </a:solidFill>
                          <a:effectLst/>
                          <a:latin typeface="+mn-lt"/>
                          <a:ea typeface="+mn-ea"/>
                          <a:cs typeface="+mn-cs"/>
                        </a:rPr>
                        <a:t>Bluetooth beacons</a:t>
                      </a:r>
                      <a:endParaRPr lang="es-ES" u="none" dirty="0"/>
                    </a:p>
                  </a:txBody>
                  <a:tcPr/>
                </a:tc>
                <a:tc>
                  <a:txBody>
                    <a:bodyPr/>
                    <a:lstStyle/>
                    <a:p>
                      <a:pPr marL="285750" indent="-285750">
                        <a:buFont typeface="Arial" panose="020B0604020202020204" pitchFamily="34" charset="0"/>
                        <a:buChar char="•"/>
                      </a:pPr>
                      <a:r>
                        <a:rPr lang="en-US" sz="1800" kern="1200" dirty="0">
                          <a:solidFill>
                            <a:schemeClr val="tx1"/>
                          </a:solidFill>
                          <a:effectLst/>
                          <a:latin typeface="+mn-lt"/>
                          <a:ea typeface="+mn-ea"/>
                          <a:cs typeface="+mn-cs"/>
                        </a:rPr>
                        <a:t>Allow for the broadcasting of information to nearby devices, making it possible to interact with smartphones and tablets.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kern="1200" dirty="0">
                          <a:solidFill>
                            <a:schemeClr val="tx1"/>
                          </a:solidFill>
                          <a:effectLst/>
                          <a:latin typeface="+mn-lt"/>
                          <a:ea typeface="+mn-ea"/>
                          <a:cs typeface="+mn-cs"/>
                        </a:rPr>
                        <a:t>Example: beacons on a bus could broadcast the bus route. When a mobile device with the corresponding app comes within range of the Bluetooth transmission, the device detects the signal’s message, which can trigger different notifications and in-app behavior dependent on the message. </a:t>
                      </a:r>
                      <a:endParaRPr lang="es-ES" sz="1800" kern="1200" dirty="0">
                        <a:solidFill>
                          <a:schemeClr val="tx1"/>
                        </a:solidFill>
                        <a:effectLst/>
                        <a:latin typeface="+mn-lt"/>
                        <a:ea typeface="+mn-ea"/>
                        <a:cs typeface="+mn-cs"/>
                      </a:endParaRPr>
                    </a:p>
                    <a:p>
                      <a:pPr marL="285750" indent="-285750">
                        <a:buFont typeface="Arial" panose="020B0604020202020204" pitchFamily="34" charset="0"/>
                        <a:buChar char="•"/>
                      </a:pPr>
                      <a:r>
                        <a:rPr lang="en-US" sz="1800" kern="1200" dirty="0">
                          <a:solidFill>
                            <a:schemeClr val="tx1"/>
                          </a:solidFill>
                          <a:effectLst/>
                          <a:latin typeface="+mn-lt"/>
                          <a:ea typeface="+mn-ea"/>
                          <a:cs typeface="+mn-cs"/>
                        </a:rPr>
                        <a:t>Example: Installing beacons on vehicles can also improve AVL and Automatic Passenger Counting systems to capture real-time vehicle location and passenger counts</a:t>
                      </a:r>
                    </a:p>
                    <a:p>
                      <a:pPr marL="285750" indent="-285750">
                        <a:buFont typeface="Arial" panose="020B0604020202020204" pitchFamily="34" charset="0"/>
                        <a:buChar char="•"/>
                      </a:pPr>
                      <a:r>
                        <a:rPr lang="en-US" sz="1800" kern="1200" dirty="0">
                          <a:solidFill>
                            <a:schemeClr val="tx1"/>
                          </a:solidFill>
                          <a:effectLst/>
                          <a:latin typeface="+mn-lt"/>
                          <a:ea typeface="+mn-ea"/>
                          <a:cs typeface="+mn-cs"/>
                        </a:rPr>
                        <a:t>Example: Helsinki, the Beacon Application Programming Interface (API) can be used to fetch locations of Bluetooth beacons that have been installed in vehicles, transport stations, and stops in metropolitan areas.</a:t>
                      </a:r>
                      <a:endParaRPr lang="es-ES" sz="1800" kern="1200" dirty="0">
                        <a:solidFill>
                          <a:schemeClr val="tx1"/>
                        </a:solidFill>
                        <a:effectLst/>
                        <a:latin typeface="+mn-lt"/>
                        <a:ea typeface="+mn-ea"/>
                        <a:cs typeface="+mn-cs"/>
                      </a:endParaRPr>
                    </a:p>
                  </a:txBody>
                  <a:tcPr/>
                </a:tc>
                <a:extLst>
                  <a:ext uri="{0D108BD9-81ED-4DB2-BD59-A6C34878D82A}">
                    <a16:rowId xmlns:a16="http://schemas.microsoft.com/office/drawing/2014/main" val="1007038883"/>
                  </a:ext>
                </a:extLst>
              </a:tr>
            </a:tbl>
          </a:graphicData>
        </a:graphic>
      </p:graphicFrame>
    </p:spTree>
    <p:extLst>
      <p:ext uri="{BB962C8B-B14F-4D97-AF65-F5344CB8AC3E}">
        <p14:creationId xmlns:p14="http://schemas.microsoft.com/office/powerpoint/2010/main" val="2446355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CA13981-1C52-4050-98E0-14C558A50A0E}"/>
              </a:ext>
            </a:extLst>
          </p:cNvPr>
          <p:cNvSpPr>
            <a:spLocks noGrp="1"/>
          </p:cNvSpPr>
          <p:nvPr>
            <p:ph type="sldNum" sz="quarter" idx="12"/>
          </p:nvPr>
        </p:nvSpPr>
        <p:spPr/>
        <p:txBody>
          <a:bodyPr/>
          <a:lstStyle/>
          <a:p>
            <a:fld id="{5336F0B7-EF37-4B31-BA1E-D2B9204CDF2B}" type="slidenum">
              <a:rPr lang="ca-ES" noProof="0" smtClean="0"/>
              <a:pPr/>
              <a:t>35</a:t>
            </a:fld>
            <a:endParaRPr lang="ca-ES" noProof="0" dirty="0"/>
          </a:p>
        </p:txBody>
      </p:sp>
      <p:sp>
        <p:nvSpPr>
          <p:cNvPr id="3" name="Rectángulo 2">
            <a:extLst>
              <a:ext uri="{FF2B5EF4-FFF2-40B4-BE49-F238E27FC236}">
                <a16:creationId xmlns:a16="http://schemas.microsoft.com/office/drawing/2014/main" id="{B86211AE-C243-4EAA-A152-1712B1D98C0E}"/>
              </a:ext>
            </a:extLst>
          </p:cNvPr>
          <p:cNvSpPr/>
          <p:nvPr/>
        </p:nvSpPr>
        <p:spPr>
          <a:xfrm>
            <a:off x="487615" y="1007942"/>
            <a:ext cx="4272195" cy="369332"/>
          </a:xfrm>
          <a:prstGeom prst="rect">
            <a:avLst/>
          </a:prstGeom>
        </p:spPr>
        <p:txBody>
          <a:bodyPr vert="horz" lIns="91440" tIns="45720" rIns="91440" bIns="45720" rtlCol="0" anchor="t">
            <a:normAutofit fontScale="92500" lnSpcReduction="20000"/>
          </a:bodyPr>
          <a:lstStyle/>
          <a:p>
            <a:pPr marL="0" lvl="2">
              <a:spcBef>
                <a:spcPct val="0"/>
              </a:spcBef>
            </a:pPr>
            <a:r>
              <a:rPr lang="en-US" sz="2400" b="1" dirty="0">
                <a:solidFill>
                  <a:srgbClr val="F17F09"/>
                </a:solidFill>
                <a:latin typeface="Source Sans Pro" charset="0"/>
                <a:ea typeface="Source Sans Pro" charset="0"/>
              </a:rPr>
              <a:t>Critical Assumptions</a:t>
            </a:r>
            <a:endParaRPr lang="es-ES" sz="2400" b="1" dirty="0">
              <a:solidFill>
                <a:srgbClr val="F17F09"/>
              </a:solidFill>
              <a:latin typeface="Source Sans Pro" charset="0"/>
              <a:ea typeface="Source Sans Pro" charset="0"/>
            </a:endParaRPr>
          </a:p>
        </p:txBody>
      </p:sp>
      <p:sp>
        <p:nvSpPr>
          <p:cNvPr id="5" name="Rectángulo 4">
            <a:extLst>
              <a:ext uri="{FF2B5EF4-FFF2-40B4-BE49-F238E27FC236}">
                <a16:creationId xmlns:a16="http://schemas.microsoft.com/office/drawing/2014/main" id="{FA101D61-E343-475C-8E57-7EE08ECACD99}"/>
              </a:ext>
            </a:extLst>
          </p:cNvPr>
          <p:cNvSpPr/>
          <p:nvPr/>
        </p:nvSpPr>
        <p:spPr>
          <a:xfrm>
            <a:off x="399933" y="1680137"/>
            <a:ext cx="8168770" cy="685701"/>
          </a:xfrm>
          <a:prstGeom prst="rect">
            <a:avLst/>
          </a:prstGeom>
        </p:spPr>
        <p:txBody>
          <a:bodyPr wrap="square">
            <a:spAutoFit/>
          </a:bodyPr>
          <a:lstStyle/>
          <a:p>
            <a:pPr marL="285750" indent="-285750">
              <a:lnSpc>
                <a:spcPct val="110000"/>
              </a:lnSpc>
              <a:spcAft>
                <a:spcPts val="1200"/>
              </a:spcAft>
              <a:buFont typeface="Arial" panose="020B0604020202020204" pitchFamily="34" charset="0"/>
              <a:buChar char="•"/>
            </a:pPr>
            <a:r>
              <a:rPr lang="en-US" dirty="0">
                <a:latin typeface="Source Sans Pro" panose="020B0503030403020204" pitchFamily="34" charset="0"/>
                <a:ea typeface="Source Sans Pro" panose="020B0503030403020204" pitchFamily="34" charset="0"/>
              </a:rPr>
              <a:t>Critical assumptions are those factors that are so critical and significant that the strategy for achieving a specific goal will fail without them. </a:t>
            </a:r>
            <a:endParaRPr lang="es-ES" dirty="0">
              <a:solidFill>
                <a:srgbClr val="000000"/>
              </a:solidFill>
              <a:latin typeface="Source Sans Pro" panose="020B0503030403020204" pitchFamily="34" charset="0"/>
              <a:ea typeface="Source Sans Pro" panose="020B0503030403020204" pitchFamily="34" charset="0"/>
              <a:cs typeface="SourceSansPro-Light"/>
            </a:endParaRPr>
          </a:p>
        </p:txBody>
      </p:sp>
      <p:sp>
        <p:nvSpPr>
          <p:cNvPr id="2" name="Rectángulo 1">
            <a:extLst>
              <a:ext uri="{FF2B5EF4-FFF2-40B4-BE49-F238E27FC236}">
                <a16:creationId xmlns:a16="http://schemas.microsoft.com/office/drawing/2014/main" id="{0680784E-3D83-4951-9F4E-E9ECFEE4A0CE}"/>
              </a:ext>
            </a:extLst>
          </p:cNvPr>
          <p:cNvSpPr/>
          <p:nvPr/>
        </p:nvSpPr>
        <p:spPr>
          <a:xfrm>
            <a:off x="399933" y="2514434"/>
            <a:ext cx="8168770" cy="3693319"/>
          </a:xfrm>
          <a:prstGeom prst="rect">
            <a:avLst/>
          </a:prstGeom>
        </p:spPr>
        <p:txBody>
          <a:bodyPr wrap="square">
            <a:spAutoFit/>
          </a:bodyPr>
          <a:lstStyle/>
          <a:p>
            <a:pPr marL="285750" indent="-285750">
              <a:buFont typeface="Arial" panose="020B0604020202020204" pitchFamily="34" charset="0"/>
              <a:buChar char="•"/>
            </a:pPr>
            <a:r>
              <a:rPr lang="en-US" dirty="0">
                <a:latin typeface="Source Sans Pro" panose="020B0503030403020204" pitchFamily="34" charset="0"/>
                <a:ea typeface="Source Sans Pro" panose="020B0503030403020204" pitchFamily="34" charset="0"/>
                <a:cs typeface="Times New Roman" panose="02020603050405020304" pitchFamily="18" charset="0"/>
              </a:rPr>
              <a:t>In the implementation of fare collection solutions, the system must be a design property of the city based on </a:t>
            </a:r>
            <a:r>
              <a:rPr lang="en-US" b="1" dirty="0">
                <a:latin typeface="Source Sans Pro" panose="020B0503030403020204" pitchFamily="34" charset="0"/>
                <a:ea typeface="Source Sans Pro" panose="020B0503030403020204" pitchFamily="34" charset="0"/>
                <a:cs typeface="Times New Roman" panose="02020603050405020304" pitchFamily="18" charset="0"/>
              </a:rPr>
              <a:t>open solutions. </a:t>
            </a:r>
          </a:p>
          <a:p>
            <a:pPr marL="285750" indent="-285750">
              <a:buFont typeface="Arial" panose="020B0604020202020204" pitchFamily="34" charset="0"/>
              <a:buChar char="•"/>
            </a:pPr>
            <a:endParaRPr lang="en-US" b="1" dirty="0">
              <a:latin typeface="Source Sans Pro" panose="020B0503030403020204" pitchFamily="34" charset="0"/>
              <a:ea typeface="Source Sans Pro" panose="020B0503030403020204" pitchFamily="34" charset="0"/>
              <a:cs typeface="Times New Roman" panose="02020603050405020304" pitchFamily="18" charset="0"/>
            </a:endParaRPr>
          </a:p>
          <a:p>
            <a:pPr marL="285750" indent="-285750">
              <a:buFont typeface="Arial" panose="020B0604020202020204" pitchFamily="34" charset="0"/>
              <a:buChar char="•"/>
            </a:pPr>
            <a:r>
              <a:rPr lang="en-US" b="1" dirty="0">
                <a:latin typeface="Source Sans Pro" panose="020B0503030403020204" pitchFamily="34" charset="0"/>
                <a:ea typeface="Source Sans Pro" panose="020B0503030403020204" pitchFamily="34" charset="0"/>
              </a:rPr>
              <a:t>Multiple standards</a:t>
            </a:r>
            <a:r>
              <a:rPr lang="en-US" dirty="0">
                <a:latin typeface="Source Sans Pro" panose="020B0503030403020204" pitchFamily="34" charset="0"/>
                <a:ea typeface="Source Sans Pro" panose="020B0503030403020204" pitchFamily="34" charset="0"/>
              </a:rPr>
              <a:t> have been established for the development of technologies linked with Smart Mobility Solutions. When standards are not available, the design should avoid dependence on any supplier, and it is advisable to include a clause in the contracts and TORs recommending against this. </a:t>
            </a:r>
          </a:p>
          <a:p>
            <a:pPr marL="285750" indent="-285750">
              <a:buFont typeface="Arial" panose="020B0604020202020204" pitchFamily="34" charset="0"/>
              <a:buChar char="•"/>
            </a:pPr>
            <a:endParaRPr lang="en-US" dirty="0">
              <a:latin typeface="Source Sans Pro" panose="020B0503030403020204" pitchFamily="34" charset="0"/>
              <a:ea typeface="Source Sans Pro" panose="020B0503030403020204" pitchFamily="34" charset="0"/>
            </a:endParaRPr>
          </a:p>
          <a:p>
            <a:pPr marL="285750" indent="-285750">
              <a:buFont typeface="Arial" panose="020B0604020202020204" pitchFamily="34" charset="0"/>
              <a:buChar char="•"/>
            </a:pPr>
            <a:r>
              <a:rPr lang="en-US" b="1" dirty="0">
                <a:latin typeface="Source Sans Pro" panose="020B0503030403020204" pitchFamily="34" charset="0"/>
                <a:ea typeface="Source Sans Pro" panose="020B0503030403020204" pitchFamily="34" charset="0"/>
              </a:rPr>
              <a:t>Correct maintenance</a:t>
            </a:r>
            <a:r>
              <a:rPr lang="en-US" dirty="0">
                <a:latin typeface="Source Sans Pro" panose="020B0503030403020204" pitchFamily="34" charset="0"/>
                <a:ea typeface="Source Sans Pro" panose="020B0503030403020204" pitchFamily="34" charset="0"/>
              </a:rPr>
              <a:t> is essential to guarantee the achievement of expected goals from that implemented solution. </a:t>
            </a:r>
          </a:p>
          <a:p>
            <a:pPr marL="285750" indent="-285750">
              <a:buFont typeface="Arial" panose="020B0604020202020204" pitchFamily="34" charset="0"/>
              <a:buChar char="•"/>
            </a:pPr>
            <a:endParaRPr lang="en-US" dirty="0">
              <a:latin typeface="Source Sans Pro" panose="020B0503030403020204" pitchFamily="34" charset="0"/>
              <a:ea typeface="Source Sans Pro" panose="020B0503030403020204" pitchFamily="34" charset="0"/>
            </a:endParaRPr>
          </a:p>
          <a:p>
            <a:pPr marL="285750" indent="-285750">
              <a:buFont typeface="Arial" panose="020B0604020202020204" pitchFamily="34" charset="0"/>
              <a:buChar char="•"/>
            </a:pPr>
            <a:r>
              <a:rPr lang="en-US" dirty="0">
                <a:latin typeface="Source Sans Pro" panose="020B0503030403020204" pitchFamily="34" charset="0"/>
                <a:ea typeface="Source Sans Pro" panose="020B0503030403020204" pitchFamily="34" charset="0"/>
              </a:rPr>
              <a:t>The implementation of mobility solutions can </a:t>
            </a:r>
            <a:r>
              <a:rPr lang="en-US" b="1" dirty="0">
                <a:latin typeface="Source Sans Pro" panose="020B0503030403020204" pitchFamily="34" charset="0"/>
                <a:ea typeface="Source Sans Pro" panose="020B0503030403020204" pitchFamily="34" charset="0"/>
              </a:rPr>
              <a:t>be rejected by different groups</a:t>
            </a:r>
            <a:r>
              <a:rPr lang="en-US" dirty="0">
                <a:latin typeface="Source Sans Pro" panose="020B0503030403020204" pitchFamily="34" charset="0"/>
                <a:ea typeface="Source Sans Pro" panose="020B0503030403020204" pitchFamily="34" charset="0"/>
              </a:rPr>
              <a:t> (travelers, developers, transport drivers, etc.). </a:t>
            </a:r>
            <a:endParaRPr lang="es-ES" dirty="0">
              <a:latin typeface="Source Sans Pro" panose="020B0503030403020204" pitchFamily="34" charset="0"/>
              <a:ea typeface="Source Sans Pro" panose="020B0503030403020204" pitchFamily="34" charset="0"/>
            </a:endParaRPr>
          </a:p>
        </p:txBody>
      </p:sp>
    </p:spTree>
    <p:extLst>
      <p:ext uri="{BB962C8B-B14F-4D97-AF65-F5344CB8AC3E}">
        <p14:creationId xmlns:p14="http://schemas.microsoft.com/office/powerpoint/2010/main" val="340020595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CA13981-1C52-4050-98E0-14C558A50A0E}"/>
              </a:ext>
            </a:extLst>
          </p:cNvPr>
          <p:cNvSpPr>
            <a:spLocks noGrp="1"/>
          </p:cNvSpPr>
          <p:nvPr>
            <p:ph type="sldNum" sz="quarter" idx="12"/>
          </p:nvPr>
        </p:nvSpPr>
        <p:spPr/>
        <p:txBody>
          <a:bodyPr/>
          <a:lstStyle/>
          <a:p>
            <a:fld id="{5336F0B7-EF37-4B31-BA1E-D2B9204CDF2B}" type="slidenum">
              <a:rPr lang="ca-ES" noProof="0" smtClean="0"/>
              <a:pPr/>
              <a:t>36</a:t>
            </a:fld>
            <a:endParaRPr lang="ca-ES" noProof="0" dirty="0"/>
          </a:p>
        </p:txBody>
      </p:sp>
      <p:sp>
        <p:nvSpPr>
          <p:cNvPr id="3" name="Rectángulo 2">
            <a:extLst>
              <a:ext uri="{FF2B5EF4-FFF2-40B4-BE49-F238E27FC236}">
                <a16:creationId xmlns:a16="http://schemas.microsoft.com/office/drawing/2014/main" id="{B86211AE-C243-4EAA-A152-1712B1D98C0E}"/>
              </a:ext>
            </a:extLst>
          </p:cNvPr>
          <p:cNvSpPr/>
          <p:nvPr/>
        </p:nvSpPr>
        <p:spPr>
          <a:xfrm>
            <a:off x="607512" y="1496456"/>
            <a:ext cx="8393338" cy="1309373"/>
          </a:xfrm>
          <a:prstGeom prst="rect">
            <a:avLst/>
          </a:prstGeom>
        </p:spPr>
        <p:txBody>
          <a:bodyPr vert="horz" lIns="91440" tIns="45720" rIns="91440" bIns="45720" rtlCol="0" anchor="t">
            <a:normAutofit/>
          </a:bodyPr>
          <a:lstStyle/>
          <a:p>
            <a:pPr marL="0" lvl="2">
              <a:spcBef>
                <a:spcPct val="0"/>
              </a:spcBef>
            </a:pPr>
            <a:r>
              <a:rPr lang="en-US" sz="2400" b="1" dirty="0">
                <a:solidFill>
                  <a:srgbClr val="F17F09"/>
                </a:solidFill>
                <a:latin typeface="Source Sans Pro" charset="0"/>
                <a:ea typeface="Source Sans Pro" charset="0"/>
              </a:rPr>
              <a:t>Example: Low Emission Zone (LEZ) in Sarajevo (Bosnia and Herzegovina)</a:t>
            </a:r>
            <a:endParaRPr lang="es-ES" sz="2400" b="1" dirty="0">
              <a:solidFill>
                <a:srgbClr val="F17F09"/>
              </a:solidFill>
              <a:latin typeface="Source Sans Pro" charset="0"/>
              <a:ea typeface="Source Sans Pro" charset="0"/>
            </a:endParaRPr>
          </a:p>
          <a:p>
            <a:pPr marL="0" lvl="2">
              <a:spcBef>
                <a:spcPct val="0"/>
              </a:spcBef>
            </a:pPr>
            <a:endParaRPr lang="es-ES" sz="2400" b="1" dirty="0">
              <a:solidFill>
                <a:srgbClr val="F17F09"/>
              </a:solidFill>
              <a:latin typeface="Source Sans Pro" charset="0"/>
              <a:ea typeface="Source Sans Pro" charset="0"/>
            </a:endParaRPr>
          </a:p>
        </p:txBody>
      </p:sp>
      <p:sp>
        <p:nvSpPr>
          <p:cNvPr id="8" name="Rectángulo 7">
            <a:extLst>
              <a:ext uri="{FF2B5EF4-FFF2-40B4-BE49-F238E27FC236}">
                <a16:creationId xmlns:a16="http://schemas.microsoft.com/office/drawing/2014/main" id="{6FB6CF48-C5E6-482F-B33D-23E026424A8B}"/>
              </a:ext>
            </a:extLst>
          </p:cNvPr>
          <p:cNvSpPr/>
          <p:nvPr/>
        </p:nvSpPr>
        <p:spPr>
          <a:xfrm>
            <a:off x="607512" y="3059668"/>
            <a:ext cx="7928976" cy="369332"/>
          </a:xfrm>
          <a:prstGeom prst="rect">
            <a:avLst/>
          </a:prstGeom>
        </p:spPr>
        <p:txBody>
          <a:bodyPr wrap="square">
            <a:spAutoFit/>
          </a:bodyPr>
          <a:lstStyle/>
          <a:p>
            <a:r>
              <a:rPr lang="en-US" dirty="0">
                <a:latin typeface="Source Sans Pro" panose="020B0503030403020204" pitchFamily="34" charset="0"/>
                <a:ea typeface="Source Sans Pro" panose="020B0503030403020204" pitchFamily="34" charset="0"/>
                <a:cs typeface="Times New Roman" panose="02020603050405020304" pitchFamily="18" charset="0"/>
              </a:rPr>
              <a:t>Sarajevo presents a low level of air quality.</a:t>
            </a:r>
          </a:p>
        </p:txBody>
      </p:sp>
    </p:spTree>
    <p:extLst>
      <p:ext uri="{BB962C8B-B14F-4D97-AF65-F5344CB8AC3E}">
        <p14:creationId xmlns:p14="http://schemas.microsoft.com/office/powerpoint/2010/main" val="376723349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CA13981-1C52-4050-98E0-14C558A50A0E}"/>
              </a:ext>
            </a:extLst>
          </p:cNvPr>
          <p:cNvSpPr>
            <a:spLocks noGrp="1"/>
          </p:cNvSpPr>
          <p:nvPr>
            <p:ph type="sldNum" sz="quarter" idx="12"/>
          </p:nvPr>
        </p:nvSpPr>
        <p:spPr/>
        <p:txBody>
          <a:bodyPr/>
          <a:lstStyle/>
          <a:p>
            <a:fld id="{5336F0B7-EF37-4B31-BA1E-D2B9204CDF2B}" type="slidenum">
              <a:rPr lang="ca-ES" noProof="0" smtClean="0"/>
              <a:pPr/>
              <a:t>37</a:t>
            </a:fld>
            <a:endParaRPr lang="ca-ES" noProof="0" dirty="0"/>
          </a:p>
        </p:txBody>
      </p:sp>
      <p:pic>
        <p:nvPicPr>
          <p:cNvPr id="5" name="Imagen 4">
            <a:extLst>
              <a:ext uri="{FF2B5EF4-FFF2-40B4-BE49-F238E27FC236}">
                <a16:creationId xmlns:a16="http://schemas.microsoft.com/office/drawing/2014/main" id="{EA92D796-E712-4DD9-9495-34CD3FE9BD20}"/>
              </a:ext>
            </a:extLst>
          </p:cNvPr>
          <p:cNvPicPr/>
          <p:nvPr/>
        </p:nvPicPr>
        <p:blipFill>
          <a:blip r:embed="rId2">
            <a:extLst>
              <a:ext uri="{28A0092B-C50C-407E-A947-70E740481C1C}">
                <a14:useLocalDpi xmlns:a14="http://schemas.microsoft.com/office/drawing/2010/main" val="0"/>
              </a:ext>
            </a:extLst>
          </a:blip>
          <a:stretch>
            <a:fillRect/>
          </a:stretch>
        </p:blipFill>
        <p:spPr>
          <a:xfrm>
            <a:off x="33403" y="1022133"/>
            <a:ext cx="9144000" cy="5516453"/>
          </a:xfrm>
          <a:prstGeom prst="rect">
            <a:avLst/>
          </a:prstGeom>
        </p:spPr>
      </p:pic>
    </p:spTree>
    <p:extLst>
      <p:ext uri="{BB962C8B-B14F-4D97-AF65-F5344CB8AC3E}">
        <p14:creationId xmlns:p14="http://schemas.microsoft.com/office/powerpoint/2010/main" val="329573659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F011AD-2A68-49FA-84CA-D4169A3C5DC6}"/>
              </a:ext>
            </a:extLst>
          </p:cNvPr>
          <p:cNvSpPr>
            <a:spLocks noGrp="1"/>
          </p:cNvSpPr>
          <p:nvPr>
            <p:ph type="title"/>
          </p:nvPr>
        </p:nvSpPr>
        <p:spPr>
          <a:xfrm>
            <a:off x="2299957" y="3026228"/>
            <a:ext cx="4851957" cy="614905"/>
          </a:xfrm>
          <a:solidFill>
            <a:srgbClr val="F17F09"/>
          </a:solidFill>
        </p:spPr>
        <p:txBody>
          <a:bodyPr>
            <a:normAutofit/>
          </a:bodyPr>
          <a:lstStyle/>
          <a:p>
            <a:pPr algn="ctr"/>
            <a:r>
              <a:rPr lang="en-US" sz="2800" dirty="0">
                <a:solidFill>
                  <a:schemeClr val="bg1"/>
                </a:solidFill>
              </a:rPr>
              <a:t>Readiness Assessment</a:t>
            </a:r>
            <a:endParaRPr lang="en-GB" sz="2800" dirty="0">
              <a:solidFill>
                <a:schemeClr val="bg1"/>
              </a:solidFill>
            </a:endParaRPr>
          </a:p>
        </p:txBody>
      </p:sp>
      <p:sp>
        <p:nvSpPr>
          <p:cNvPr id="4" name="Slide Number Placeholder 3">
            <a:extLst>
              <a:ext uri="{FF2B5EF4-FFF2-40B4-BE49-F238E27FC236}">
                <a16:creationId xmlns:a16="http://schemas.microsoft.com/office/drawing/2014/main" id="{ACA13981-1C52-4050-98E0-14C558A50A0E}"/>
              </a:ext>
            </a:extLst>
          </p:cNvPr>
          <p:cNvSpPr>
            <a:spLocks noGrp="1"/>
          </p:cNvSpPr>
          <p:nvPr>
            <p:ph type="sldNum" sz="quarter" idx="12"/>
          </p:nvPr>
        </p:nvSpPr>
        <p:spPr/>
        <p:txBody>
          <a:bodyPr/>
          <a:lstStyle/>
          <a:p>
            <a:fld id="{5336F0B7-EF37-4B31-BA1E-D2B9204CDF2B}" type="slidenum">
              <a:rPr lang="ca-ES" noProof="0" smtClean="0"/>
              <a:pPr/>
              <a:t>38</a:t>
            </a:fld>
            <a:endParaRPr lang="ca-ES" noProof="0" dirty="0"/>
          </a:p>
        </p:txBody>
      </p:sp>
      <p:sp>
        <p:nvSpPr>
          <p:cNvPr id="5" name="Text Placeholder 4">
            <a:extLst>
              <a:ext uri="{FF2B5EF4-FFF2-40B4-BE49-F238E27FC236}">
                <a16:creationId xmlns:a16="http://schemas.microsoft.com/office/drawing/2014/main" id="{396C297C-91CD-4F0F-AC31-AEA2C02A23E4}"/>
              </a:ext>
            </a:extLst>
          </p:cNvPr>
          <p:cNvSpPr>
            <a:spLocks noGrp="1"/>
          </p:cNvSpPr>
          <p:nvPr>
            <p:ph type="body" sz="quarter" idx="21"/>
          </p:nvPr>
        </p:nvSpPr>
        <p:spPr/>
        <p:txBody>
          <a:bodyPr/>
          <a:lstStyle/>
          <a:p>
            <a:endParaRPr lang="en-GB"/>
          </a:p>
        </p:txBody>
      </p:sp>
    </p:spTree>
    <p:extLst>
      <p:ext uri="{BB962C8B-B14F-4D97-AF65-F5344CB8AC3E}">
        <p14:creationId xmlns:p14="http://schemas.microsoft.com/office/powerpoint/2010/main" val="58356978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A0CF031-9561-4F09-920A-30E98C8771B3}"/>
              </a:ext>
            </a:extLst>
          </p:cNvPr>
          <p:cNvSpPr>
            <a:spLocks noGrp="1"/>
          </p:cNvSpPr>
          <p:nvPr>
            <p:ph type="sldNum" sz="quarter" idx="12"/>
          </p:nvPr>
        </p:nvSpPr>
        <p:spPr/>
        <p:txBody>
          <a:bodyPr/>
          <a:lstStyle/>
          <a:p>
            <a:fld id="{5336F0B7-EF37-4B31-BA1E-D2B9204CDF2B}" type="slidenum">
              <a:rPr lang="ca-ES" noProof="0" smtClean="0"/>
              <a:pPr/>
              <a:t>39</a:t>
            </a:fld>
            <a:endParaRPr lang="ca-ES" noProof="0" dirty="0"/>
          </a:p>
        </p:txBody>
      </p:sp>
      <p:sp>
        <p:nvSpPr>
          <p:cNvPr id="3" name="Title 1">
            <a:extLst>
              <a:ext uri="{FF2B5EF4-FFF2-40B4-BE49-F238E27FC236}">
                <a16:creationId xmlns:a16="http://schemas.microsoft.com/office/drawing/2014/main" id="{FDD1E8AC-27C2-D899-8684-2C2AE5ACC87D}"/>
              </a:ext>
            </a:extLst>
          </p:cNvPr>
          <p:cNvSpPr>
            <a:spLocks noGrp="1"/>
          </p:cNvSpPr>
          <p:nvPr>
            <p:ph type="title"/>
          </p:nvPr>
        </p:nvSpPr>
        <p:spPr>
          <a:xfrm>
            <a:off x="471157" y="1028701"/>
            <a:ext cx="8201685" cy="453944"/>
          </a:xfrm>
        </p:spPr>
        <p:txBody>
          <a:bodyPr>
            <a:noAutofit/>
          </a:bodyPr>
          <a:lstStyle/>
          <a:p>
            <a:r>
              <a:rPr lang="en-US" sz="2400" dirty="0"/>
              <a:t>An overview</a:t>
            </a:r>
            <a:endParaRPr lang="en-GB" sz="2400" dirty="0"/>
          </a:p>
        </p:txBody>
      </p:sp>
      <p:sp>
        <p:nvSpPr>
          <p:cNvPr id="7" name="Rectángulo 6">
            <a:extLst>
              <a:ext uri="{FF2B5EF4-FFF2-40B4-BE49-F238E27FC236}">
                <a16:creationId xmlns:a16="http://schemas.microsoft.com/office/drawing/2014/main" id="{D3337858-5C84-4EA7-8F76-C31CDD51C771}"/>
              </a:ext>
            </a:extLst>
          </p:cNvPr>
          <p:cNvSpPr/>
          <p:nvPr/>
        </p:nvSpPr>
        <p:spPr>
          <a:xfrm>
            <a:off x="471157" y="1813461"/>
            <a:ext cx="8185228" cy="2031325"/>
          </a:xfrm>
          <a:prstGeom prst="rect">
            <a:avLst/>
          </a:prstGeom>
        </p:spPr>
        <p:txBody>
          <a:bodyPr wrap="square">
            <a:spAutoFit/>
          </a:bodyPr>
          <a:lstStyle/>
          <a:p>
            <a:r>
              <a:rPr lang="en-US" dirty="0">
                <a:latin typeface="Source Sans Pro" panose="020B0503030403020204" pitchFamily="34" charset="0"/>
                <a:ea typeface="Source Sans Pro" panose="020B0503030403020204" pitchFamily="34" charset="0"/>
                <a:cs typeface="Times New Roman" panose="02020603050405020304" pitchFamily="18" charset="0"/>
              </a:rPr>
              <a:t>The Implementation Readiness Assessment evaluates the current situation of the city in carrying out Smart Mobility solutions, </a:t>
            </a:r>
            <a:r>
              <a:rPr lang="en-US" b="1" dirty="0">
                <a:latin typeface="Source Sans Pro" panose="020B0503030403020204" pitchFamily="34" charset="0"/>
                <a:ea typeface="Source Sans Pro" panose="020B0503030403020204" pitchFamily="34" charset="0"/>
                <a:cs typeface="Times New Roman" panose="02020603050405020304" pitchFamily="18" charset="0"/>
              </a:rPr>
              <a:t>identifying general gaps </a:t>
            </a:r>
            <a:r>
              <a:rPr lang="en-US" dirty="0">
                <a:latin typeface="Source Sans Pro" panose="020B0503030403020204" pitchFamily="34" charset="0"/>
                <a:ea typeface="Source Sans Pro" panose="020B0503030403020204" pitchFamily="34" charset="0"/>
                <a:cs typeface="Times New Roman" panose="02020603050405020304" pitchFamily="18" charset="0"/>
              </a:rPr>
              <a:t>in terms of the conditions that affect the implementation of smart mobility solutions, as well as the gaps of already implemented solutions to be filled to improve mobility conditions.</a:t>
            </a:r>
          </a:p>
          <a:p>
            <a:endParaRPr lang="en-US" dirty="0">
              <a:latin typeface="Source Sans Pro" panose="020B0503030403020204" pitchFamily="34" charset="0"/>
              <a:ea typeface="Source Sans Pro" panose="020B0503030403020204" pitchFamily="34" charset="0"/>
              <a:cs typeface="Times New Roman" panose="02020603050405020304" pitchFamily="18" charset="0"/>
            </a:endParaRPr>
          </a:p>
          <a:p>
            <a:r>
              <a:rPr lang="en-US" dirty="0">
                <a:latin typeface="Source Sans Pro" panose="020B0503030403020204" pitchFamily="34" charset="0"/>
                <a:ea typeface="Source Sans Pro" panose="020B0503030403020204" pitchFamily="34" charset="0"/>
                <a:cs typeface="Times New Roman" panose="02020603050405020304" pitchFamily="18" charset="0"/>
              </a:rPr>
              <a:t>The methodology is based on Smart Solution Concept </a:t>
            </a:r>
            <a:endParaRPr lang="es-ES" dirty="0">
              <a:latin typeface="Source Sans Pro" panose="020B0503030403020204" pitchFamily="34" charset="0"/>
              <a:ea typeface="Source Sans Pro" panose="020B0503030403020204" pitchFamily="34" charset="0"/>
            </a:endParaRPr>
          </a:p>
        </p:txBody>
      </p:sp>
      <p:pic>
        <p:nvPicPr>
          <p:cNvPr id="8" name="Imagen 7">
            <a:extLst>
              <a:ext uri="{FF2B5EF4-FFF2-40B4-BE49-F238E27FC236}">
                <a16:creationId xmlns:a16="http://schemas.microsoft.com/office/drawing/2014/main" id="{32824067-1A1A-4316-A8D9-7B23B16BF831}"/>
              </a:ext>
            </a:extLst>
          </p:cNvPr>
          <p:cNvPicPr/>
          <p:nvPr/>
        </p:nvPicPr>
        <p:blipFill rotWithShape="1">
          <a:blip r:embed="rId2">
            <a:extLst>
              <a:ext uri="{28A0092B-C50C-407E-A947-70E740481C1C}">
                <a14:useLocalDpi xmlns:a14="http://schemas.microsoft.com/office/drawing/2010/main" val="0"/>
              </a:ext>
            </a:extLst>
          </a:blip>
          <a:srcRect l="2053" t="36697" r="2112"/>
          <a:stretch/>
        </p:blipFill>
        <p:spPr bwMode="auto">
          <a:xfrm>
            <a:off x="940616" y="4028875"/>
            <a:ext cx="7314035" cy="2692599"/>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5502298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95511D-6124-400B-8004-FDE7F6264A0A}"/>
              </a:ext>
            </a:extLst>
          </p:cNvPr>
          <p:cNvSpPr>
            <a:spLocks noGrp="1"/>
          </p:cNvSpPr>
          <p:nvPr>
            <p:ph type="title"/>
          </p:nvPr>
        </p:nvSpPr>
        <p:spPr/>
        <p:txBody>
          <a:bodyPr>
            <a:normAutofit/>
          </a:bodyPr>
          <a:lstStyle/>
          <a:p>
            <a:r>
              <a:rPr lang="en-US" dirty="0"/>
              <a:t>Agenda</a:t>
            </a:r>
            <a:endParaRPr lang="en-GB" dirty="0"/>
          </a:p>
        </p:txBody>
      </p:sp>
      <p:sp>
        <p:nvSpPr>
          <p:cNvPr id="4" name="Slide Number Placeholder 3">
            <a:extLst>
              <a:ext uri="{FF2B5EF4-FFF2-40B4-BE49-F238E27FC236}">
                <a16:creationId xmlns:a16="http://schemas.microsoft.com/office/drawing/2014/main" id="{C17088C1-3683-4F09-A570-DBE3080C0A39}"/>
              </a:ext>
            </a:extLst>
          </p:cNvPr>
          <p:cNvSpPr>
            <a:spLocks noGrp="1"/>
          </p:cNvSpPr>
          <p:nvPr>
            <p:ph type="sldNum" sz="quarter" idx="12"/>
          </p:nvPr>
        </p:nvSpPr>
        <p:spPr/>
        <p:txBody>
          <a:bodyPr/>
          <a:lstStyle/>
          <a:p>
            <a:fld id="{5336F0B7-EF37-4B31-BA1E-D2B9204CDF2B}" type="slidenum">
              <a:rPr lang="ca-ES" noProof="0" smtClean="0"/>
              <a:pPr/>
              <a:t>4</a:t>
            </a:fld>
            <a:endParaRPr lang="ca-ES" noProof="0" dirty="0"/>
          </a:p>
        </p:txBody>
      </p:sp>
      <p:graphicFrame>
        <p:nvGraphicFramePr>
          <p:cNvPr id="3" name="Tabla 2">
            <a:extLst>
              <a:ext uri="{FF2B5EF4-FFF2-40B4-BE49-F238E27FC236}">
                <a16:creationId xmlns:a16="http://schemas.microsoft.com/office/drawing/2014/main" id="{35742AFA-A8BD-43CF-992E-0BE315999CEE}"/>
              </a:ext>
            </a:extLst>
          </p:cNvPr>
          <p:cNvGraphicFramePr>
            <a:graphicFrameLocks noGrp="1"/>
          </p:cNvGraphicFramePr>
          <p:nvPr>
            <p:extLst>
              <p:ext uri="{D42A27DB-BD31-4B8C-83A1-F6EECF244321}">
                <p14:modId xmlns:p14="http://schemas.microsoft.com/office/powerpoint/2010/main" val="4156990019"/>
              </p:ext>
            </p:extLst>
          </p:nvPr>
        </p:nvGraphicFramePr>
        <p:xfrm>
          <a:off x="244928" y="1724253"/>
          <a:ext cx="8735785" cy="4105047"/>
        </p:xfrm>
        <a:graphic>
          <a:graphicData uri="http://schemas.openxmlformats.org/drawingml/2006/table">
            <a:tbl>
              <a:tblPr firstRow="1" firstCol="1" bandRow="1">
                <a:tableStyleId>{5C22544A-7EE6-4342-B048-85BDC9FD1C3A}</a:tableStyleId>
              </a:tblPr>
              <a:tblGrid>
                <a:gridCol w="1234751">
                  <a:extLst>
                    <a:ext uri="{9D8B030D-6E8A-4147-A177-3AD203B41FA5}">
                      <a16:colId xmlns:a16="http://schemas.microsoft.com/office/drawing/2014/main" val="3827170027"/>
                    </a:ext>
                  </a:extLst>
                </a:gridCol>
                <a:gridCol w="7501034">
                  <a:extLst>
                    <a:ext uri="{9D8B030D-6E8A-4147-A177-3AD203B41FA5}">
                      <a16:colId xmlns:a16="http://schemas.microsoft.com/office/drawing/2014/main" val="1286560125"/>
                    </a:ext>
                  </a:extLst>
                </a:gridCol>
              </a:tblGrid>
              <a:tr h="207183">
                <a:tc>
                  <a:txBody>
                    <a:bodyPr/>
                    <a:lstStyle/>
                    <a:p>
                      <a:pPr marL="182880" algn="ctr">
                        <a:lnSpc>
                          <a:spcPct val="115000"/>
                        </a:lnSpc>
                        <a:spcBef>
                          <a:spcPts val="600"/>
                        </a:spcBef>
                        <a:spcAft>
                          <a:spcPts val="0"/>
                        </a:spcAft>
                      </a:pPr>
                      <a:r>
                        <a:rPr lang="en-GB" sz="1400" dirty="0">
                          <a:effectLst/>
                        </a:rPr>
                        <a:t>Time</a:t>
                      </a:r>
                      <a:endParaRPr lang="es-ES" sz="1400" dirty="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tc>
                  <a:txBody>
                    <a:bodyPr/>
                    <a:lstStyle/>
                    <a:p>
                      <a:pPr marL="182880">
                        <a:lnSpc>
                          <a:spcPct val="115000"/>
                        </a:lnSpc>
                        <a:spcBef>
                          <a:spcPts val="600"/>
                        </a:spcBef>
                        <a:spcAft>
                          <a:spcPts val="0"/>
                        </a:spcAft>
                      </a:pPr>
                      <a:r>
                        <a:rPr lang="en-GB" sz="1400">
                          <a:effectLst/>
                        </a:rPr>
                        <a:t>Title/activity</a:t>
                      </a:r>
                      <a:endParaRPr lang="es-ES" sz="140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extLst>
                  <a:ext uri="{0D108BD9-81ED-4DB2-BD59-A6C34878D82A}">
                    <a16:rowId xmlns:a16="http://schemas.microsoft.com/office/drawing/2014/main" val="499465941"/>
                  </a:ext>
                </a:extLst>
              </a:tr>
              <a:tr h="299117">
                <a:tc>
                  <a:txBody>
                    <a:bodyPr/>
                    <a:lstStyle/>
                    <a:p>
                      <a:pPr marL="182880" algn="r">
                        <a:lnSpc>
                          <a:spcPct val="115000"/>
                        </a:lnSpc>
                        <a:spcBef>
                          <a:spcPts val="600"/>
                        </a:spcBef>
                        <a:spcAft>
                          <a:spcPts val="0"/>
                        </a:spcAft>
                      </a:pPr>
                      <a:r>
                        <a:rPr lang="en-GB" sz="1400" dirty="0">
                          <a:effectLst/>
                        </a:rPr>
                        <a:t>09:30-10:00</a:t>
                      </a:r>
                      <a:endParaRPr lang="es-ES" sz="1400" dirty="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tc>
                  <a:txBody>
                    <a:bodyPr/>
                    <a:lstStyle/>
                    <a:p>
                      <a:pPr marL="182880">
                        <a:lnSpc>
                          <a:spcPct val="115000"/>
                        </a:lnSpc>
                        <a:spcBef>
                          <a:spcPts val="600"/>
                        </a:spcBef>
                        <a:spcAft>
                          <a:spcPts val="0"/>
                        </a:spcAft>
                      </a:pPr>
                      <a:r>
                        <a:rPr lang="en-GB" sz="1400" dirty="0">
                          <a:effectLst/>
                        </a:rPr>
                        <a:t>Arrival and registration</a:t>
                      </a:r>
                      <a:endParaRPr lang="es-ES" sz="1400" dirty="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extLst>
                  <a:ext uri="{0D108BD9-81ED-4DB2-BD59-A6C34878D82A}">
                    <a16:rowId xmlns:a16="http://schemas.microsoft.com/office/drawing/2014/main" val="2146697121"/>
                  </a:ext>
                </a:extLst>
              </a:tr>
              <a:tr h="299117">
                <a:tc>
                  <a:txBody>
                    <a:bodyPr/>
                    <a:lstStyle/>
                    <a:p>
                      <a:pPr marL="182880" algn="r">
                        <a:lnSpc>
                          <a:spcPct val="115000"/>
                        </a:lnSpc>
                        <a:spcBef>
                          <a:spcPts val="600"/>
                        </a:spcBef>
                        <a:spcAft>
                          <a:spcPts val="0"/>
                        </a:spcAft>
                      </a:pPr>
                      <a:r>
                        <a:rPr lang="en-GB" sz="1400">
                          <a:effectLst/>
                        </a:rPr>
                        <a:t>10:00-10:05</a:t>
                      </a:r>
                      <a:endParaRPr lang="es-ES" sz="140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tc>
                  <a:txBody>
                    <a:bodyPr/>
                    <a:lstStyle/>
                    <a:p>
                      <a:pPr marL="182880">
                        <a:lnSpc>
                          <a:spcPct val="115000"/>
                        </a:lnSpc>
                        <a:spcBef>
                          <a:spcPts val="600"/>
                        </a:spcBef>
                        <a:spcAft>
                          <a:spcPts val="0"/>
                        </a:spcAft>
                      </a:pPr>
                      <a:r>
                        <a:rPr lang="en-GB" sz="1400" dirty="0">
                          <a:effectLst/>
                        </a:rPr>
                        <a:t>Introduction to agenda and the training</a:t>
                      </a:r>
                      <a:endParaRPr lang="es-ES" sz="1400" dirty="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extLst>
                  <a:ext uri="{0D108BD9-81ED-4DB2-BD59-A6C34878D82A}">
                    <a16:rowId xmlns:a16="http://schemas.microsoft.com/office/drawing/2014/main" val="2248948142"/>
                  </a:ext>
                </a:extLst>
              </a:tr>
              <a:tr h="299117">
                <a:tc>
                  <a:txBody>
                    <a:bodyPr/>
                    <a:lstStyle/>
                    <a:p>
                      <a:pPr marL="182880" algn="r">
                        <a:lnSpc>
                          <a:spcPct val="115000"/>
                        </a:lnSpc>
                        <a:spcBef>
                          <a:spcPts val="600"/>
                        </a:spcBef>
                        <a:spcAft>
                          <a:spcPts val="0"/>
                        </a:spcAft>
                      </a:pPr>
                      <a:r>
                        <a:rPr lang="en-GB" sz="1400">
                          <a:effectLst/>
                        </a:rPr>
                        <a:t>10:05-11:00</a:t>
                      </a:r>
                      <a:endParaRPr lang="es-ES" sz="140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tc>
                  <a:txBody>
                    <a:bodyPr/>
                    <a:lstStyle/>
                    <a:p>
                      <a:pPr marL="182880">
                        <a:lnSpc>
                          <a:spcPct val="115000"/>
                        </a:lnSpc>
                        <a:spcBef>
                          <a:spcPts val="600"/>
                        </a:spcBef>
                        <a:spcAft>
                          <a:spcPts val="0"/>
                        </a:spcAft>
                      </a:pPr>
                      <a:r>
                        <a:rPr lang="en-GB" sz="1400" dirty="0">
                          <a:effectLst/>
                        </a:rPr>
                        <a:t>Principals of traffic management. The role of ITS on improving urban mobility</a:t>
                      </a:r>
                      <a:endParaRPr lang="es-ES" sz="1400" dirty="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extLst>
                  <a:ext uri="{0D108BD9-81ED-4DB2-BD59-A6C34878D82A}">
                    <a16:rowId xmlns:a16="http://schemas.microsoft.com/office/drawing/2014/main" val="517191253"/>
                  </a:ext>
                </a:extLst>
              </a:tr>
              <a:tr h="299117">
                <a:tc>
                  <a:txBody>
                    <a:bodyPr/>
                    <a:lstStyle/>
                    <a:p>
                      <a:pPr marL="182880" algn="r">
                        <a:lnSpc>
                          <a:spcPct val="115000"/>
                        </a:lnSpc>
                        <a:spcBef>
                          <a:spcPts val="600"/>
                        </a:spcBef>
                        <a:spcAft>
                          <a:spcPts val="0"/>
                        </a:spcAft>
                      </a:pPr>
                      <a:r>
                        <a:rPr lang="en-GB" sz="1400">
                          <a:effectLst/>
                        </a:rPr>
                        <a:t>11.00-11:20</a:t>
                      </a:r>
                      <a:endParaRPr lang="es-ES" sz="140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tc>
                  <a:txBody>
                    <a:bodyPr/>
                    <a:lstStyle/>
                    <a:p>
                      <a:pPr marL="182880">
                        <a:lnSpc>
                          <a:spcPct val="115000"/>
                        </a:lnSpc>
                        <a:spcBef>
                          <a:spcPts val="600"/>
                        </a:spcBef>
                        <a:spcAft>
                          <a:spcPts val="0"/>
                        </a:spcAft>
                      </a:pPr>
                      <a:r>
                        <a:rPr lang="en-GB" sz="1400" dirty="0">
                          <a:effectLst/>
                        </a:rPr>
                        <a:t>Data collection and management for traffic management</a:t>
                      </a:r>
                      <a:endParaRPr lang="es-ES" sz="1400" dirty="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extLst>
                  <a:ext uri="{0D108BD9-81ED-4DB2-BD59-A6C34878D82A}">
                    <a16:rowId xmlns:a16="http://schemas.microsoft.com/office/drawing/2014/main" val="2182621214"/>
                  </a:ext>
                </a:extLst>
              </a:tr>
              <a:tr h="299117">
                <a:tc>
                  <a:txBody>
                    <a:bodyPr/>
                    <a:lstStyle/>
                    <a:p>
                      <a:pPr marL="182880" algn="r">
                        <a:lnSpc>
                          <a:spcPct val="115000"/>
                        </a:lnSpc>
                        <a:spcBef>
                          <a:spcPts val="600"/>
                        </a:spcBef>
                        <a:spcAft>
                          <a:spcPts val="0"/>
                        </a:spcAft>
                      </a:pPr>
                      <a:r>
                        <a:rPr lang="en-GB" sz="1400">
                          <a:effectLst/>
                        </a:rPr>
                        <a:t>11.20-11:30</a:t>
                      </a:r>
                      <a:endParaRPr lang="es-ES" sz="140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tc>
                  <a:txBody>
                    <a:bodyPr/>
                    <a:lstStyle/>
                    <a:p>
                      <a:pPr marL="182880">
                        <a:lnSpc>
                          <a:spcPct val="115000"/>
                        </a:lnSpc>
                        <a:spcBef>
                          <a:spcPts val="600"/>
                        </a:spcBef>
                        <a:spcAft>
                          <a:spcPts val="0"/>
                        </a:spcAft>
                      </a:pPr>
                      <a:r>
                        <a:rPr lang="en-GB" sz="1400" dirty="0">
                          <a:effectLst/>
                        </a:rPr>
                        <a:t>Break</a:t>
                      </a:r>
                      <a:endParaRPr lang="es-ES" sz="1400" dirty="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extLst>
                  <a:ext uri="{0D108BD9-81ED-4DB2-BD59-A6C34878D82A}">
                    <a16:rowId xmlns:a16="http://schemas.microsoft.com/office/drawing/2014/main" val="734773546"/>
                  </a:ext>
                </a:extLst>
              </a:tr>
              <a:tr h="299117">
                <a:tc>
                  <a:txBody>
                    <a:bodyPr/>
                    <a:lstStyle/>
                    <a:p>
                      <a:pPr marL="182880" algn="r">
                        <a:lnSpc>
                          <a:spcPct val="115000"/>
                        </a:lnSpc>
                        <a:spcBef>
                          <a:spcPts val="600"/>
                        </a:spcBef>
                        <a:spcAft>
                          <a:spcPts val="0"/>
                        </a:spcAft>
                      </a:pPr>
                      <a:r>
                        <a:rPr lang="en-GB" sz="1400">
                          <a:effectLst/>
                        </a:rPr>
                        <a:t>11:30-12:30</a:t>
                      </a:r>
                      <a:endParaRPr lang="es-ES" sz="140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tc>
                  <a:txBody>
                    <a:bodyPr/>
                    <a:lstStyle/>
                    <a:p>
                      <a:pPr marL="182880">
                        <a:lnSpc>
                          <a:spcPct val="115000"/>
                        </a:lnSpc>
                        <a:spcBef>
                          <a:spcPts val="600"/>
                        </a:spcBef>
                        <a:spcAft>
                          <a:spcPts val="0"/>
                        </a:spcAft>
                      </a:pPr>
                      <a:r>
                        <a:rPr lang="en-GB" sz="1400" dirty="0">
                          <a:effectLst/>
                        </a:rPr>
                        <a:t>ITS solutions for improving traffic in cities</a:t>
                      </a:r>
                      <a:endParaRPr lang="es-ES" sz="1400" dirty="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extLst>
                  <a:ext uri="{0D108BD9-81ED-4DB2-BD59-A6C34878D82A}">
                    <a16:rowId xmlns:a16="http://schemas.microsoft.com/office/drawing/2014/main" val="3594168979"/>
                  </a:ext>
                </a:extLst>
              </a:tr>
              <a:tr h="299117">
                <a:tc>
                  <a:txBody>
                    <a:bodyPr/>
                    <a:lstStyle/>
                    <a:p>
                      <a:pPr marL="182880" algn="r">
                        <a:lnSpc>
                          <a:spcPct val="115000"/>
                        </a:lnSpc>
                        <a:spcBef>
                          <a:spcPts val="600"/>
                        </a:spcBef>
                        <a:spcAft>
                          <a:spcPts val="0"/>
                        </a:spcAft>
                      </a:pPr>
                      <a:r>
                        <a:rPr lang="en-GB" sz="1400">
                          <a:effectLst/>
                        </a:rPr>
                        <a:t>12:30-13:30</a:t>
                      </a:r>
                      <a:endParaRPr lang="es-ES" sz="140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tc>
                  <a:txBody>
                    <a:bodyPr/>
                    <a:lstStyle/>
                    <a:p>
                      <a:pPr marL="182880">
                        <a:lnSpc>
                          <a:spcPct val="115000"/>
                        </a:lnSpc>
                        <a:spcBef>
                          <a:spcPts val="600"/>
                        </a:spcBef>
                        <a:spcAft>
                          <a:spcPts val="0"/>
                        </a:spcAft>
                      </a:pPr>
                      <a:r>
                        <a:rPr lang="en-GB" sz="1400" dirty="0">
                          <a:effectLst/>
                        </a:rPr>
                        <a:t>Lunch</a:t>
                      </a:r>
                      <a:endParaRPr lang="es-ES" sz="1400" dirty="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extLst>
                  <a:ext uri="{0D108BD9-81ED-4DB2-BD59-A6C34878D82A}">
                    <a16:rowId xmlns:a16="http://schemas.microsoft.com/office/drawing/2014/main" val="3095698876"/>
                  </a:ext>
                </a:extLst>
              </a:tr>
              <a:tr h="299117">
                <a:tc>
                  <a:txBody>
                    <a:bodyPr/>
                    <a:lstStyle/>
                    <a:p>
                      <a:pPr marL="182880" algn="r">
                        <a:lnSpc>
                          <a:spcPct val="115000"/>
                        </a:lnSpc>
                        <a:spcBef>
                          <a:spcPts val="600"/>
                        </a:spcBef>
                        <a:spcAft>
                          <a:spcPts val="0"/>
                        </a:spcAft>
                      </a:pPr>
                      <a:r>
                        <a:rPr lang="en-GB" sz="1400">
                          <a:effectLst/>
                        </a:rPr>
                        <a:t>13:30-14:00</a:t>
                      </a:r>
                      <a:endParaRPr lang="es-ES" sz="140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tc>
                  <a:txBody>
                    <a:bodyPr/>
                    <a:lstStyle/>
                    <a:p>
                      <a:pPr marL="182880">
                        <a:lnSpc>
                          <a:spcPct val="115000"/>
                        </a:lnSpc>
                        <a:spcBef>
                          <a:spcPts val="600"/>
                        </a:spcBef>
                        <a:spcAft>
                          <a:spcPts val="0"/>
                        </a:spcAft>
                      </a:pPr>
                      <a:r>
                        <a:rPr lang="en-GB" sz="1400" dirty="0">
                          <a:effectLst/>
                        </a:rPr>
                        <a:t>Exercise to motivate the topics: what new ITS solutions can be adopted in Ankara?  </a:t>
                      </a:r>
                      <a:endParaRPr lang="es-ES" sz="1400" dirty="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extLst>
                  <a:ext uri="{0D108BD9-81ED-4DB2-BD59-A6C34878D82A}">
                    <a16:rowId xmlns:a16="http://schemas.microsoft.com/office/drawing/2014/main" val="3434564894"/>
                  </a:ext>
                </a:extLst>
              </a:tr>
              <a:tr h="299117">
                <a:tc>
                  <a:txBody>
                    <a:bodyPr/>
                    <a:lstStyle/>
                    <a:p>
                      <a:pPr marL="182880" algn="r">
                        <a:lnSpc>
                          <a:spcPct val="115000"/>
                        </a:lnSpc>
                        <a:spcBef>
                          <a:spcPts val="600"/>
                        </a:spcBef>
                        <a:spcAft>
                          <a:spcPts val="0"/>
                        </a:spcAft>
                      </a:pPr>
                      <a:r>
                        <a:rPr lang="en-GB" sz="1400" dirty="0">
                          <a:effectLst/>
                        </a:rPr>
                        <a:t>14:00-14:45</a:t>
                      </a:r>
                      <a:endParaRPr lang="es-ES" sz="1400" dirty="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solidFill>
                      <a:srgbClr val="F17F09"/>
                    </a:solidFill>
                  </a:tcPr>
                </a:tc>
                <a:tc>
                  <a:txBody>
                    <a:bodyPr/>
                    <a:lstStyle/>
                    <a:p>
                      <a:pPr marL="182880">
                        <a:lnSpc>
                          <a:spcPct val="115000"/>
                        </a:lnSpc>
                        <a:spcBef>
                          <a:spcPts val="600"/>
                        </a:spcBef>
                        <a:spcAft>
                          <a:spcPts val="0"/>
                        </a:spcAft>
                      </a:pPr>
                      <a:r>
                        <a:rPr lang="en-GB" sz="1400" dirty="0">
                          <a:effectLst/>
                        </a:rPr>
                        <a:t>The implementation of a technological project</a:t>
                      </a:r>
                      <a:endParaRPr lang="es-ES" sz="1400" dirty="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solidFill>
                      <a:srgbClr val="F17F09"/>
                    </a:solidFill>
                  </a:tcPr>
                </a:tc>
                <a:extLst>
                  <a:ext uri="{0D108BD9-81ED-4DB2-BD59-A6C34878D82A}">
                    <a16:rowId xmlns:a16="http://schemas.microsoft.com/office/drawing/2014/main" val="2279292359"/>
                  </a:ext>
                </a:extLst>
              </a:tr>
              <a:tr h="299117">
                <a:tc>
                  <a:txBody>
                    <a:bodyPr/>
                    <a:lstStyle/>
                    <a:p>
                      <a:pPr marL="182880" algn="r">
                        <a:lnSpc>
                          <a:spcPct val="115000"/>
                        </a:lnSpc>
                        <a:spcBef>
                          <a:spcPts val="600"/>
                        </a:spcBef>
                        <a:spcAft>
                          <a:spcPts val="0"/>
                        </a:spcAft>
                      </a:pPr>
                      <a:r>
                        <a:rPr lang="en-GB" sz="1400">
                          <a:effectLst/>
                        </a:rPr>
                        <a:t>14:45-15:00</a:t>
                      </a:r>
                      <a:endParaRPr lang="es-ES" sz="140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tc>
                  <a:txBody>
                    <a:bodyPr/>
                    <a:lstStyle/>
                    <a:p>
                      <a:pPr marL="182880">
                        <a:lnSpc>
                          <a:spcPct val="115000"/>
                        </a:lnSpc>
                        <a:spcBef>
                          <a:spcPts val="600"/>
                        </a:spcBef>
                        <a:spcAft>
                          <a:spcPts val="0"/>
                        </a:spcAft>
                      </a:pPr>
                      <a:r>
                        <a:rPr lang="en-GB" sz="1400" dirty="0">
                          <a:effectLst/>
                        </a:rPr>
                        <a:t>Break</a:t>
                      </a:r>
                      <a:endParaRPr lang="es-ES" sz="1400" dirty="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extLst>
                  <a:ext uri="{0D108BD9-81ED-4DB2-BD59-A6C34878D82A}">
                    <a16:rowId xmlns:a16="http://schemas.microsoft.com/office/drawing/2014/main" val="1894423924"/>
                  </a:ext>
                </a:extLst>
              </a:tr>
              <a:tr h="299117">
                <a:tc>
                  <a:txBody>
                    <a:bodyPr/>
                    <a:lstStyle/>
                    <a:p>
                      <a:pPr marL="182880" algn="r">
                        <a:lnSpc>
                          <a:spcPct val="115000"/>
                        </a:lnSpc>
                        <a:spcBef>
                          <a:spcPts val="600"/>
                        </a:spcBef>
                        <a:spcAft>
                          <a:spcPts val="0"/>
                        </a:spcAft>
                      </a:pPr>
                      <a:r>
                        <a:rPr lang="en-GB" sz="1400">
                          <a:effectLst/>
                        </a:rPr>
                        <a:t>15:00-15:50</a:t>
                      </a:r>
                      <a:endParaRPr lang="es-ES" sz="140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tc>
                  <a:txBody>
                    <a:bodyPr/>
                    <a:lstStyle/>
                    <a:p>
                      <a:pPr marL="182880">
                        <a:lnSpc>
                          <a:spcPct val="115000"/>
                        </a:lnSpc>
                        <a:spcBef>
                          <a:spcPts val="600"/>
                        </a:spcBef>
                        <a:spcAft>
                          <a:spcPts val="0"/>
                        </a:spcAft>
                      </a:pPr>
                      <a:r>
                        <a:rPr lang="en-GB" sz="1400" dirty="0">
                          <a:effectLst/>
                        </a:rPr>
                        <a:t>Workshop on implementing an ITS project in Ankara </a:t>
                      </a:r>
                      <a:endParaRPr lang="es-ES" sz="1400" dirty="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extLst>
                  <a:ext uri="{0D108BD9-81ED-4DB2-BD59-A6C34878D82A}">
                    <a16:rowId xmlns:a16="http://schemas.microsoft.com/office/drawing/2014/main" val="3084858336"/>
                  </a:ext>
                </a:extLst>
              </a:tr>
              <a:tr h="299117">
                <a:tc>
                  <a:txBody>
                    <a:bodyPr/>
                    <a:lstStyle/>
                    <a:p>
                      <a:pPr marL="182880" algn="r">
                        <a:lnSpc>
                          <a:spcPct val="115000"/>
                        </a:lnSpc>
                        <a:spcBef>
                          <a:spcPts val="600"/>
                        </a:spcBef>
                        <a:spcAft>
                          <a:spcPts val="0"/>
                        </a:spcAft>
                      </a:pPr>
                      <a:r>
                        <a:rPr lang="en-GB" sz="1400">
                          <a:effectLst/>
                        </a:rPr>
                        <a:t>15:50-16:00</a:t>
                      </a:r>
                      <a:endParaRPr lang="es-ES" sz="140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tc>
                  <a:txBody>
                    <a:bodyPr/>
                    <a:lstStyle/>
                    <a:p>
                      <a:pPr marL="182880">
                        <a:lnSpc>
                          <a:spcPct val="115000"/>
                        </a:lnSpc>
                        <a:spcBef>
                          <a:spcPts val="600"/>
                        </a:spcBef>
                        <a:spcAft>
                          <a:spcPts val="0"/>
                        </a:spcAft>
                      </a:pPr>
                      <a:r>
                        <a:rPr lang="en-GB" sz="1400" dirty="0">
                          <a:effectLst/>
                        </a:rPr>
                        <a:t>Questions and Closing Remarks</a:t>
                      </a:r>
                      <a:endParaRPr lang="es-ES" sz="1400" dirty="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extLst>
                  <a:ext uri="{0D108BD9-81ED-4DB2-BD59-A6C34878D82A}">
                    <a16:rowId xmlns:a16="http://schemas.microsoft.com/office/drawing/2014/main" val="1927404694"/>
                  </a:ext>
                </a:extLst>
              </a:tr>
              <a:tr h="284820">
                <a:tc>
                  <a:txBody>
                    <a:bodyPr/>
                    <a:lstStyle/>
                    <a:p>
                      <a:pPr marL="182880" algn="ctr">
                        <a:lnSpc>
                          <a:spcPct val="115000"/>
                        </a:lnSpc>
                        <a:spcBef>
                          <a:spcPts val="600"/>
                        </a:spcBef>
                        <a:spcAft>
                          <a:spcPts val="0"/>
                        </a:spcAft>
                      </a:pPr>
                      <a:r>
                        <a:rPr lang="en-GB" sz="1400">
                          <a:effectLst/>
                        </a:rPr>
                        <a:t>16:00</a:t>
                      </a:r>
                      <a:endParaRPr lang="es-ES" sz="140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tc>
                  <a:txBody>
                    <a:bodyPr/>
                    <a:lstStyle/>
                    <a:p>
                      <a:pPr marL="182880">
                        <a:lnSpc>
                          <a:spcPct val="115000"/>
                        </a:lnSpc>
                        <a:spcBef>
                          <a:spcPts val="600"/>
                        </a:spcBef>
                        <a:spcAft>
                          <a:spcPts val="0"/>
                        </a:spcAft>
                      </a:pPr>
                      <a:r>
                        <a:rPr lang="en-GB" sz="1400" dirty="0">
                          <a:effectLst/>
                        </a:rPr>
                        <a:t>End of the first day of TM4</a:t>
                      </a:r>
                      <a:endParaRPr lang="es-ES" sz="1400" dirty="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extLst>
                  <a:ext uri="{0D108BD9-81ED-4DB2-BD59-A6C34878D82A}">
                    <a16:rowId xmlns:a16="http://schemas.microsoft.com/office/drawing/2014/main" val="1669838195"/>
                  </a:ext>
                </a:extLst>
              </a:tr>
            </a:tbl>
          </a:graphicData>
        </a:graphic>
      </p:graphicFrame>
    </p:spTree>
    <p:extLst>
      <p:ext uri="{BB962C8B-B14F-4D97-AF65-F5344CB8AC3E}">
        <p14:creationId xmlns:p14="http://schemas.microsoft.com/office/powerpoint/2010/main" val="103581327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FDD1E8AC-27C2-D899-8684-2C2AE5ACC87D}"/>
              </a:ext>
            </a:extLst>
          </p:cNvPr>
          <p:cNvSpPr>
            <a:spLocks noGrp="1"/>
          </p:cNvSpPr>
          <p:nvPr>
            <p:ph type="title"/>
          </p:nvPr>
        </p:nvSpPr>
        <p:spPr>
          <a:xfrm>
            <a:off x="471157" y="1028701"/>
            <a:ext cx="8201685" cy="453944"/>
          </a:xfrm>
        </p:spPr>
        <p:txBody>
          <a:bodyPr>
            <a:noAutofit/>
          </a:bodyPr>
          <a:lstStyle/>
          <a:p>
            <a:r>
              <a:rPr lang="en-US" sz="2400" dirty="0"/>
              <a:t>Identification of categories </a:t>
            </a:r>
            <a:endParaRPr lang="en-GB" sz="2400" dirty="0"/>
          </a:p>
        </p:txBody>
      </p:sp>
      <p:graphicFrame>
        <p:nvGraphicFramePr>
          <p:cNvPr id="2" name="Tabla 1">
            <a:extLst>
              <a:ext uri="{FF2B5EF4-FFF2-40B4-BE49-F238E27FC236}">
                <a16:creationId xmlns:a16="http://schemas.microsoft.com/office/drawing/2014/main" id="{09BA404E-6C2A-4196-9467-37D715C21F25}"/>
              </a:ext>
            </a:extLst>
          </p:cNvPr>
          <p:cNvGraphicFramePr>
            <a:graphicFrameLocks noGrp="1"/>
          </p:cNvGraphicFramePr>
          <p:nvPr>
            <p:extLst>
              <p:ext uri="{D42A27DB-BD31-4B8C-83A1-F6EECF244321}">
                <p14:modId xmlns:p14="http://schemas.microsoft.com/office/powerpoint/2010/main" val="4201378895"/>
              </p:ext>
            </p:extLst>
          </p:nvPr>
        </p:nvGraphicFramePr>
        <p:xfrm>
          <a:off x="294363" y="2265634"/>
          <a:ext cx="8378479" cy="3087370"/>
        </p:xfrm>
        <a:graphic>
          <a:graphicData uri="http://schemas.openxmlformats.org/drawingml/2006/table">
            <a:tbl>
              <a:tblPr firstRow="1" firstCol="1" bandRow="1">
                <a:tableStyleId>{912C8C85-51F0-491E-9774-3900AFEF0FD7}</a:tableStyleId>
              </a:tblPr>
              <a:tblGrid>
                <a:gridCol w="2392893">
                  <a:extLst>
                    <a:ext uri="{9D8B030D-6E8A-4147-A177-3AD203B41FA5}">
                      <a16:colId xmlns:a16="http://schemas.microsoft.com/office/drawing/2014/main" val="477187266"/>
                    </a:ext>
                  </a:extLst>
                </a:gridCol>
                <a:gridCol w="2850359">
                  <a:extLst>
                    <a:ext uri="{9D8B030D-6E8A-4147-A177-3AD203B41FA5}">
                      <a16:colId xmlns:a16="http://schemas.microsoft.com/office/drawing/2014/main" val="2549636396"/>
                    </a:ext>
                  </a:extLst>
                </a:gridCol>
                <a:gridCol w="3135227">
                  <a:extLst>
                    <a:ext uri="{9D8B030D-6E8A-4147-A177-3AD203B41FA5}">
                      <a16:colId xmlns:a16="http://schemas.microsoft.com/office/drawing/2014/main" val="1732942365"/>
                    </a:ext>
                  </a:extLst>
                </a:gridCol>
              </a:tblGrid>
              <a:tr h="344170">
                <a:tc>
                  <a:txBody>
                    <a:bodyPr/>
                    <a:lstStyle/>
                    <a:p>
                      <a:pPr algn="ctr">
                        <a:spcAft>
                          <a:spcPts val="0"/>
                        </a:spcAft>
                      </a:pPr>
                      <a:r>
                        <a:rPr lang="en-US" sz="1800" dirty="0">
                          <a:effectLst/>
                          <a:latin typeface="Source Sans Pro" panose="020B0503030403020204" pitchFamily="34" charset="0"/>
                          <a:ea typeface="Source Sans Pro" panose="020B0503030403020204" pitchFamily="34" charset="0"/>
                        </a:rPr>
                        <a:t>General Context</a:t>
                      </a:r>
                      <a:endParaRPr lang="es-ES" sz="1800" dirty="0">
                        <a:solidFill>
                          <a:srgbClr val="000000"/>
                        </a:solidFill>
                        <a:effectLst/>
                        <a:latin typeface="Source Sans Pro" panose="020B0503030403020204" pitchFamily="34" charset="0"/>
                        <a:ea typeface="Source Sans Pro" panose="020B0503030403020204" pitchFamily="34" charset="0"/>
                        <a:cs typeface="SourceSansPro-Light"/>
                      </a:endParaRPr>
                    </a:p>
                  </a:txBody>
                  <a:tcPr marL="68580" marR="68580" marT="0" marB="0" anchor="ctr"/>
                </a:tc>
                <a:tc>
                  <a:txBody>
                    <a:bodyPr/>
                    <a:lstStyle/>
                    <a:p>
                      <a:pPr algn="ctr">
                        <a:spcAft>
                          <a:spcPts val="0"/>
                        </a:spcAft>
                      </a:pPr>
                      <a:r>
                        <a:rPr lang="en-US" sz="1800">
                          <a:effectLst/>
                          <a:latin typeface="Source Sans Pro" panose="020B0503030403020204" pitchFamily="34" charset="0"/>
                          <a:ea typeface="Source Sans Pro" panose="020B0503030403020204" pitchFamily="34" charset="0"/>
                        </a:rPr>
                        <a:t>Smart Framework</a:t>
                      </a:r>
                      <a:endParaRPr lang="es-ES" sz="1800">
                        <a:solidFill>
                          <a:srgbClr val="000000"/>
                        </a:solidFill>
                        <a:effectLst/>
                        <a:latin typeface="Source Sans Pro" panose="020B0503030403020204" pitchFamily="34" charset="0"/>
                        <a:ea typeface="Source Sans Pro" panose="020B0503030403020204" pitchFamily="34" charset="0"/>
                        <a:cs typeface="SourceSansPro-Light"/>
                      </a:endParaRPr>
                    </a:p>
                  </a:txBody>
                  <a:tcPr marL="68580" marR="68580" marT="0" marB="0" anchor="ctr"/>
                </a:tc>
                <a:tc>
                  <a:txBody>
                    <a:bodyPr/>
                    <a:lstStyle/>
                    <a:p>
                      <a:pPr algn="ctr">
                        <a:spcAft>
                          <a:spcPts val="0"/>
                        </a:spcAft>
                      </a:pPr>
                      <a:r>
                        <a:rPr lang="en-US" sz="1800">
                          <a:effectLst/>
                          <a:latin typeface="Source Sans Pro" panose="020B0503030403020204" pitchFamily="34" charset="0"/>
                          <a:ea typeface="Source Sans Pro" panose="020B0503030403020204" pitchFamily="34" charset="0"/>
                        </a:rPr>
                        <a:t>Smart Solutions</a:t>
                      </a:r>
                      <a:endParaRPr lang="es-ES" sz="1800">
                        <a:solidFill>
                          <a:srgbClr val="000000"/>
                        </a:solidFill>
                        <a:effectLst/>
                        <a:latin typeface="Source Sans Pro" panose="020B0503030403020204" pitchFamily="34" charset="0"/>
                        <a:ea typeface="Source Sans Pro" panose="020B0503030403020204" pitchFamily="34" charset="0"/>
                        <a:cs typeface="SourceSansPro-Light"/>
                      </a:endParaRPr>
                    </a:p>
                  </a:txBody>
                  <a:tcPr marL="68580" marR="68580" marT="0" marB="0" anchor="ctr"/>
                </a:tc>
                <a:extLst>
                  <a:ext uri="{0D108BD9-81ED-4DB2-BD59-A6C34878D82A}">
                    <a16:rowId xmlns:a16="http://schemas.microsoft.com/office/drawing/2014/main" val="569388652"/>
                  </a:ext>
                </a:extLst>
              </a:tr>
              <a:tr h="539750">
                <a:tc>
                  <a:txBody>
                    <a:bodyPr/>
                    <a:lstStyle/>
                    <a:p>
                      <a:pPr algn="ctr">
                        <a:spcAft>
                          <a:spcPts val="0"/>
                        </a:spcAft>
                      </a:pPr>
                      <a:r>
                        <a:rPr lang="en-US" sz="1800" b="0" dirty="0">
                          <a:effectLst/>
                          <a:latin typeface="Source Sans Pro" panose="020B0503030403020204" pitchFamily="34" charset="0"/>
                          <a:ea typeface="Source Sans Pro" panose="020B0503030403020204" pitchFamily="34" charset="0"/>
                        </a:rPr>
                        <a:t>Macroeconomics </a:t>
                      </a:r>
                      <a:endParaRPr lang="es-ES" sz="1800" b="0" dirty="0">
                        <a:effectLst/>
                        <a:latin typeface="Source Sans Pro" panose="020B0503030403020204" pitchFamily="34" charset="0"/>
                        <a:ea typeface="Source Sans Pro" panose="020B0503030403020204" pitchFamily="34" charset="0"/>
                      </a:endParaRPr>
                    </a:p>
                    <a:p>
                      <a:pPr algn="ctr">
                        <a:spcAft>
                          <a:spcPts val="0"/>
                        </a:spcAft>
                      </a:pPr>
                      <a:r>
                        <a:rPr lang="en-US" sz="1800" b="0" dirty="0">
                          <a:effectLst/>
                          <a:latin typeface="Source Sans Pro" panose="020B0503030403020204" pitchFamily="34" charset="0"/>
                          <a:ea typeface="Source Sans Pro" panose="020B0503030403020204" pitchFamily="34" charset="0"/>
                        </a:rPr>
                        <a:t>Procurement</a:t>
                      </a:r>
                      <a:endParaRPr lang="es-ES" sz="1800" b="0" dirty="0">
                        <a:effectLst/>
                        <a:latin typeface="Source Sans Pro" panose="020B0503030403020204" pitchFamily="34" charset="0"/>
                        <a:ea typeface="Source Sans Pro" panose="020B0503030403020204" pitchFamily="34" charset="0"/>
                      </a:endParaRPr>
                    </a:p>
                    <a:p>
                      <a:pPr algn="ctr">
                        <a:spcAft>
                          <a:spcPts val="0"/>
                        </a:spcAft>
                      </a:pPr>
                      <a:r>
                        <a:rPr lang="en-US" sz="1800" b="0" dirty="0">
                          <a:effectLst/>
                          <a:latin typeface="Source Sans Pro" panose="020B0503030403020204" pitchFamily="34" charset="0"/>
                          <a:ea typeface="Source Sans Pro" panose="020B0503030403020204" pitchFamily="34" charset="0"/>
                        </a:rPr>
                        <a:t>Environmental and Social</a:t>
                      </a:r>
                      <a:endParaRPr lang="es-ES" sz="1800" b="0" dirty="0">
                        <a:solidFill>
                          <a:srgbClr val="000000"/>
                        </a:solidFill>
                        <a:effectLst/>
                        <a:latin typeface="Source Sans Pro" panose="020B0503030403020204" pitchFamily="34" charset="0"/>
                        <a:ea typeface="Source Sans Pro" panose="020B0503030403020204" pitchFamily="34" charset="0"/>
                        <a:cs typeface="SourceSansPro-Light"/>
                      </a:endParaRPr>
                    </a:p>
                  </a:txBody>
                  <a:tcPr marL="68580" marR="68580" marT="0" marB="0" anchor="ctr"/>
                </a:tc>
                <a:tc>
                  <a:txBody>
                    <a:bodyPr/>
                    <a:lstStyle/>
                    <a:p>
                      <a:pPr algn="ctr">
                        <a:spcAft>
                          <a:spcPts val="0"/>
                        </a:spcAft>
                      </a:pPr>
                      <a:r>
                        <a:rPr lang="en-US" sz="1800" dirty="0">
                          <a:effectLst/>
                          <a:latin typeface="Source Sans Pro" panose="020B0503030403020204" pitchFamily="34" charset="0"/>
                          <a:ea typeface="Source Sans Pro" panose="020B0503030403020204" pitchFamily="34" charset="0"/>
                        </a:rPr>
                        <a:t>Governance</a:t>
                      </a:r>
                      <a:endParaRPr lang="es-ES" sz="1800" dirty="0">
                        <a:effectLst/>
                        <a:latin typeface="Source Sans Pro" panose="020B0503030403020204" pitchFamily="34" charset="0"/>
                        <a:ea typeface="Source Sans Pro" panose="020B0503030403020204" pitchFamily="34" charset="0"/>
                      </a:endParaRPr>
                    </a:p>
                    <a:p>
                      <a:pPr algn="ctr">
                        <a:spcAft>
                          <a:spcPts val="0"/>
                        </a:spcAft>
                      </a:pPr>
                      <a:r>
                        <a:rPr lang="en-US" sz="1800" dirty="0">
                          <a:effectLst/>
                          <a:latin typeface="Source Sans Pro" panose="020B0503030403020204" pitchFamily="34" charset="0"/>
                          <a:ea typeface="Source Sans Pro" panose="020B0503030403020204" pitchFamily="34" charset="0"/>
                        </a:rPr>
                        <a:t>Mobility policies</a:t>
                      </a:r>
                      <a:endParaRPr lang="es-ES" sz="1800" dirty="0">
                        <a:effectLst/>
                        <a:latin typeface="Source Sans Pro" panose="020B0503030403020204" pitchFamily="34" charset="0"/>
                        <a:ea typeface="Source Sans Pro" panose="020B0503030403020204" pitchFamily="34" charset="0"/>
                      </a:endParaRPr>
                    </a:p>
                    <a:p>
                      <a:pPr algn="ctr">
                        <a:spcAft>
                          <a:spcPts val="0"/>
                        </a:spcAft>
                      </a:pPr>
                      <a:r>
                        <a:rPr lang="en-US" sz="1800" dirty="0">
                          <a:effectLst/>
                          <a:latin typeface="Source Sans Pro" panose="020B0503030403020204" pitchFamily="34" charset="0"/>
                          <a:ea typeface="Source Sans Pro" panose="020B0503030403020204" pitchFamily="34" charset="0"/>
                        </a:rPr>
                        <a:t>Mobility services</a:t>
                      </a:r>
                      <a:endParaRPr lang="es-ES" sz="1800" dirty="0">
                        <a:effectLst/>
                        <a:latin typeface="Source Sans Pro" panose="020B0503030403020204" pitchFamily="34" charset="0"/>
                        <a:ea typeface="Source Sans Pro" panose="020B0503030403020204" pitchFamily="34" charset="0"/>
                      </a:endParaRPr>
                    </a:p>
                    <a:p>
                      <a:pPr algn="ctr">
                        <a:spcAft>
                          <a:spcPts val="0"/>
                        </a:spcAft>
                      </a:pPr>
                      <a:r>
                        <a:rPr lang="en-US" sz="1800" dirty="0">
                          <a:effectLst/>
                          <a:latin typeface="Source Sans Pro" panose="020B0503030403020204" pitchFamily="34" charset="0"/>
                          <a:ea typeface="Source Sans Pro" panose="020B0503030403020204" pitchFamily="34" charset="0"/>
                        </a:rPr>
                        <a:t>Citizen engagement</a:t>
                      </a:r>
                      <a:endParaRPr lang="es-ES" sz="1800" dirty="0">
                        <a:effectLst/>
                        <a:latin typeface="Source Sans Pro" panose="020B0503030403020204" pitchFamily="34" charset="0"/>
                        <a:ea typeface="Source Sans Pro" panose="020B0503030403020204" pitchFamily="34" charset="0"/>
                      </a:endParaRPr>
                    </a:p>
                    <a:p>
                      <a:pPr algn="ctr">
                        <a:spcAft>
                          <a:spcPts val="0"/>
                        </a:spcAft>
                      </a:pPr>
                      <a:r>
                        <a:rPr lang="en-US" sz="1800" dirty="0">
                          <a:effectLst/>
                          <a:latin typeface="Source Sans Pro" panose="020B0503030403020204" pitchFamily="34" charset="0"/>
                          <a:ea typeface="Source Sans Pro" panose="020B0503030403020204" pitchFamily="34" charset="0"/>
                        </a:rPr>
                        <a:t>Innovative players</a:t>
                      </a:r>
                      <a:endParaRPr lang="es-ES" sz="1800" dirty="0">
                        <a:solidFill>
                          <a:srgbClr val="000000"/>
                        </a:solidFill>
                        <a:effectLst/>
                        <a:latin typeface="Source Sans Pro" panose="020B0503030403020204" pitchFamily="34" charset="0"/>
                        <a:ea typeface="Source Sans Pro" panose="020B0503030403020204" pitchFamily="34" charset="0"/>
                        <a:cs typeface="SourceSansPro-Light"/>
                      </a:endParaRPr>
                    </a:p>
                  </a:txBody>
                  <a:tcPr marL="68580" marR="68580" marT="0" marB="0" anchor="ctr"/>
                </a:tc>
                <a:tc>
                  <a:txBody>
                    <a:bodyPr/>
                    <a:lstStyle/>
                    <a:p>
                      <a:pPr algn="ctr">
                        <a:spcAft>
                          <a:spcPts val="0"/>
                        </a:spcAft>
                      </a:pPr>
                      <a:r>
                        <a:rPr lang="en-US" sz="1800" dirty="0">
                          <a:effectLst/>
                          <a:latin typeface="Source Sans Pro" panose="020B0503030403020204" pitchFamily="34" charset="0"/>
                          <a:ea typeface="Source Sans Pro" panose="020B0503030403020204" pitchFamily="34" charset="0"/>
                        </a:rPr>
                        <a:t>Data</a:t>
                      </a:r>
                      <a:endParaRPr lang="es-ES" sz="1800" dirty="0">
                        <a:effectLst/>
                        <a:latin typeface="Source Sans Pro" panose="020B0503030403020204" pitchFamily="34" charset="0"/>
                        <a:ea typeface="Source Sans Pro" panose="020B0503030403020204" pitchFamily="34" charset="0"/>
                      </a:endParaRPr>
                    </a:p>
                    <a:p>
                      <a:pPr algn="ctr">
                        <a:spcAft>
                          <a:spcPts val="0"/>
                        </a:spcAft>
                      </a:pPr>
                      <a:r>
                        <a:rPr lang="en-US" sz="1800" dirty="0">
                          <a:effectLst/>
                          <a:latin typeface="Source Sans Pro" panose="020B0503030403020204" pitchFamily="34" charset="0"/>
                          <a:ea typeface="Source Sans Pro" panose="020B0503030403020204" pitchFamily="34" charset="0"/>
                        </a:rPr>
                        <a:t>Transport management </a:t>
                      </a:r>
                      <a:endParaRPr lang="es-ES" sz="1800" dirty="0">
                        <a:effectLst/>
                        <a:latin typeface="Source Sans Pro" panose="020B0503030403020204" pitchFamily="34" charset="0"/>
                        <a:ea typeface="Source Sans Pro" panose="020B0503030403020204" pitchFamily="34" charset="0"/>
                      </a:endParaRPr>
                    </a:p>
                    <a:p>
                      <a:pPr algn="ctr">
                        <a:spcAft>
                          <a:spcPts val="0"/>
                        </a:spcAft>
                      </a:pPr>
                      <a:r>
                        <a:rPr lang="en-US" sz="1800" dirty="0">
                          <a:effectLst/>
                          <a:latin typeface="Source Sans Pro" panose="020B0503030403020204" pitchFamily="34" charset="0"/>
                          <a:ea typeface="Source Sans Pro" panose="020B0503030403020204" pitchFamily="34" charset="0"/>
                        </a:rPr>
                        <a:t>Fare collection</a:t>
                      </a:r>
                      <a:endParaRPr lang="es-ES" sz="1800" dirty="0">
                        <a:effectLst/>
                        <a:latin typeface="Source Sans Pro" panose="020B0503030403020204" pitchFamily="34" charset="0"/>
                        <a:ea typeface="Source Sans Pro" panose="020B0503030403020204" pitchFamily="34" charset="0"/>
                      </a:endParaRPr>
                    </a:p>
                    <a:p>
                      <a:pPr algn="ctr">
                        <a:spcAft>
                          <a:spcPts val="0"/>
                        </a:spcAft>
                      </a:pPr>
                      <a:r>
                        <a:rPr lang="en-US" sz="1800" dirty="0">
                          <a:effectLst/>
                          <a:latin typeface="Source Sans Pro" panose="020B0503030403020204" pitchFamily="34" charset="0"/>
                          <a:ea typeface="Source Sans Pro" panose="020B0503030403020204" pitchFamily="34" charset="0"/>
                        </a:rPr>
                        <a:t>Traffic management </a:t>
                      </a:r>
                      <a:endParaRPr lang="es-ES" sz="1800" dirty="0">
                        <a:effectLst/>
                        <a:latin typeface="Source Sans Pro" panose="020B0503030403020204" pitchFamily="34" charset="0"/>
                        <a:ea typeface="Source Sans Pro" panose="020B0503030403020204" pitchFamily="34" charset="0"/>
                      </a:endParaRPr>
                    </a:p>
                    <a:p>
                      <a:pPr algn="ctr">
                        <a:spcAft>
                          <a:spcPts val="0"/>
                        </a:spcAft>
                      </a:pPr>
                      <a:r>
                        <a:rPr lang="en-US" sz="1800" dirty="0">
                          <a:effectLst/>
                          <a:latin typeface="Source Sans Pro" panose="020B0503030403020204" pitchFamily="34" charset="0"/>
                          <a:ea typeface="Source Sans Pro" panose="020B0503030403020204" pitchFamily="34" charset="0"/>
                        </a:rPr>
                        <a:t>Urban Space planning and management </a:t>
                      </a:r>
                      <a:endParaRPr lang="es-ES" sz="1800" dirty="0">
                        <a:effectLst/>
                        <a:latin typeface="Source Sans Pro" panose="020B0503030403020204" pitchFamily="34" charset="0"/>
                        <a:ea typeface="Source Sans Pro" panose="020B0503030403020204" pitchFamily="34" charset="0"/>
                      </a:endParaRPr>
                    </a:p>
                    <a:p>
                      <a:pPr algn="ctr">
                        <a:spcAft>
                          <a:spcPts val="0"/>
                        </a:spcAft>
                      </a:pPr>
                      <a:r>
                        <a:rPr lang="en-US" sz="1800" dirty="0">
                          <a:effectLst/>
                          <a:latin typeface="Source Sans Pro" panose="020B0503030403020204" pitchFamily="34" charset="0"/>
                          <a:ea typeface="Source Sans Pro" panose="020B0503030403020204" pitchFamily="34" charset="0"/>
                        </a:rPr>
                        <a:t>Security on mobility</a:t>
                      </a:r>
                      <a:endParaRPr lang="es-ES" sz="1800" dirty="0">
                        <a:effectLst/>
                        <a:latin typeface="Source Sans Pro" panose="020B0503030403020204" pitchFamily="34" charset="0"/>
                        <a:ea typeface="Source Sans Pro" panose="020B0503030403020204" pitchFamily="34" charset="0"/>
                      </a:endParaRPr>
                    </a:p>
                    <a:p>
                      <a:pPr algn="ctr">
                        <a:spcAft>
                          <a:spcPts val="0"/>
                        </a:spcAft>
                      </a:pPr>
                      <a:r>
                        <a:rPr lang="en-US" sz="1800" dirty="0">
                          <a:effectLst/>
                          <a:latin typeface="Source Sans Pro" panose="020B0503030403020204" pitchFamily="34" charset="0"/>
                          <a:ea typeface="Source Sans Pro" panose="020B0503030403020204" pitchFamily="34" charset="0"/>
                        </a:rPr>
                        <a:t>Shared mobility management</a:t>
                      </a:r>
                      <a:endParaRPr lang="es-ES" sz="1800" dirty="0">
                        <a:effectLst/>
                        <a:latin typeface="Source Sans Pro" panose="020B0503030403020204" pitchFamily="34" charset="0"/>
                        <a:ea typeface="Source Sans Pro" panose="020B0503030403020204" pitchFamily="34" charset="0"/>
                      </a:endParaRPr>
                    </a:p>
                    <a:p>
                      <a:pPr algn="ctr">
                        <a:spcAft>
                          <a:spcPts val="0"/>
                        </a:spcAft>
                      </a:pPr>
                      <a:r>
                        <a:rPr lang="en-US" sz="1800" dirty="0">
                          <a:effectLst/>
                          <a:latin typeface="Source Sans Pro" panose="020B0503030403020204" pitchFamily="34" charset="0"/>
                          <a:ea typeface="Source Sans Pro" panose="020B0503030403020204" pitchFamily="34" charset="0"/>
                        </a:rPr>
                        <a:t>Connected and autonomous drivers</a:t>
                      </a:r>
                      <a:endParaRPr lang="es-ES" sz="1800" dirty="0">
                        <a:solidFill>
                          <a:srgbClr val="000000"/>
                        </a:solidFill>
                        <a:effectLst/>
                        <a:latin typeface="Source Sans Pro" panose="020B0503030403020204" pitchFamily="34" charset="0"/>
                        <a:ea typeface="Source Sans Pro" panose="020B0503030403020204" pitchFamily="34" charset="0"/>
                        <a:cs typeface="SourceSansPro-Light"/>
                      </a:endParaRPr>
                    </a:p>
                  </a:txBody>
                  <a:tcPr marL="68580" marR="68580" marT="0" marB="0" anchor="ctr"/>
                </a:tc>
                <a:extLst>
                  <a:ext uri="{0D108BD9-81ED-4DB2-BD59-A6C34878D82A}">
                    <a16:rowId xmlns:a16="http://schemas.microsoft.com/office/drawing/2014/main" val="3926745721"/>
                  </a:ext>
                </a:extLst>
              </a:tr>
            </a:tbl>
          </a:graphicData>
        </a:graphic>
      </p:graphicFrame>
    </p:spTree>
    <p:extLst>
      <p:ext uri="{BB962C8B-B14F-4D97-AF65-F5344CB8AC3E}">
        <p14:creationId xmlns:p14="http://schemas.microsoft.com/office/powerpoint/2010/main" val="378703380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FDD1E8AC-27C2-D899-8684-2C2AE5ACC87D}"/>
              </a:ext>
            </a:extLst>
          </p:cNvPr>
          <p:cNvSpPr>
            <a:spLocks noGrp="1"/>
          </p:cNvSpPr>
          <p:nvPr>
            <p:ph type="title"/>
          </p:nvPr>
        </p:nvSpPr>
        <p:spPr>
          <a:xfrm>
            <a:off x="471157" y="1028701"/>
            <a:ext cx="8201685" cy="453944"/>
          </a:xfrm>
        </p:spPr>
        <p:txBody>
          <a:bodyPr>
            <a:noAutofit/>
          </a:bodyPr>
          <a:lstStyle/>
          <a:p>
            <a:r>
              <a:rPr lang="en-US" sz="2400" dirty="0"/>
              <a:t>Categories and subcategories</a:t>
            </a:r>
            <a:endParaRPr lang="en-GB" sz="2400" dirty="0"/>
          </a:p>
        </p:txBody>
      </p:sp>
      <p:grpSp>
        <p:nvGrpSpPr>
          <p:cNvPr id="6" name="Grupo 5">
            <a:extLst>
              <a:ext uri="{FF2B5EF4-FFF2-40B4-BE49-F238E27FC236}">
                <a16:creationId xmlns:a16="http://schemas.microsoft.com/office/drawing/2014/main" id="{D5A11A94-80D3-4306-BFAB-47F1EB29F1CA}"/>
              </a:ext>
            </a:extLst>
          </p:cNvPr>
          <p:cNvGrpSpPr/>
          <p:nvPr/>
        </p:nvGrpSpPr>
        <p:grpSpPr>
          <a:xfrm>
            <a:off x="494599" y="1959428"/>
            <a:ext cx="8044543" cy="4212772"/>
            <a:chOff x="2292289" y="3545426"/>
            <a:chExt cx="4481757" cy="2295028"/>
          </a:xfrm>
        </p:grpSpPr>
        <p:pic>
          <p:nvPicPr>
            <p:cNvPr id="7" name="Imagen 6">
              <a:extLst>
                <a:ext uri="{FF2B5EF4-FFF2-40B4-BE49-F238E27FC236}">
                  <a16:creationId xmlns:a16="http://schemas.microsoft.com/office/drawing/2014/main" id="{FBCDB6C0-EB43-4525-95D5-5C980B4BEF37}"/>
                </a:ext>
              </a:extLst>
            </p:cNvPr>
            <p:cNvPicPr>
              <a:picLocks noChangeAspect="1"/>
            </p:cNvPicPr>
            <p:nvPr/>
          </p:nvPicPr>
          <p:blipFill>
            <a:blip r:embed="rId2"/>
            <a:stretch>
              <a:fillRect/>
            </a:stretch>
          </p:blipFill>
          <p:spPr>
            <a:xfrm>
              <a:off x="2292289" y="3548037"/>
              <a:ext cx="1440229" cy="2292417"/>
            </a:xfrm>
            <a:prstGeom prst="rect">
              <a:avLst/>
            </a:prstGeom>
          </p:spPr>
        </p:pic>
        <p:pic>
          <p:nvPicPr>
            <p:cNvPr id="8" name="Imagen 7">
              <a:extLst>
                <a:ext uri="{FF2B5EF4-FFF2-40B4-BE49-F238E27FC236}">
                  <a16:creationId xmlns:a16="http://schemas.microsoft.com/office/drawing/2014/main" id="{3351B432-3522-4392-B8E3-5457D0908B9A}"/>
                </a:ext>
              </a:extLst>
            </p:cNvPr>
            <p:cNvPicPr>
              <a:picLocks noChangeAspect="1"/>
            </p:cNvPicPr>
            <p:nvPr/>
          </p:nvPicPr>
          <p:blipFill>
            <a:blip r:embed="rId3"/>
            <a:stretch>
              <a:fillRect/>
            </a:stretch>
          </p:blipFill>
          <p:spPr>
            <a:xfrm>
              <a:off x="3798902" y="3548037"/>
              <a:ext cx="1455952" cy="2292417"/>
            </a:xfrm>
            <a:prstGeom prst="rect">
              <a:avLst/>
            </a:prstGeom>
          </p:spPr>
        </p:pic>
        <p:pic>
          <p:nvPicPr>
            <p:cNvPr id="9" name="Imagen 8">
              <a:extLst>
                <a:ext uri="{FF2B5EF4-FFF2-40B4-BE49-F238E27FC236}">
                  <a16:creationId xmlns:a16="http://schemas.microsoft.com/office/drawing/2014/main" id="{1F2F40C2-E31A-4939-8910-B99E930359B7}"/>
                </a:ext>
              </a:extLst>
            </p:cNvPr>
            <p:cNvPicPr>
              <a:picLocks noChangeAspect="1"/>
            </p:cNvPicPr>
            <p:nvPr/>
          </p:nvPicPr>
          <p:blipFill>
            <a:blip r:embed="rId4"/>
            <a:stretch>
              <a:fillRect/>
            </a:stretch>
          </p:blipFill>
          <p:spPr>
            <a:xfrm>
              <a:off x="5321238" y="3545426"/>
              <a:ext cx="1452808" cy="2292417"/>
            </a:xfrm>
            <a:prstGeom prst="rect">
              <a:avLst/>
            </a:prstGeom>
          </p:spPr>
        </p:pic>
      </p:grpSp>
    </p:spTree>
    <p:extLst>
      <p:ext uri="{BB962C8B-B14F-4D97-AF65-F5344CB8AC3E}">
        <p14:creationId xmlns:p14="http://schemas.microsoft.com/office/powerpoint/2010/main" val="80626920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FDD1E8AC-27C2-D899-8684-2C2AE5ACC87D}"/>
              </a:ext>
            </a:extLst>
          </p:cNvPr>
          <p:cNvSpPr>
            <a:spLocks noGrp="1"/>
          </p:cNvSpPr>
          <p:nvPr>
            <p:ph type="title"/>
          </p:nvPr>
        </p:nvSpPr>
        <p:spPr>
          <a:xfrm>
            <a:off x="471156" y="865102"/>
            <a:ext cx="8201685" cy="453944"/>
          </a:xfrm>
        </p:spPr>
        <p:txBody>
          <a:bodyPr>
            <a:noAutofit/>
          </a:bodyPr>
          <a:lstStyle/>
          <a:p>
            <a:r>
              <a:rPr lang="en-US" sz="2400" dirty="0"/>
              <a:t>Indicators of each category</a:t>
            </a:r>
            <a:endParaRPr lang="en-GB" sz="2400" dirty="0"/>
          </a:p>
        </p:txBody>
      </p:sp>
      <p:pic>
        <p:nvPicPr>
          <p:cNvPr id="4" name="Imagen 3">
            <a:extLst>
              <a:ext uri="{FF2B5EF4-FFF2-40B4-BE49-F238E27FC236}">
                <a16:creationId xmlns:a16="http://schemas.microsoft.com/office/drawing/2014/main" id="{121127BE-6834-4D13-9A5F-A5EAD1250CA5}"/>
              </a:ext>
            </a:extLst>
          </p:cNvPr>
          <p:cNvPicPr/>
          <p:nvPr/>
        </p:nvPicPr>
        <p:blipFill>
          <a:blip r:embed="rId2" cstate="print">
            <a:extLst>
              <a:ext uri="{28A0092B-C50C-407E-A947-70E740481C1C}">
                <a14:useLocalDpi xmlns:a14="http://schemas.microsoft.com/office/drawing/2010/main" val="0"/>
              </a:ext>
            </a:extLst>
          </a:blip>
          <a:srcRect l="4672" t="5608" r="3659" b="43782"/>
          <a:stretch>
            <a:fillRect/>
          </a:stretch>
        </p:blipFill>
        <p:spPr bwMode="auto">
          <a:xfrm>
            <a:off x="571365" y="1374503"/>
            <a:ext cx="7720865" cy="2600629"/>
          </a:xfrm>
          <a:prstGeom prst="rect">
            <a:avLst/>
          </a:prstGeom>
          <a:noFill/>
          <a:ln>
            <a:noFill/>
          </a:ln>
        </p:spPr>
      </p:pic>
      <p:sp>
        <p:nvSpPr>
          <p:cNvPr id="5" name="Rectángulo 4">
            <a:extLst>
              <a:ext uri="{FF2B5EF4-FFF2-40B4-BE49-F238E27FC236}">
                <a16:creationId xmlns:a16="http://schemas.microsoft.com/office/drawing/2014/main" id="{11E6433C-EAEB-4E4E-8F0D-20CAEA9398AB}"/>
              </a:ext>
            </a:extLst>
          </p:cNvPr>
          <p:cNvSpPr/>
          <p:nvPr/>
        </p:nvSpPr>
        <p:spPr>
          <a:xfrm>
            <a:off x="471156" y="4186199"/>
            <a:ext cx="8347166" cy="646331"/>
          </a:xfrm>
          <a:prstGeom prst="rect">
            <a:avLst/>
          </a:prstGeom>
        </p:spPr>
        <p:txBody>
          <a:bodyPr wrap="square">
            <a:spAutoFit/>
          </a:bodyPr>
          <a:lstStyle/>
          <a:p>
            <a:r>
              <a:rPr lang="en-US" dirty="0">
                <a:latin typeface="Source Sans Pro" panose="020B0503030403020204" pitchFamily="34" charset="0"/>
                <a:ea typeface="Source Sans Pro" panose="020B0503030403020204" pitchFamily="34" charset="0"/>
                <a:cs typeface="Times New Roman" panose="02020603050405020304" pitchFamily="18" charset="0"/>
              </a:rPr>
              <a:t>A minimum </a:t>
            </a:r>
            <a:r>
              <a:rPr lang="en-US" b="1" dirty="0">
                <a:latin typeface="Source Sans Pro" panose="020B0503030403020204" pitchFamily="34" charset="0"/>
                <a:ea typeface="Source Sans Pro" panose="020B0503030403020204" pitchFamily="34" charset="0"/>
                <a:cs typeface="Times New Roman" panose="02020603050405020304" pitchFamily="18" charset="0"/>
              </a:rPr>
              <a:t>threshold (T)</a:t>
            </a:r>
            <a:r>
              <a:rPr lang="en-US" dirty="0">
                <a:latin typeface="Source Sans Pro" panose="020B0503030403020204" pitchFamily="34" charset="0"/>
                <a:ea typeface="Source Sans Pro" panose="020B0503030403020204" pitchFamily="34" charset="0"/>
                <a:cs typeface="Times New Roman" panose="02020603050405020304" pitchFamily="18" charset="0"/>
              </a:rPr>
              <a:t> can be defined as the bottom line for Smart Mobility and the basis for the deployment of Smart Mobility services </a:t>
            </a:r>
            <a:endParaRPr lang="es-ES" dirty="0">
              <a:latin typeface="Source Sans Pro" panose="020B0503030403020204" pitchFamily="34" charset="0"/>
              <a:ea typeface="Source Sans Pro" panose="020B0503030403020204" pitchFamily="34" charset="0"/>
            </a:endParaRPr>
          </a:p>
        </p:txBody>
      </p:sp>
      <p:sp>
        <p:nvSpPr>
          <p:cNvPr id="6" name="Rectángulo 5">
            <a:extLst>
              <a:ext uri="{FF2B5EF4-FFF2-40B4-BE49-F238E27FC236}">
                <a16:creationId xmlns:a16="http://schemas.microsoft.com/office/drawing/2014/main" id="{18935DF0-0A07-4A3F-9093-B369B0D0B164}"/>
              </a:ext>
            </a:extLst>
          </p:cNvPr>
          <p:cNvSpPr/>
          <p:nvPr/>
        </p:nvSpPr>
        <p:spPr>
          <a:xfrm>
            <a:off x="471156" y="4924717"/>
            <a:ext cx="8347166" cy="646331"/>
          </a:xfrm>
          <a:prstGeom prst="rect">
            <a:avLst/>
          </a:prstGeom>
        </p:spPr>
        <p:txBody>
          <a:bodyPr wrap="square">
            <a:spAutoFit/>
          </a:bodyPr>
          <a:lstStyle/>
          <a:p>
            <a:r>
              <a:rPr lang="en-US" dirty="0">
                <a:latin typeface="Source Sans Pro" panose="020B0503030403020204" pitchFamily="34" charset="0"/>
                <a:ea typeface="Source Sans Pro" panose="020B0503030403020204" pitchFamily="34" charset="0"/>
                <a:cs typeface="Times New Roman" panose="02020603050405020304" pitchFamily="18" charset="0"/>
              </a:rPr>
              <a:t>The threshold scenario is the value at which the Smart Mobility Concept’s outcomes start to be achieved</a:t>
            </a:r>
            <a:endParaRPr lang="es-ES" dirty="0">
              <a:latin typeface="Source Sans Pro" panose="020B0503030403020204" pitchFamily="34" charset="0"/>
              <a:ea typeface="Source Sans Pro" panose="020B0503030403020204" pitchFamily="34" charset="0"/>
            </a:endParaRPr>
          </a:p>
        </p:txBody>
      </p:sp>
      <p:sp>
        <p:nvSpPr>
          <p:cNvPr id="9" name="Rectángulo 8">
            <a:extLst>
              <a:ext uri="{FF2B5EF4-FFF2-40B4-BE49-F238E27FC236}">
                <a16:creationId xmlns:a16="http://schemas.microsoft.com/office/drawing/2014/main" id="{5172BA69-E0CD-4A1E-8A93-649676E3B9BC}"/>
              </a:ext>
            </a:extLst>
          </p:cNvPr>
          <p:cNvSpPr/>
          <p:nvPr/>
        </p:nvSpPr>
        <p:spPr>
          <a:xfrm>
            <a:off x="471157" y="5663236"/>
            <a:ext cx="8347165" cy="923330"/>
          </a:xfrm>
          <a:prstGeom prst="rect">
            <a:avLst/>
          </a:prstGeom>
        </p:spPr>
        <p:txBody>
          <a:bodyPr wrap="square">
            <a:spAutoFit/>
          </a:bodyPr>
          <a:lstStyle/>
          <a:p>
            <a:r>
              <a:rPr lang="en-US" dirty="0">
                <a:latin typeface="Source Sans Pro" panose="020B0503030403020204" pitchFamily="34" charset="0"/>
                <a:ea typeface="Source Sans Pro" panose="020B0503030403020204" pitchFamily="34" charset="0"/>
                <a:cs typeface="Times New Roman" panose="02020603050405020304" pitchFamily="18" charset="0"/>
              </a:rPr>
              <a:t>It may not correspond with 50% of the performance metric, indicated as the average scenario, because thresholds can vary to below or above the average, based on the nature of each indicator. </a:t>
            </a:r>
            <a:endParaRPr lang="es-ES" dirty="0">
              <a:latin typeface="Source Sans Pro" panose="020B0503030403020204" pitchFamily="34" charset="0"/>
              <a:ea typeface="Source Sans Pro" panose="020B0503030403020204" pitchFamily="34" charset="0"/>
            </a:endParaRPr>
          </a:p>
        </p:txBody>
      </p:sp>
    </p:spTree>
    <p:extLst>
      <p:ext uri="{BB962C8B-B14F-4D97-AF65-F5344CB8AC3E}">
        <p14:creationId xmlns:p14="http://schemas.microsoft.com/office/powerpoint/2010/main" val="230043282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FDD1E8AC-27C2-D899-8684-2C2AE5ACC87D}"/>
              </a:ext>
            </a:extLst>
          </p:cNvPr>
          <p:cNvSpPr>
            <a:spLocks noGrp="1"/>
          </p:cNvSpPr>
          <p:nvPr>
            <p:ph type="title"/>
          </p:nvPr>
        </p:nvSpPr>
        <p:spPr>
          <a:xfrm>
            <a:off x="517414" y="940258"/>
            <a:ext cx="8201685" cy="453944"/>
          </a:xfrm>
        </p:spPr>
        <p:txBody>
          <a:bodyPr>
            <a:noAutofit/>
          </a:bodyPr>
          <a:lstStyle/>
          <a:p>
            <a:r>
              <a:rPr lang="en-US" sz="2400" dirty="0">
                <a:solidFill>
                  <a:schemeClr val="tx1"/>
                </a:solidFill>
              </a:rPr>
              <a:t>Indicators of General Context</a:t>
            </a:r>
            <a:endParaRPr lang="en-GB" sz="2400" dirty="0">
              <a:solidFill>
                <a:schemeClr val="tx1"/>
              </a:solidFill>
            </a:endParaRPr>
          </a:p>
        </p:txBody>
      </p:sp>
      <p:graphicFrame>
        <p:nvGraphicFramePr>
          <p:cNvPr id="2" name="Tabla 1">
            <a:extLst>
              <a:ext uri="{FF2B5EF4-FFF2-40B4-BE49-F238E27FC236}">
                <a16:creationId xmlns:a16="http://schemas.microsoft.com/office/drawing/2014/main" id="{4813F66A-973C-461D-B1DE-217D117D3347}"/>
              </a:ext>
            </a:extLst>
          </p:cNvPr>
          <p:cNvGraphicFramePr>
            <a:graphicFrameLocks noGrp="1"/>
          </p:cNvGraphicFramePr>
          <p:nvPr>
            <p:extLst>
              <p:ext uri="{D42A27DB-BD31-4B8C-83A1-F6EECF244321}">
                <p14:modId xmlns:p14="http://schemas.microsoft.com/office/powerpoint/2010/main" val="1572568660"/>
              </p:ext>
            </p:extLst>
          </p:nvPr>
        </p:nvGraphicFramePr>
        <p:xfrm>
          <a:off x="517414" y="2014603"/>
          <a:ext cx="8109170" cy="3903139"/>
        </p:xfrm>
        <a:graphic>
          <a:graphicData uri="http://schemas.openxmlformats.org/drawingml/2006/table">
            <a:tbl>
              <a:tblPr firstRow="1" firstCol="1" bandRow="1">
                <a:tableStyleId>{93296810-A885-4BE3-A3E7-6D5BEEA58F35}</a:tableStyleId>
              </a:tblPr>
              <a:tblGrid>
                <a:gridCol w="1444122">
                  <a:extLst>
                    <a:ext uri="{9D8B030D-6E8A-4147-A177-3AD203B41FA5}">
                      <a16:colId xmlns:a16="http://schemas.microsoft.com/office/drawing/2014/main" val="1702792972"/>
                    </a:ext>
                  </a:extLst>
                </a:gridCol>
                <a:gridCol w="1592008">
                  <a:extLst>
                    <a:ext uri="{9D8B030D-6E8A-4147-A177-3AD203B41FA5}">
                      <a16:colId xmlns:a16="http://schemas.microsoft.com/office/drawing/2014/main" val="3934362432"/>
                    </a:ext>
                  </a:extLst>
                </a:gridCol>
                <a:gridCol w="5073040">
                  <a:extLst>
                    <a:ext uri="{9D8B030D-6E8A-4147-A177-3AD203B41FA5}">
                      <a16:colId xmlns:a16="http://schemas.microsoft.com/office/drawing/2014/main" val="3582288026"/>
                    </a:ext>
                  </a:extLst>
                </a:gridCol>
              </a:tblGrid>
              <a:tr h="153314">
                <a:tc>
                  <a:txBody>
                    <a:bodyPr/>
                    <a:lstStyle/>
                    <a:p>
                      <a:pPr algn="ctr">
                        <a:spcAft>
                          <a:spcPts val="0"/>
                        </a:spcAft>
                      </a:pPr>
                      <a:r>
                        <a:rPr lang="en-US" sz="1600">
                          <a:effectLst/>
                        </a:rPr>
                        <a:t>General Characteristics</a:t>
                      </a:r>
                      <a:endParaRPr lang="es-ES" sz="1600">
                        <a:effectLst/>
                        <a:latin typeface="Cambria" panose="02040503050406030204" pitchFamily="18" charset="0"/>
                        <a:ea typeface="MS Mincho" panose="02020609040205080304" pitchFamily="49" charset="-128"/>
                        <a:cs typeface="Times New Roman" panose="02020603050405020304" pitchFamily="18" charset="0"/>
                      </a:endParaRPr>
                    </a:p>
                  </a:txBody>
                  <a:tcPr marL="22358" marR="22358" marT="0" marB="0" anchor="ctr"/>
                </a:tc>
                <a:tc>
                  <a:txBody>
                    <a:bodyPr/>
                    <a:lstStyle/>
                    <a:p>
                      <a:pPr algn="ctr">
                        <a:spcAft>
                          <a:spcPts val="0"/>
                        </a:spcAft>
                      </a:pPr>
                      <a:r>
                        <a:rPr lang="en-US" sz="1600" dirty="0">
                          <a:effectLst/>
                        </a:rPr>
                        <a:t>Indicators</a:t>
                      </a:r>
                      <a:endParaRPr lang="es-ES" sz="1600" dirty="0">
                        <a:effectLst/>
                        <a:latin typeface="Cambria" panose="02040503050406030204" pitchFamily="18" charset="0"/>
                        <a:ea typeface="MS Mincho" panose="02020609040205080304" pitchFamily="49" charset="-128"/>
                        <a:cs typeface="Times New Roman" panose="02020603050405020304" pitchFamily="18" charset="0"/>
                      </a:endParaRPr>
                    </a:p>
                  </a:txBody>
                  <a:tcPr marL="22358" marR="22358" marT="0" marB="0" anchor="ctr"/>
                </a:tc>
                <a:tc>
                  <a:txBody>
                    <a:bodyPr/>
                    <a:lstStyle/>
                    <a:p>
                      <a:pPr algn="ctr">
                        <a:spcAft>
                          <a:spcPts val="0"/>
                        </a:spcAft>
                      </a:pPr>
                      <a:r>
                        <a:rPr lang="en-US" sz="1600">
                          <a:effectLst/>
                        </a:rPr>
                        <a:t>Definition</a:t>
                      </a:r>
                      <a:endParaRPr lang="es-ES" sz="1600">
                        <a:effectLst/>
                        <a:latin typeface="Cambria" panose="02040503050406030204" pitchFamily="18" charset="0"/>
                        <a:ea typeface="MS Mincho" panose="02020609040205080304" pitchFamily="49" charset="-128"/>
                        <a:cs typeface="Times New Roman" panose="02020603050405020304" pitchFamily="18" charset="0"/>
                      </a:endParaRPr>
                    </a:p>
                  </a:txBody>
                  <a:tcPr marL="22358" marR="22358" marT="0" marB="0" anchor="ctr"/>
                </a:tc>
                <a:extLst>
                  <a:ext uri="{0D108BD9-81ED-4DB2-BD59-A6C34878D82A}">
                    <a16:rowId xmlns:a16="http://schemas.microsoft.com/office/drawing/2014/main" val="1913576539"/>
                  </a:ext>
                </a:extLst>
              </a:tr>
              <a:tr h="454513">
                <a:tc rowSpan="2">
                  <a:txBody>
                    <a:bodyPr/>
                    <a:lstStyle/>
                    <a:p>
                      <a:pPr algn="ctr">
                        <a:spcAft>
                          <a:spcPts val="0"/>
                        </a:spcAft>
                      </a:pPr>
                      <a:r>
                        <a:rPr lang="en-US" sz="1600">
                          <a:effectLst/>
                        </a:rPr>
                        <a:t>Macroeconomic</a:t>
                      </a:r>
                      <a:endParaRPr lang="es-ES" sz="1600">
                        <a:effectLst/>
                        <a:latin typeface="Cambria" panose="02040503050406030204" pitchFamily="18" charset="0"/>
                        <a:ea typeface="MS Mincho" panose="02020609040205080304" pitchFamily="49" charset="-128"/>
                        <a:cs typeface="Times New Roman" panose="02020603050405020304" pitchFamily="18" charset="0"/>
                      </a:endParaRPr>
                    </a:p>
                  </a:txBody>
                  <a:tcPr marL="22358" marR="22358" marT="0" marB="0" anchor="ctr"/>
                </a:tc>
                <a:tc>
                  <a:txBody>
                    <a:bodyPr/>
                    <a:lstStyle/>
                    <a:p>
                      <a:pPr algn="just">
                        <a:spcAft>
                          <a:spcPts val="0"/>
                        </a:spcAft>
                      </a:pPr>
                      <a:r>
                        <a:rPr lang="en-US" sz="1600">
                          <a:effectLst/>
                        </a:rPr>
                        <a:t>Economic stability for mobility services demand</a:t>
                      </a:r>
                      <a:endParaRPr lang="es-ES" sz="1600">
                        <a:effectLst/>
                        <a:latin typeface="Cambria" panose="02040503050406030204" pitchFamily="18" charset="0"/>
                        <a:ea typeface="MS Mincho" panose="02020609040205080304" pitchFamily="49" charset="-128"/>
                        <a:cs typeface="Times New Roman" panose="02020603050405020304" pitchFamily="18" charset="0"/>
                      </a:endParaRPr>
                    </a:p>
                  </a:txBody>
                  <a:tcPr marL="22358" marR="22358" marT="0" marB="0" anchor="ctr"/>
                </a:tc>
                <a:tc>
                  <a:txBody>
                    <a:bodyPr/>
                    <a:lstStyle/>
                    <a:p>
                      <a:pPr algn="just">
                        <a:spcAft>
                          <a:spcPts val="0"/>
                        </a:spcAft>
                      </a:pPr>
                      <a:r>
                        <a:rPr lang="en-US" sz="1600">
                          <a:effectLst/>
                        </a:rPr>
                        <a:t>It refers to the macroeconomic conditions according to the WEF definition, considering government budget balance, gross national savings, inflation, government debt, and country credit rating.</a:t>
                      </a:r>
                      <a:endParaRPr lang="es-ES" sz="1600">
                        <a:effectLst/>
                        <a:latin typeface="Cambria" panose="02040503050406030204" pitchFamily="18" charset="0"/>
                        <a:ea typeface="MS Mincho" panose="02020609040205080304" pitchFamily="49" charset="-128"/>
                        <a:cs typeface="Times New Roman" panose="02020603050405020304" pitchFamily="18" charset="0"/>
                      </a:endParaRPr>
                    </a:p>
                  </a:txBody>
                  <a:tcPr marL="22358" marR="22358" marT="0" marB="0" anchor="ctr"/>
                </a:tc>
                <a:extLst>
                  <a:ext uri="{0D108BD9-81ED-4DB2-BD59-A6C34878D82A}">
                    <a16:rowId xmlns:a16="http://schemas.microsoft.com/office/drawing/2014/main" val="4175589018"/>
                  </a:ext>
                </a:extLst>
              </a:tr>
              <a:tr h="437584">
                <a:tc vMerge="1">
                  <a:txBody>
                    <a:bodyPr/>
                    <a:lstStyle/>
                    <a:p>
                      <a:endParaRPr lang="es-ES"/>
                    </a:p>
                  </a:txBody>
                  <a:tcPr/>
                </a:tc>
                <a:tc>
                  <a:txBody>
                    <a:bodyPr/>
                    <a:lstStyle/>
                    <a:p>
                      <a:pPr algn="just">
                        <a:spcAft>
                          <a:spcPts val="0"/>
                        </a:spcAft>
                      </a:pPr>
                      <a:r>
                        <a:rPr lang="en-US" sz="1600">
                          <a:effectLst/>
                        </a:rPr>
                        <a:t>Unemployment rate</a:t>
                      </a:r>
                      <a:endParaRPr lang="es-ES" sz="1600">
                        <a:effectLst/>
                        <a:latin typeface="Cambria" panose="02040503050406030204" pitchFamily="18" charset="0"/>
                        <a:ea typeface="MS Mincho" panose="02020609040205080304" pitchFamily="49" charset="-128"/>
                        <a:cs typeface="Times New Roman" panose="02020603050405020304" pitchFamily="18" charset="0"/>
                      </a:endParaRPr>
                    </a:p>
                  </a:txBody>
                  <a:tcPr marL="22358" marR="22358" marT="0" marB="0" anchor="ctr"/>
                </a:tc>
                <a:tc>
                  <a:txBody>
                    <a:bodyPr/>
                    <a:lstStyle/>
                    <a:p>
                      <a:pPr algn="just">
                        <a:spcAft>
                          <a:spcPts val="0"/>
                        </a:spcAft>
                      </a:pPr>
                      <a:r>
                        <a:rPr lang="en-US" sz="1600" dirty="0">
                          <a:effectLst/>
                        </a:rPr>
                        <a:t>It measures the number of unemployed people as a percentage of the labor force.</a:t>
                      </a:r>
                      <a:endParaRPr lang="es-ES" sz="1600" dirty="0">
                        <a:effectLst/>
                        <a:latin typeface="Cambria" panose="02040503050406030204" pitchFamily="18" charset="0"/>
                        <a:ea typeface="MS Mincho" panose="02020609040205080304" pitchFamily="49" charset="-128"/>
                        <a:cs typeface="Times New Roman" panose="02020603050405020304" pitchFamily="18" charset="0"/>
                      </a:endParaRPr>
                    </a:p>
                  </a:txBody>
                  <a:tcPr marL="22358" marR="22358" marT="0" marB="0" anchor="ctr"/>
                </a:tc>
                <a:extLst>
                  <a:ext uri="{0D108BD9-81ED-4DB2-BD59-A6C34878D82A}">
                    <a16:rowId xmlns:a16="http://schemas.microsoft.com/office/drawing/2014/main" val="3423242808"/>
                  </a:ext>
                </a:extLst>
              </a:tr>
              <a:tr h="185255">
                <a:tc rowSpan="3">
                  <a:txBody>
                    <a:bodyPr/>
                    <a:lstStyle/>
                    <a:p>
                      <a:pPr algn="ctr">
                        <a:spcAft>
                          <a:spcPts val="0"/>
                        </a:spcAft>
                      </a:pPr>
                      <a:r>
                        <a:rPr lang="en-US" sz="1600">
                          <a:effectLst/>
                        </a:rPr>
                        <a:t>Procurement</a:t>
                      </a:r>
                      <a:endParaRPr lang="es-ES" sz="1600">
                        <a:effectLst/>
                        <a:latin typeface="Cambria" panose="02040503050406030204" pitchFamily="18" charset="0"/>
                        <a:ea typeface="MS Mincho" panose="02020609040205080304" pitchFamily="49" charset="-128"/>
                        <a:cs typeface="Times New Roman" panose="02020603050405020304" pitchFamily="18" charset="0"/>
                      </a:endParaRPr>
                    </a:p>
                  </a:txBody>
                  <a:tcPr marL="22358" marR="22358" marT="0" marB="0" anchor="ctr"/>
                </a:tc>
                <a:tc>
                  <a:txBody>
                    <a:bodyPr/>
                    <a:lstStyle/>
                    <a:p>
                      <a:pPr algn="just">
                        <a:spcAft>
                          <a:spcPts val="0"/>
                        </a:spcAft>
                      </a:pPr>
                      <a:r>
                        <a:rPr lang="en-US" sz="1600">
                          <a:effectLst/>
                        </a:rPr>
                        <a:t> </a:t>
                      </a:r>
                      <a:endParaRPr lang="es-ES" sz="1600">
                        <a:effectLst/>
                        <a:latin typeface="Cambria" panose="02040503050406030204" pitchFamily="18" charset="0"/>
                        <a:ea typeface="MS Mincho" panose="02020609040205080304" pitchFamily="49" charset="-128"/>
                        <a:cs typeface="Times New Roman" panose="02020603050405020304" pitchFamily="18" charset="0"/>
                      </a:endParaRPr>
                    </a:p>
                  </a:txBody>
                  <a:tcPr marL="22358" marR="22358" marT="0" marB="0" anchor="ctr"/>
                </a:tc>
                <a:tc>
                  <a:txBody>
                    <a:bodyPr/>
                    <a:lstStyle/>
                    <a:p>
                      <a:pPr algn="just">
                        <a:spcAft>
                          <a:spcPts val="0"/>
                        </a:spcAft>
                      </a:pPr>
                      <a:r>
                        <a:rPr lang="en-US" sz="1600">
                          <a:effectLst/>
                        </a:rPr>
                        <a:t> </a:t>
                      </a:r>
                      <a:endParaRPr lang="es-ES" sz="1600">
                        <a:effectLst/>
                        <a:latin typeface="Cambria" panose="02040503050406030204" pitchFamily="18" charset="0"/>
                        <a:ea typeface="MS Mincho" panose="02020609040205080304" pitchFamily="49" charset="-128"/>
                        <a:cs typeface="Times New Roman" panose="02020603050405020304" pitchFamily="18" charset="0"/>
                      </a:endParaRPr>
                    </a:p>
                  </a:txBody>
                  <a:tcPr marL="22358" marR="22358" marT="0" marB="0" anchor="ctr"/>
                </a:tc>
                <a:extLst>
                  <a:ext uri="{0D108BD9-81ED-4DB2-BD59-A6C34878D82A}">
                    <a16:rowId xmlns:a16="http://schemas.microsoft.com/office/drawing/2014/main" val="1072787294"/>
                  </a:ext>
                </a:extLst>
              </a:tr>
              <a:tr h="294172">
                <a:tc vMerge="1">
                  <a:txBody>
                    <a:bodyPr/>
                    <a:lstStyle/>
                    <a:p>
                      <a:endParaRPr lang="es-ES"/>
                    </a:p>
                  </a:txBody>
                  <a:tcPr/>
                </a:tc>
                <a:tc>
                  <a:txBody>
                    <a:bodyPr/>
                    <a:lstStyle/>
                    <a:p>
                      <a:pPr algn="just">
                        <a:spcAft>
                          <a:spcPts val="0"/>
                        </a:spcAft>
                      </a:pPr>
                      <a:r>
                        <a:rPr lang="en-US" sz="1600">
                          <a:effectLst/>
                        </a:rPr>
                        <a:t>Procurement regulatory framework</a:t>
                      </a:r>
                      <a:endParaRPr lang="es-ES" sz="1600">
                        <a:effectLst/>
                        <a:latin typeface="Cambria" panose="02040503050406030204" pitchFamily="18" charset="0"/>
                        <a:ea typeface="MS Mincho" panose="02020609040205080304" pitchFamily="49" charset="-128"/>
                        <a:cs typeface="Times New Roman" panose="02020603050405020304" pitchFamily="18" charset="0"/>
                      </a:endParaRPr>
                    </a:p>
                  </a:txBody>
                  <a:tcPr marL="22358" marR="22358" marT="0" marB="0" anchor="ctr"/>
                </a:tc>
                <a:tc>
                  <a:txBody>
                    <a:bodyPr/>
                    <a:lstStyle/>
                    <a:p>
                      <a:pPr algn="just">
                        <a:spcAft>
                          <a:spcPts val="0"/>
                        </a:spcAft>
                      </a:pPr>
                      <a:r>
                        <a:rPr lang="en-US" sz="1600">
                          <a:effectLst/>
                        </a:rPr>
                        <a:t>It refers to the innovation of the procurement regulatory framework.</a:t>
                      </a:r>
                      <a:endParaRPr lang="es-ES" sz="1600">
                        <a:effectLst/>
                        <a:latin typeface="Cambria" panose="02040503050406030204" pitchFamily="18" charset="0"/>
                        <a:ea typeface="MS Mincho" panose="02020609040205080304" pitchFamily="49" charset="-128"/>
                        <a:cs typeface="Times New Roman" panose="02020603050405020304" pitchFamily="18" charset="0"/>
                      </a:endParaRPr>
                    </a:p>
                  </a:txBody>
                  <a:tcPr marL="22358" marR="22358" marT="0" marB="0" anchor="ctr"/>
                </a:tc>
                <a:extLst>
                  <a:ext uri="{0D108BD9-81ED-4DB2-BD59-A6C34878D82A}">
                    <a16:rowId xmlns:a16="http://schemas.microsoft.com/office/drawing/2014/main" val="404536590"/>
                  </a:ext>
                </a:extLst>
              </a:tr>
              <a:tr h="977059">
                <a:tc vMerge="1">
                  <a:txBody>
                    <a:bodyPr/>
                    <a:lstStyle/>
                    <a:p>
                      <a:endParaRPr lang="es-ES"/>
                    </a:p>
                  </a:txBody>
                  <a:tcPr/>
                </a:tc>
                <a:tc>
                  <a:txBody>
                    <a:bodyPr/>
                    <a:lstStyle/>
                    <a:p>
                      <a:pPr algn="just">
                        <a:spcAft>
                          <a:spcPts val="0"/>
                        </a:spcAft>
                      </a:pPr>
                      <a:r>
                        <a:rPr lang="en-US" sz="1600">
                          <a:effectLst/>
                        </a:rPr>
                        <a:t>Market restrictions for foreign competition</a:t>
                      </a:r>
                      <a:endParaRPr lang="es-ES" sz="1600">
                        <a:effectLst/>
                        <a:latin typeface="Cambria" panose="02040503050406030204" pitchFamily="18" charset="0"/>
                        <a:ea typeface="MS Mincho" panose="02020609040205080304" pitchFamily="49" charset="-128"/>
                        <a:cs typeface="Times New Roman" panose="02020603050405020304" pitchFamily="18" charset="0"/>
                      </a:endParaRPr>
                    </a:p>
                  </a:txBody>
                  <a:tcPr marL="22358" marR="22358" marT="0" marB="0" anchor="ctr"/>
                </a:tc>
                <a:tc>
                  <a:txBody>
                    <a:bodyPr/>
                    <a:lstStyle/>
                    <a:p>
                      <a:pPr algn="just">
                        <a:spcAft>
                          <a:spcPts val="0"/>
                        </a:spcAft>
                      </a:pPr>
                      <a:r>
                        <a:rPr lang="en-US" sz="1600" dirty="0">
                          <a:effectLst/>
                        </a:rPr>
                        <a:t>It refers to the potential restrictions of the market regulatory framework.</a:t>
                      </a:r>
                      <a:endParaRPr lang="es-ES" sz="1600" dirty="0">
                        <a:effectLst/>
                        <a:latin typeface="Cambria" panose="02040503050406030204" pitchFamily="18" charset="0"/>
                        <a:ea typeface="MS Mincho" panose="02020609040205080304" pitchFamily="49" charset="-128"/>
                        <a:cs typeface="Times New Roman" panose="02020603050405020304" pitchFamily="18" charset="0"/>
                      </a:endParaRPr>
                    </a:p>
                  </a:txBody>
                  <a:tcPr marL="22358" marR="22358" marT="0" marB="0" anchor="ctr"/>
                </a:tc>
                <a:extLst>
                  <a:ext uri="{0D108BD9-81ED-4DB2-BD59-A6C34878D82A}">
                    <a16:rowId xmlns:a16="http://schemas.microsoft.com/office/drawing/2014/main" val="3555799699"/>
                  </a:ext>
                </a:extLst>
              </a:tr>
            </a:tbl>
          </a:graphicData>
        </a:graphic>
      </p:graphicFrame>
    </p:spTree>
    <p:extLst>
      <p:ext uri="{BB962C8B-B14F-4D97-AF65-F5344CB8AC3E}">
        <p14:creationId xmlns:p14="http://schemas.microsoft.com/office/powerpoint/2010/main" val="330295306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a:extLst>
              <a:ext uri="{FF2B5EF4-FFF2-40B4-BE49-F238E27FC236}">
                <a16:creationId xmlns:a16="http://schemas.microsoft.com/office/drawing/2014/main" id="{4813F66A-973C-461D-B1DE-217D117D3347}"/>
              </a:ext>
            </a:extLst>
          </p:cNvPr>
          <p:cNvGraphicFramePr>
            <a:graphicFrameLocks noGrp="1"/>
          </p:cNvGraphicFramePr>
          <p:nvPr>
            <p:extLst>
              <p:ext uri="{D42A27DB-BD31-4B8C-83A1-F6EECF244321}">
                <p14:modId xmlns:p14="http://schemas.microsoft.com/office/powerpoint/2010/main" val="3257201042"/>
              </p:ext>
            </p:extLst>
          </p:nvPr>
        </p:nvGraphicFramePr>
        <p:xfrm>
          <a:off x="291783" y="601958"/>
          <a:ext cx="8341577" cy="5890926"/>
        </p:xfrm>
        <a:graphic>
          <a:graphicData uri="http://schemas.openxmlformats.org/drawingml/2006/table">
            <a:tbl>
              <a:tblPr firstRow="1" firstCol="1" bandRow="1">
                <a:tableStyleId>{93296810-A885-4BE3-A3E7-6D5BEEA58F35}</a:tableStyleId>
              </a:tblPr>
              <a:tblGrid>
                <a:gridCol w="1485510">
                  <a:extLst>
                    <a:ext uri="{9D8B030D-6E8A-4147-A177-3AD203B41FA5}">
                      <a16:colId xmlns:a16="http://schemas.microsoft.com/office/drawing/2014/main" val="1702792972"/>
                    </a:ext>
                  </a:extLst>
                </a:gridCol>
                <a:gridCol w="1637635">
                  <a:extLst>
                    <a:ext uri="{9D8B030D-6E8A-4147-A177-3AD203B41FA5}">
                      <a16:colId xmlns:a16="http://schemas.microsoft.com/office/drawing/2014/main" val="3934362432"/>
                    </a:ext>
                  </a:extLst>
                </a:gridCol>
                <a:gridCol w="5218432">
                  <a:extLst>
                    <a:ext uri="{9D8B030D-6E8A-4147-A177-3AD203B41FA5}">
                      <a16:colId xmlns:a16="http://schemas.microsoft.com/office/drawing/2014/main" val="3582288026"/>
                    </a:ext>
                  </a:extLst>
                </a:gridCol>
              </a:tblGrid>
              <a:tr h="573700">
                <a:tc>
                  <a:txBody>
                    <a:bodyPr/>
                    <a:lstStyle/>
                    <a:p>
                      <a:pPr algn="ctr">
                        <a:spcAft>
                          <a:spcPts val="0"/>
                        </a:spcAft>
                      </a:pPr>
                      <a:r>
                        <a:rPr lang="en-US" sz="1600" dirty="0">
                          <a:effectLst/>
                        </a:rPr>
                        <a:t>General Characteristics</a:t>
                      </a:r>
                      <a:endParaRPr lang="es-ES" sz="1600" dirty="0">
                        <a:effectLst/>
                        <a:latin typeface="Cambria" panose="02040503050406030204" pitchFamily="18" charset="0"/>
                        <a:ea typeface="MS Mincho" panose="02020609040205080304" pitchFamily="49" charset="-128"/>
                        <a:cs typeface="Times New Roman" panose="02020603050405020304" pitchFamily="18" charset="0"/>
                      </a:endParaRPr>
                    </a:p>
                  </a:txBody>
                  <a:tcPr marL="22358" marR="22358" marT="0" marB="0" anchor="ctr"/>
                </a:tc>
                <a:tc>
                  <a:txBody>
                    <a:bodyPr/>
                    <a:lstStyle/>
                    <a:p>
                      <a:pPr algn="ctr">
                        <a:spcAft>
                          <a:spcPts val="0"/>
                        </a:spcAft>
                      </a:pPr>
                      <a:r>
                        <a:rPr lang="en-US" sz="1600" dirty="0">
                          <a:effectLst/>
                        </a:rPr>
                        <a:t>Indicators</a:t>
                      </a:r>
                      <a:endParaRPr lang="es-ES" sz="1600" dirty="0">
                        <a:effectLst/>
                        <a:latin typeface="Cambria" panose="02040503050406030204" pitchFamily="18" charset="0"/>
                        <a:ea typeface="MS Mincho" panose="02020609040205080304" pitchFamily="49" charset="-128"/>
                        <a:cs typeface="Times New Roman" panose="02020603050405020304" pitchFamily="18" charset="0"/>
                      </a:endParaRPr>
                    </a:p>
                  </a:txBody>
                  <a:tcPr marL="22358" marR="22358" marT="0" marB="0" anchor="ctr"/>
                </a:tc>
                <a:tc>
                  <a:txBody>
                    <a:bodyPr/>
                    <a:lstStyle/>
                    <a:p>
                      <a:pPr algn="ctr">
                        <a:spcAft>
                          <a:spcPts val="0"/>
                        </a:spcAft>
                      </a:pPr>
                      <a:r>
                        <a:rPr lang="en-US" sz="1600">
                          <a:effectLst/>
                        </a:rPr>
                        <a:t>Definition</a:t>
                      </a:r>
                      <a:endParaRPr lang="es-ES" sz="1600">
                        <a:effectLst/>
                        <a:latin typeface="Cambria" panose="02040503050406030204" pitchFamily="18" charset="0"/>
                        <a:ea typeface="MS Mincho" panose="02020609040205080304" pitchFamily="49" charset="-128"/>
                        <a:cs typeface="Times New Roman" panose="02020603050405020304" pitchFamily="18" charset="0"/>
                      </a:endParaRPr>
                    </a:p>
                  </a:txBody>
                  <a:tcPr marL="22358" marR="22358" marT="0" marB="0" anchor="ctr"/>
                </a:tc>
                <a:extLst>
                  <a:ext uri="{0D108BD9-81ED-4DB2-BD59-A6C34878D82A}">
                    <a16:rowId xmlns:a16="http://schemas.microsoft.com/office/drawing/2014/main" val="1913576539"/>
                  </a:ext>
                </a:extLst>
              </a:tr>
              <a:tr h="306628">
                <a:tc rowSpan="8">
                  <a:txBody>
                    <a:bodyPr/>
                    <a:lstStyle/>
                    <a:p>
                      <a:pPr>
                        <a:spcAft>
                          <a:spcPts val="0"/>
                        </a:spcAft>
                      </a:pPr>
                      <a:r>
                        <a:rPr lang="en-US" sz="1600" dirty="0">
                          <a:effectLst/>
                        </a:rPr>
                        <a:t> </a:t>
                      </a:r>
                      <a:endParaRPr lang="es-ES" sz="1600" dirty="0">
                        <a:effectLst/>
                      </a:endParaRPr>
                    </a:p>
                    <a:p>
                      <a:pPr algn="ctr">
                        <a:spcAft>
                          <a:spcPts val="0"/>
                        </a:spcAft>
                      </a:pPr>
                      <a:r>
                        <a:rPr lang="en-US" sz="1600" dirty="0">
                          <a:effectLst/>
                        </a:rPr>
                        <a:t>Environmental and Social</a:t>
                      </a:r>
                      <a:endParaRPr lang="es-ES" sz="1600" dirty="0">
                        <a:effectLst/>
                        <a:latin typeface="Cambria" panose="02040503050406030204" pitchFamily="18" charset="0"/>
                        <a:ea typeface="MS Mincho" panose="02020609040205080304" pitchFamily="49" charset="-128"/>
                        <a:cs typeface="Times New Roman" panose="02020603050405020304" pitchFamily="18" charset="0"/>
                      </a:endParaRPr>
                    </a:p>
                  </a:txBody>
                  <a:tcPr marL="22358" marR="22358" marT="0" marB="0" anchor="ctr"/>
                </a:tc>
                <a:tc>
                  <a:txBody>
                    <a:bodyPr/>
                    <a:lstStyle/>
                    <a:p>
                      <a:pPr algn="just">
                        <a:spcAft>
                          <a:spcPts val="0"/>
                        </a:spcAft>
                      </a:pPr>
                      <a:r>
                        <a:rPr lang="en-US" sz="1600" dirty="0">
                          <a:effectLst/>
                        </a:rPr>
                        <a:t>Gender gap</a:t>
                      </a:r>
                      <a:endParaRPr lang="es-ES" sz="1600" dirty="0">
                        <a:effectLst/>
                        <a:latin typeface="Cambria" panose="02040503050406030204" pitchFamily="18" charset="0"/>
                        <a:ea typeface="MS Mincho" panose="02020609040205080304" pitchFamily="49" charset="-128"/>
                        <a:cs typeface="Times New Roman" panose="02020603050405020304" pitchFamily="18" charset="0"/>
                      </a:endParaRPr>
                    </a:p>
                  </a:txBody>
                  <a:tcPr marL="22358" marR="22358" marT="0" marB="0" anchor="ctr"/>
                </a:tc>
                <a:tc>
                  <a:txBody>
                    <a:bodyPr/>
                    <a:lstStyle/>
                    <a:p>
                      <a:pPr algn="just">
                        <a:spcAft>
                          <a:spcPts val="0"/>
                        </a:spcAft>
                      </a:pPr>
                      <a:r>
                        <a:rPr lang="en-US" sz="1600" dirty="0">
                          <a:effectLst/>
                        </a:rPr>
                        <a:t>It refers to gender parity in terms of: Economic Participation and Opportunity, Educational Attainment, Health and Survival, and Political Empowerment.</a:t>
                      </a:r>
                      <a:endParaRPr lang="es-ES" sz="1600" dirty="0">
                        <a:effectLst/>
                        <a:latin typeface="Cambria" panose="02040503050406030204" pitchFamily="18" charset="0"/>
                        <a:ea typeface="MS Mincho" panose="02020609040205080304" pitchFamily="49" charset="-128"/>
                        <a:cs typeface="Times New Roman" panose="02020603050405020304" pitchFamily="18" charset="0"/>
                      </a:endParaRPr>
                    </a:p>
                  </a:txBody>
                  <a:tcPr marL="22358" marR="22358" marT="0" marB="0" anchor="ctr"/>
                </a:tc>
                <a:extLst>
                  <a:ext uri="{0D108BD9-81ED-4DB2-BD59-A6C34878D82A}">
                    <a16:rowId xmlns:a16="http://schemas.microsoft.com/office/drawing/2014/main" val="1659953107"/>
                  </a:ext>
                </a:extLst>
              </a:tr>
              <a:tr h="306628">
                <a:tc vMerge="1">
                  <a:txBody>
                    <a:bodyPr/>
                    <a:lstStyle/>
                    <a:p>
                      <a:endParaRPr lang="es-ES"/>
                    </a:p>
                  </a:txBody>
                  <a:tcPr/>
                </a:tc>
                <a:tc>
                  <a:txBody>
                    <a:bodyPr/>
                    <a:lstStyle/>
                    <a:p>
                      <a:pPr algn="just">
                        <a:spcAft>
                          <a:spcPts val="0"/>
                        </a:spcAft>
                      </a:pPr>
                      <a:r>
                        <a:rPr lang="en-US" sz="1600" dirty="0">
                          <a:effectLst/>
                        </a:rPr>
                        <a:t>Energy Efficiency Regulatory framework</a:t>
                      </a:r>
                      <a:endParaRPr lang="es-ES" sz="1600" dirty="0">
                        <a:effectLst/>
                        <a:latin typeface="Cambria" panose="02040503050406030204" pitchFamily="18" charset="0"/>
                        <a:ea typeface="MS Mincho" panose="02020609040205080304" pitchFamily="49" charset="-128"/>
                        <a:cs typeface="Times New Roman" panose="02020603050405020304" pitchFamily="18" charset="0"/>
                      </a:endParaRPr>
                    </a:p>
                  </a:txBody>
                  <a:tcPr marL="22358" marR="22358" marT="0" marB="0" anchor="ctr"/>
                </a:tc>
                <a:tc>
                  <a:txBody>
                    <a:bodyPr/>
                    <a:lstStyle/>
                    <a:p>
                      <a:pPr algn="just">
                        <a:spcAft>
                          <a:spcPts val="0"/>
                        </a:spcAft>
                      </a:pPr>
                      <a:r>
                        <a:rPr lang="en-US" sz="1600" dirty="0">
                          <a:effectLst/>
                        </a:rPr>
                        <a:t>It refers to the regulatory framework that, aligned with SDG 7, promotes energy efficiency and advanced and cleaner fossil-fuel technologies.</a:t>
                      </a:r>
                      <a:endParaRPr lang="es-ES" sz="1600" dirty="0">
                        <a:effectLst/>
                        <a:latin typeface="Cambria" panose="02040503050406030204" pitchFamily="18" charset="0"/>
                        <a:ea typeface="MS Mincho" panose="02020609040205080304" pitchFamily="49" charset="-128"/>
                        <a:cs typeface="Times New Roman" panose="02020603050405020304" pitchFamily="18" charset="0"/>
                      </a:endParaRPr>
                    </a:p>
                  </a:txBody>
                  <a:tcPr marL="22358" marR="22358" marT="0" marB="0" anchor="ctr"/>
                </a:tc>
                <a:extLst>
                  <a:ext uri="{0D108BD9-81ED-4DB2-BD59-A6C34878D82A}">
                    <a16:rowId xmlns:a16="http://schemas.microsoft.com/office/drawing/2014/main" val="3425810038"/>
                  </a:ext>
                </a:extLst>
              </a:tr>
              <a:tr h="265425">
                <a:tc vMerge="1">
                  <a:txBody>
                    <a:bodyPr/>
                    <a:lstStyle/>
                    <a:p>
                      <a:endParaRPr lang="es-ES"/>
                    </a:p>
                  </a:txBody>
                  <a:tcPr/>
                </a:tc>
                <a:tc>
                  <a:txBody>
                    <a:bodyPr/>
                    <a:lstStyle/>
                    <a:p>
                      <a:pPr algn="just">
                        <a:spcAft>
                          <a:spcPts val="0"/>
                        </a:spcAft>
                      </a:pPr>
                      <a:r>
                        <a:rPr lang="en-US" sz="1600" dirty="0">
                          <a:effectLst/>
                        </a:rPr>
                        <a:t>Resource Efficiency Regulatory framework</a:t>
                      </a:r>
                      <a:endParaRPr lang="es-ES" sz="1600" dirty="0">
                        <a:effectLst/>
                        <a:latin typeface="Cambria" panose="02040503050406030204" pitchFamily="18" charset="0"/>
                        <a:ea typeface="MS Mincho" panose="02020609040205080304" pitchFamily="49" charset="-128"/>
                        <a:cs typeface="Times New Roman" panose="02020603050405020304" pitchFamily="18" charset="0"/>
                      </a:endParaRPr>
                    </a:p>
                  </a:txBody>
                  <a:tcPr marL="22358" marR="22358" marT="0" marB="0" anchor="ctr"/>
                </a:tc>
                <a:tc>
                  <a:txBody>
                    <a:bodyPr/>
                    <a:lstStyle/>
                    <a:p>
                      <a:pPr algn="just">
                        <a:spcAft>
                          <a:spcPts val="0"/>
                        </a:spcAft>
                      </a:pPr>
                      <a:r>
                        <a:rPr lang="en-US" sz="1600" dirty="0">
                          <a:effectLst/>
                        </a:rPr>
                        <a:t>It refers to the regulatory framework that, aligned with SDG12, promotes an efficient consumption of fossil fuels.</a:t>
                      </a:r>
                      <a:endParaRPr lang="es-ES" sz="1600" dirty="0">
                        <a:effectLst/>
                        <a:latin typeface="Cambria" panose="02040503050406030204" pitchFamily="18" charset="0"/>
                        <a:ea typeface="MS Mincho" panose="02020609040205080304" pitchFamily="49" charset="-128"/>
                        <a:cs typeface="Times New Roman" panose="02020603050405020304" pitchFamily="18" charset="0"/>
                      </a:endParaRPr>
                    </a:p>
                  </a:txBody>
                  <a:tcPr marL="22358" marR="22358" marT="0" marB="0" anchor="ctr"/>
                </a:tc>
                <a:extLst>
                  <a:ext uri="{0D108BD9-81ED-4DB2-BD59-A6C34878D82A}">
                    <a16:rowId xmlns:a16="http://schemas.microsoft.com/office/drawing/2014/main" val="1064713644"/>
                  </a:ext>
                </a:extLst>
              </a:tr>
              <a:tr h="264467">
                <a:tc vMerge="1">
                  <a:txBody>
                    <a:bodyPr/>
                    <a:lstStyle/>
                    <a:p>
                      <a:endParaRPr lang="es-ES"/>
                    </a:p>
                  </a:txBody>
                  <a:tcPr/>
                </a:tc>
                <a:tc>
                  <a:txBody>
                    <a:bodyPr/>
                    <a:lstStyle/>
                    <a:p>
                      <a:pPr algn="just">
                        <a:spcAft>
                          <a:spcPts val="0"/>
                        </a:spcAft>
                      </a:pPr>
                      <a:r>
                        <a:rPr lang="en-US" sz="1600">
                          <a:effectLst/>
                        </a:rPr>
                        <a:t>Pollution Prevention Regulatory framework</a:t>
                      </a:r>
                      <a:endParaRPr lang="es-ES" sz="1600">
                        <a:effectLst/>
                        <a:latin typeface="Cambria" panose="02040503050406030204" pitchFamily="18" charset="0"/>
                        <a:ea typeface="MS Mincho" panose="02020609040205080304" pitchFamily="49" charset="-128"/>
                        <a:cs typeface="Times New Roman" panose="02020603050405020304" pitchFamily="18" charset="0"/>
                      </a:endParaRPr>
                    </a:p>
                  </a:txBody>
                  <a:tcPr marL="22358" marR="22358" marT="0" marB="0" anchor="ctr"/>
                </a:tc>
                <a:tc>
                  <a:txBody>
                    <a:bodyPr/>
                    <a:lstStyle/>
                    <a:p>
                      <a:pPr algn="just">
                        <a:spcAft>
                          <a:spcPts val="0"/>
                        </a:spcAft>
                      </a:pPr>
                      <a:r>
                        <a:rPr lang="en-US" sz="1600" dirty="0">
                          <a:effectLst/>
                        </a:rPr>
                        <a:t>It refers to the regulatory framework for pollution prevention in terms of GHG generated by transport activity.</a:t>
                      </a:r>
                      <a:endParaRPr lang="es-ES" sz="1600" dirty="0">
                        <a:effectLst/>
                        <a:latin typeface="Cambria" panose="02040503050406030204" pitchFamily="18" charset="0"/>
                        <a:ea typeface="MS Mincho" panose="02020609040205080304" pitchFamily="49" charset="-128"/>
                        <a:cs typeface="Times New Roman" panose="02020603050405020304" pitchFamily="18" charset="0"/>
                      </a:endParaRPr>
                    </a:p>
                  </a:txBody>
                  <a:tcPr marL="22358" marR="22358" marT="0" marB="0" anchor="ctr"/>
                </a:tc>
                <a:extLst>
                  <a:ext uri="{0D108BD9-81ED-4DB2-BD59-A6C34878D82A}">
                    <a16:rowId xmlns:a16="http://schemas.microsoft.com/office/drawing/2014/main" val="2954914866"/>
                  </a:ext>
                </a:extLst>
              </a:tr>
              <a:tr h="218792">
                <a:tc vMerge="1">
                  <a:txBody>
                    <a:bodyPr/>
                    <a:lstStyle/>
                    <a:p>
                      <a:endParaRPr lang="es-ES"/>
                    </a:p>
                  </a:txBody>
                  <a:tcPr/>
                </a:tc>
                <a:tc>
                  <a:txBody>
                    <a:bodyPr/>
                    <a:lstStyle/>
                    <a:p>
                      <a:pPr algn="just">
                        <a:spcAft>
                          <a:spcPts val="0"/>
                        </a:spcAft>
                      </a:pPr>
                      <a:r>
                        <a:rPr lang="en-US" sz="1600">
                          <a:effectLst/>
                        </a:rPr>
                        <a:t>Integration of local communities</a:t>
                      </a:r>
                      <a:endParaRPr lang="es-ES" sz="1600">
                        <a:effectLst/>
                        <a:latin typeface="Cambria" panose="02040503050406030204" pitchFamily="18" charset="0"/>
                        <a:ea typeface="MS Mincho" panose="02020609040205080304" pitchFamily="49" charset="-128"/>
                        <a:cs typeface="Times New Roman" panose="02020603050405020304" pitchFamily="18" charset="0"/>
                      </a:endParaRPr>
                    </a:p>
                  </a:txBody>
                  <a:tcPr marL="22358" marR="22358" marT="0" marB="0" anchor="ctr"/>
                </a:tc>
                <a:tc>
                  <a:txBody>
                    <a:bodyPr/>
                    <a:lstStyle/>
                    <a:p>
                      <a:pPr algn="just">
                        <a:spcAft>
                          <a:spcPts val="0"/>
                        </a:spcAft>
                      </a:pPr>
                      <a:r>
                        <a:rPr lang="en-US" sz="1600" dirty="0">
                          <a:effectLst/>
                        </a:rPr>
                        <a:t>It refers to a proper integration of existing local communities.</a:t>
                      </a:r>
                      <a:endParaRPr lang="es-ES" sz="1600" dirty="0">
                        <a:effectLst/>
                        <a:latin typeface="Cambria" panose="02040503050406030204" pitchFamily="18" charset="0"/>
                        <a:ea typeface="MS Mincho" panose="02020609040205080304" pitchFamily="49" charset="-128"/>
                        <a:cs typeface="Times New Roman" panose="02020603050405020304" pitchFamily="18" charset="0"/>
                      </a:endParaRPr>
                    </a:p>
                  </a:txBody>
                  <a:tcPr marL="22358" marR="22358" marT="0" marB="0" anchor="ctr"/>
                </a:tc>
                <a:extLst>
                  <a:ext uri="{0D108BD9-81ED-4DB2-BD59-A6C34878D82A}">
                    <a16:rowId xmlns:a16="http://schemas.microsoft.com/office/drawing/2014/main" val="2271609068"/>
                  </a:ext>
                </a:extLst>
              </a:tr>
              <a:tr h="684266">
                <a:tc vMerge="1">
                  <a:txBody>
                    <a:bodyPr/>
                    <a:lstStyle/>
                    <a:p>
                      <a:endParaRPr lang="es-ES"/>
                    </a:p>
                  </a:txBody>
                  <a:tcPr/>
                </a:tc>
                <a:tc>
                  <a:txBody>
                    <a:bodyPr/>
                    <a:lstStyle/>
                    <a:p>
                      <a:pPr algn="just">
                        <a:spcAft>
                          <a:spcPts val="0"/>
                        </a:spcAft>
                      </a:pPr>
                      <a:r>
                        <a:rPr lang="en-US" sz="1600">
                          <a:effectLst/>
                        </a:rPr>
                        <a:t>Internet access</a:t>
                      </a:r>
                      <a:endParaRPr lang="es-ES" sz="1600">
                        <a:effectLst/>
                        <a:latin typeface="Cambria" panose="02040503050406030204" pitchFamily="18" charset="0"/>
                        <a:ea typeface="MS Mincho" panose="02020609040205080304" pitchFamily="49" charset="-128"/>
                        <a:cs typeface="Times New Roman" panose="02020603050405020304" pitchFamily="18" charset="0"/>
                      </a:endParaRPr>
                    </a:p>
                  </a:txBody>
                  <a:tcPr marL="22358" marR="22358" marT="0" marB="0" anchor="ctr"/>
                </a:tc>
                <a:tc>
                  <a:txBody>
                    <a:bodyPr/>
                    <a:lstStyle/>
                    <a:p>
                      <a:pPr algn="just">
                        <a:spcAft>
                          <a:spcPts val="0"/>
                        </a:spcAft>
                      </a:pPr>
                      <a:r>
                        <a:rPr lang="en-US" sz="1600" dirty="0">
                          <a:effectLst/>
                        </a:rPr>
                        <a:t>It refers to the level of access to the Internet that citizens have.</a:t>
                      </a:r>
                      <a:endParaRPr lang="es-ES" sz="1600" dirty="0">
                        <a:effectLst/>
                        <a:latin typeface="Cambria" panose="02040503050406030204" pitchFamily="18" charset="0"/>
                        <a:ea typeface="MS Mincho" panose="02020609040205080304" pitchFamily="49" charset="-128"/>
                        <a:cs typeface="Times New Roman" panose="02020603050405020304" pitchFamily="18" charset="0"/>
                      </a:endParaRPr>
                    </a:p>
                  </a:txBody>
                  <a:tcPr marL="22358" marR="22358" marT="0" marB="0" anchor="ctr"/>
                </a:tc>
                <a:extLst>
                  <a:ext uri="{0D108BD9-81ED-4DB2-BD59-A6C34878D82A}">
                    <a16:rowId xmlns:a16="http://schemas.microsoft.com/office/drawing/2014/main" val="459370905"/>
                  </a:ext>
                </a:extLst>
              </a:tr>
              <a:tr h="220709">
                <a:tc vMerge="1">
                  <a:txBody>
                    <a:bodyPr/>
                    <a:lstStyle/>
                    <a:p>
                      <a:endParaRPr lang="es-ES"/>
                    </a:p>
                  </a:txBody>
                  <a:tcPr/>
                </a:tc>
                <a:tc>
                  <a:txBody>
                    <a:bodyPr/>
                    <a:lstStyle/>
                    <a:p>
                      <a:pPr algn="just">
                        <a:spcAft>
                          <a:spcPts val="0"/>
                        </a:spcAft>
                      </a:pPr>
                      <a:r>
                        <a:rPr lang="en-US" sz="1600" dirty="0">
                          <a:effectLst/>
                        </a:rPr>
                        <a:t>Mobile broadband penetration</a:t>
                      </a:r>
                      <a:endParaRPr lang="es-ES" sz="1600" dirty="0">
                        <a:effectLst/>
                        <a:latin typeface="Cambria" panose="02040503050406030204" pitchFamily="18" charset="0"/>
                        <a:ea typeface="MS Mincho" panose="02020609040205080304" pitchFamily="49" charset="-128"/>
                        <a:cs typeface="Times New Roman" panose="02020603050405020304" pitchFamily="18" charset="0"/>
                      </a:endParaRPr>
                    </a:p>
                  </a:txBody>
                  <a:tcPr marL="22358" marR="22358" marT="0" marB="0" anchor="ctr"/>
                </a:tc>
                <a:tc>
                  <a:txBody>
                    <a:bodyPr/>
                    <a:lstStyle/>
                    <a:p>
                      <a:pPr algn="just">
                        <a:spcAft>
                          <a:spcPts val="0"/>
                        </a:spcAft>
                      </a:pPr>
                      <a:r>
                        <a:rPr lang="en-US" sz="1600" dirty="0">
                          <a:effectLst/>
                        </a:rPr>
                        <a:t>It refers to the share of mobile connections that are broadband (3G-5G).</a:t>
                      </a:r>
                      <a:endParaRPr lang="es-ES" sz="1600" dirty="0">
                        <a:effectLst/>
                        <a:latin typeface="Cambria" panose="02040503050406030204" pitchFamily="18" charset="0"/>
                        <a:ea typeface="MS Mincho" panose="02020609040205080304" pitchFamily="49" charset="-128"/>
                        <a:cs typeface="Times New Roman" panose="02020603050405020304" pitchFamily="18" charset="0"/>
                      </a:endParaRPr>
                    </a:p>
                  </a:txBody>
                  <a:tcPr marL="22358" marR="22358" marT="0" marB="0" anchor="ctr"/>
                </a:tc>
                <a:extLst>
                  <a:ext uri="{0D108BD9-81ED-4DB2-BD59-A6C34878D82A}">
                    <a16:rowId xmlns:a16="http://schemas.microsoft.com/office/drawing/2014/main" val="215858970"/>
                  </a:ext>
                </a:extLst>
              </a:tr>
              <a:tr h="219431">
                <a:tc vMerge="1">
                  <a:txBody>
                    <a:bodyPr/>
                    <a:lstStyle/>
                    <a:p>
                      <a:endParaRPr lang="es-ES"/>
                    </a:p>
                  </a:txBody>
                  <a:tcPr/>
                </a:tc>
                <a:tc>
                  <a:txBody>
                    <a:bodyPr/>
                    <a:lstStyle/>
                    <a:p>
                      <a:pPr algn="just">
                        <a:spcAft>
                          <a:spcPts val="0"/>
                        </a:spcAft>
                      </a:pPr>
                      <a:r>
                        <a:rPr lang="en-US" sz="1600">
                          <a:effectLst/>
                        </a:rPr>
                        <a:t>Financial inclusion</a:t>
                      </a:r>
                      <a:endParaRPr lang="es-ES" sz="1600">
                        <a:effectLst/>
                        <a:latin typeface="Cambria" panose="02040503050406030204" pitchFamily="18" charset="0"/>
                        <a:ea typeface="MS Mincho" panose="02020609040205080304" pitchFamily="49" charset="-128"/>
                        <a:cs typeface="Times New Roman" panose="02020603050405020304" pitchFamily="18" charset="0"/>
                      </a:endParaRPr>
                    </a:p>
                  </a:txBody>
                  <a:tcPr marL="22358" marR="22358" marT="0" marB="0" anchor="ctr"/>
                </a:tc>
                <a:tc>
                  <a:txBody>
                    <a:bodyPr/>
                    <a:lstStyle/>
                    <a:p>
                      <a:pPr algn="just">
                        <a:spcAft>
                          <a:spcPts val="0"/>
                        </a:spcAft>
                      </a:pPr>
                      <a:r>
                        <a:rPr lang="en-US" sz="1600" dirty="0">
                          <a:effectLst/>
                        </a:rPr>
                        <a:t>It refers to the level of inclusion of citizens in the banking system.</a:t>
                      </a:r>
                      <a:endParaRPr lang="es-ES" sz="1600" dirty="0">
                        <a:effectLst/>
                        <a:latin typeface="Cambria" panose="02040503050406030204" pitchFamily="18" charset="0"/>
                        <a:ea typeface="MS Mincho" panose="02020609040205080304" pitchFamily="49" charset="-128"/>
                        <a:cs typeface="Times New Roman" panose="02020603050405020304" pitchFamily="18" charset="0"/>
                      </a:endParaRPr>
                    </a:p>
                  </a:txBody>
                  <a:tcPr marL="22358" marR="22358" marT="0" marB="0" anchor="ctr"/>
                </a:tc>
                <a:extLst>
                  <a:ext uri="{0D108BD9-81ED-4DB2-BD59-A6C34878D82A}">
                    <a16:rowId xmlns:a16="http://schemas.microsoft.com/office/drawing/2014/main" val="4076834102"/>
                  </a:ext>
                </a:extLst>
              </a:tr>
            </a:tbl>
          </a:graphicData>
        </a:graphic>
      </p:graphicFrame>
    </p:spTree>
    <p:extLst>
      <p:ext uri="{BB962C8B-B14F-4D97-AF65-F5344CB8AC3E}">
        <p14:creationId xmlns:p14="http://schemas.microsoft.com/office/powerpoint/2010/main" val="382410943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FDD1E8AC-27C2-D899-8684-2C2AE5ACC87D}"/>
              </a:ext>
            </a:extLst>
          </p:cNvPr>
          <p:cNvSpPr>
            <a:spLocks noGrp="1"/>
          </p:cNvSpPr>
          <p:nvPr>
            <p:ph type="title"/>
          </p:nvPr>
        </p:nvSpPr>
        <p:spPr>
          <a:xfrm>
            <a:off x="624292" y="1676528"/>
            <a:ext cx="8201685" cy="453944"/>
          </a:xfrm>
        </p:spPr>
        <p:txBody>
          <a:bodyPr>
            <a:noAutofit/>
          </a:bodyPr>
          <a:lstStyle/>
          <a:p>
            <a:r>
              <a:rPr lang="en-US" sz="2400" dirty="0">
                <a:solidFill>
                  <a:schemeClr val="tx1"/>
                </a:solidFill>
              </a:rPr>
              <a:t>Indicators of Smart Framework</a:t>
            </a:r>
            <a:br>
              <a:rPr lang="en-US" sz="2400" dirty="0">
                <a:solidFill>
                  <a:schemeClr val="tx1"/>
                </a:solidFill>
              </a:rPr>
            </a:br>
            <a:br>
              <a:rPr lang="en-US" sz="2400" dirty="0">
                <a:solidFill>
                  <a:schemeClr val="tx1"/>
                </a:solidFill>
              </a:rPr>
            </a:br>
            <a:r>
              <a:rPr lang="en-US" sz="2400" dirty="0">
                <a:solidFill>
                  <a:schemeClr val="tx1"/>
                </a:solidFill>
              </a:rPr>
              <a:t>Indicators of Smart Solutions</a:t>
            </a:r>
            <a:endParaRPr lang="en-GB" sz="2400" dirty="0">
              <a:solidFill>
                <a:schemeClr val="tx1"/>
              </a:solidFill>
            </a:endParaRPr>
          </a:p>
        </p:txBody>
      </p:sp>
      <p:sp>
        <p:nvSpPr>
          <p:cNvPr id="4" name="CuadroTexto 3">
            <a:extLst>
              <a:ext uri="{FF2B5EF4-FFF2-40B4-BE49-F238E27FC236}">
                <a16:creationId xmlns:a16="http://schemas.microsoft.com/office/drawing/2014/main" id="{86F0FFBD-23FF-4964-A155-A0DB1D2B3361}"/>
              </a:ext>
            </a:extLst>
          </p:cNvPr>
          <p:cNvSpPr txBox="1"/>
          <p:nvPr/>
        </p:nvSpPr>
        <p:spPr>
          <a:xfrm>
            <a:off x="3158836" y="4144488"/>
            <a:ext cx="4429496" cy="1077218"/>
          </a:xfrm>
          <a:prstGeom prst="rect">
            <a:avLst/>
          </a:prstGeom>
          <a:noFill/>
        </p:spPr>
        <p:txBody>
          <a:bodyPr wrap="square" rtlCol="0">
            <a:spAutoFit/>
          </a:bodyPr>
          <a:lstStyle/>
          <a:p>
            <a:r>
              <a:rPr lang="es-ES" sz="3200" dirty="0" err="1"/>
              <a:t>See</a:t>
            </a:r>
            <a:r>
              <a:rPr lang="es-ES" sz="3200" dirty="0"/>
              <a:t> Smart </a:t>
            </a:r>
            <a:r>
              <a:rPr lang="es-ES" sz="3200" dirty="0" err="1"/>
              <a:t>Solution</a:t>
            </a:r>
            <a:r>
              <a:rPr lang="es-ES" sz="3200" dirty="0"/>
              <a:t> Concept </a:t>
            </a:r>
          </a:p>
        </p:txBody>
      </p:sp>
    </p:spTree>
    <p:extLst>
      <p:ext uri="{BB962C8B-B14F-4D97-AF65-F5344CB8AC3E}">
        <p14:creationId xmlns:p14="http://schemas.microsoft.com/office/powerpoint/2010/main" val="260156727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FDD1E8AC-27C2-D899-8684-2C2AE5ACC87D}"/>
              </a:ext>
            </a:extLst>
          </p:cNvPr>
          <p:cNvSpPr>
            <a:spLocks noGrp="1"/>
          </p:cNvSpPr>
          <p:nvPr>
            <p:ph type="title"/>
          </p:nvPr>
        </p:nvSpPr>
        <p:spPr>
          <a:xfrm>
            <a:off x="624292" y="1676528"/>
            <a:ext cx="8201685" cy="453944"/>
          </a:xfrm>
        </p:spPr>
        <p:txBody>
          <a:bodyPr>
            <a:noAutofit/>
          </a:bodyPr>
          <a:lstStyle/>
          <a:p>
            <a:r>
              <a:rPr lang="en-US" sz="2400" dirty="0">
                <a:solidFill>
                  <a:schemeClr val="tx1"/>
                </a:solidFill>
              </a:rPr>
              <a:t>Indicators of Smart Framework</a:t>
            </a:r>
            <a:br>
              <a:rPr lang="en-US" sz="2400" dirty="0">
                <a:solidFill>
                  <a:schemeClr val="tx1"/>
                </a:solidFill>
              </a:rPr>
            </a:br>
            <a:br>
              <a:rPr lang="en-US" sz="2400" dirty="0">
                <a:solidFill>
                  <a:schemeClr val="tx1"/>
                </a:solidFill>
              </a:rPr>
            </a:br>
            <a:r>
              <a:rPr lang="en-US" sz="2400" dirty="0">
                <a:solidFill>
                  <a:schemeClr val="tx1"/>
                </a:solidFill>
              </a:rPr>
              <a:t>Indicators of Smart Solutions</a:t>
            </a:r>
            <a:endParaRPr lang="en-GB" sz="2400" dirty="0">
              <a:solidFill>
                <a:schemeClr val="tx1"/>
              </a:solidFill>
            </a:endParaRPr>
          </a:p>
        </p:txBody>
      </p:sp>
      <p:sp>
        <p:nvSpPr>
          <p:cNvPr id="4" name="CuadroTexto 3">
            <a:extLst>
              <a:ext uri="{FF2B5EF4-FFF2-40B4-BE49-F238E27FC236}">
                <a16:creationId xmlns:a16="http://schemas.microsoft.com/office/drawing/2014/main" id="{86F0FFBD-23FF-4964-A155-A0DB1D2B3361}"/>
              </a:ext>
            </a:extLst>
          </p:cNvPr>
          <p:cNvSpPr txBox="1"/>
          <p:nvPr/>
        </p:nvSpPr>
        <p:spPr>
          <a:xfrm>
            <a:off x="3158836" y="4144488"/>
            <a:ext cx="4429496" cy="1077218"/>
          </a:xfrm>
          <a:prstGeom prst="rect">
            <a:avLst/>
          </a:prstGeom>
          <a:noFill/>
        </p:spPr>
        <p:txBody>
          <a:bodyPr wrap="square" rtlCol="0">
            <a:spAutoFit/>
          </a:bodyPr>
          <a:lstStyle/>
          <a:p>
            <a:r>
              <a:rPr lang="es-ES" sz="3200" dirty="0" err="1"/>
              <a:t>See</a:t>
            </a:r>
            <a:r>
              <a:rPr lang="es-ES" sz="3200" dirty="0"/>
              <a:t> Smart </a:t>
            </a:r>
            <a:r>
              <a:rPr lang="es-ES" sz="3200" dirty="0" err="1"/>
              <a:t>Solution</a:t>
            </a:r>
            <a:r>
              <a:rPr lang="es-ES" sz="3200" dirty="0"/>
              <a:t> Concept </a:t>
            </a:r>
          </a:p>
        </p:txBody>
      </p:sp>
    </p:spTree>
    <p:extLst>
      <p:ext uri="{BB962C8B-B14F-4D97-AF65-F5344CB8AC3E}">
        <p14:creationId xmlns:p14="http://schemas.microsoft.com/office/powerpoint/2010/main" val="225997171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FDD1E8AC-27C2-D899-8684-2C2AE5ACC87D}"/>
              </a:ext>
            </a:extLst>
          </p:cNvPr>
          <p:cNvSpPr>
            <a:spLocks noGrp="1"/>
          </p:cNvSpPr>
          <p:nvPr>
            <p:ph type="title"/>
          </p:nvPr>
        </p:nvSpPr>
        <p:spPr>
          <a:xfrm>
            <a:off x="471157" y="1191030"/>
            <a:ext cx="8201685" cy="453944"/>
          </a:xfrm>
        </p:spPr>
        <p:txBody>
          <a:bodyPr>
            <a:noAutofit/>
          </a:bodyPr>
          <a:lstStyle/>
          <a:p>
            <a:r>
              <a:rPr lang="en-US" sz="2400" dirty="0"/>
              <a:t>Implementation Readiness Index</a:t>
            </a:r>
            <a:br>
              <a:rPr lang="es-ES" dirty="0"/>
            </a:br>
            <a:endParaRPr lang="en-GB" sz="2400" dirty="0"/>
          </a:p>
        </p:txBody>
      </p:sp>
      <p:sp>
        <p:nvSpPr>
          <p:cNvPr id="2" name="Rectángulo 1">
            <a:extLst>
              <a:ext uri="{FF2B5EF4-FFF2-40B4-BE49-F238E27FC236}">
                <a16:creationId xmlns:a16="http://schemas.microsoft.com/office/drawing/2014/main" id="{53DFE494-7033-4922-8F03-14DC5CDC6E6A}"/>
              </a:ext>
            </a:extLst>
          </p:cNvPr>
          <p:cNvSpPr/>
          <p:nvPr/>
        </p:nvSpPr>
        <p:spPr>
          <a:xfrm>
            <a:off x="471158" y="2178023"/>
            <a:ext cx="8201684" cy="3551870"/>
          </a:xfrm>
          <a:prstGeom prst="rect">
            <a:avLst/>
          </a:prstGeom>
        </p:spPr>
        <p:txBody>
          <a:bodyPr wrap="square">
            <a:spAutoFit/>
          </a:bodyPr>
          <a:lstStyle/>
          <a:p>
            <a:pPr marL="285750" indent="-285750">
              <a:lnSpc>
                <a:spcPct val="110000"/>
              </a:lnSpc>
              <a:spcAft>
                <a:spcPts val="1200"/>
              </a:spcAft>
              <a:buFont typeface="Arial" panose="020B0604020202020204" pitchFamily="34" charset="0"/>
              <a:buChar char="•"/>
            </a:pPr>
            <a:r>
              <a:rPr lang="ca-ES" sz="2000" dirty="0">
                <a:solidFill>
                  <a:srgbClr val="000000"/>
                </a:solidFill>
                <a:latin typeface="SourceSansPro-Light"/>
                <a:ea typeface="MS Mincho" panose="02020609040205080304" pitchFamily="49" charset="-128"/>
                <a:cs typeface="SourceSansPro-Light"/>
              </a:rPr>
              <a:t>T</a:t>
            </a:r>
            <a:r>
              <a:rPr lang="en-US" sz="2000" dirty="0">
                <a:solidFill>
                  <a:srgbClr val="000000"/>
                </a:solidFill>
                <a:latin typeface="SourceSansPro-Light"/>
                <a:ea typeface="MS Mincho" panose="02020609040205080304" pitchFamily="49" charset="-128"/>
                <a:cs typeface="SourceSansPro-Light"/>
              </a:rPr>
              <a:t>he Smart Mobility Implementation Readiness Index is obtained by integrating the categories and the defined indicators for each category. This integration is achieved by weighing each of them as an MCA based on their international experience and expertise.</a:t>
            </a:r>
          </a:p>
          <a:p>
            <a:pPr>
              <a:lnSpc>
                <a:spcPct val="110000"/>
              </a:lnSpc>
              <a:spcAft>
                <a:spcPts val="1200"/>
              </a:spcAft>
            </a:pPr>
            <a:endParaRPr lang="en-US" sz="2000" dirty="0">
              <a:solidFill>
                <a:srgbClr val="000000"/>
              </a:solidFill>
              <a:latin typeface="SourceSansPro-Light"/>
              <a:ea typeface="MS Mincho" panose="02020609040205080304" pitchFamily="49" charset="-128"/>
              <a:cs typeface="SourceSansPro-Light"/>
            </a:endParaRPr>
          </a:p>
          <a:p>
            <a:pPr marL="285750" indent="-285750">
              <a:lnSpc>
                <a:spcPct val="110000"/>
              </a:lnSpc>
              <a:spcAft>
                <a:spcPts val="1200"/>
              </a:spcAft>
              <a:buFont typeface="Arial" panose="020B0604020202020204" pitchFamily="34" charset="0"/>
              <a:buChar char="•"/>
            </a:pPr>
            <a:r>
              <a:rPr lang="en-US" sz="2000" b="1" dirty="0">
                <a:latin typeface="Source Sans Pro" panose="020B0503030403020204" pitchFamily="34" charset="0"/>
                <a:ea typeface="Source Sans Pro" panose="020B0503030403020204" pitchFamily="34" charset="0"/>
              </a:rPr>
              <a:t>MCA: point allocation method</a:t>
            </a:r>
            <a:r>
              <a:rPr lang="en-US" sz="2000" dirty="0">
                <a:latin typeface="Source Sans Pro" panose="020B0503030403020204" pitchFamily="34" charset="0"/>
                <a:ea typeface="Source Sans Pro" panose="020B0503030403020204" pitchFamily="34" charset="0"/>
              </a:rPr>
              <a:t>, which is one of the simplest methods where a decision-maker allocates a certain number of points to each criterion based on knowledge about them.</a:t>
            </a:r>
            <a:endParaRPr lang="es-ES" sz="2000" dirty="0">
              <a:latin typeface="Source Sans Pro" panose="020B0503030403020204" pitchFamily="34" charset="0"/>
              <a:ea typeface="Source Sans Pro" panose="020B0503030403020204" pitchFamily="34" charset="0"/>
            </a:endParaRPr>
          </a:p>
          <a:p>
            <a:pPr>
              <a:lnSpc>
                <a:spcPct val="110000"/>
              </a:lnSpc>
              <a:spcAft>
                <a:spcPts val="1200"/>
              </a:spcAft>
            </a:pPr>
            <a:endParaRPr lang="es-ES" dirty="0">
              <a:solidFill>
                <a:srgbClr val="000000"/>
              </a:solidFill>
              <a:latin typeface="SourceSansPro-Light"/>
              <a:ea typeface="MS Mincho" panose="02020609040205080304" pitchFamily="49" charset="-128"/>
              <a:cs typeface="SourceSansPro-Light"/>
            </a:endParaRPr>
          </a:p>
        </p:txBody>
      </p:sp>
    </p:spTree>
    <p:extLst>
      <p:ext uri="{BB962C8B-B14F-4D97-AF65-F5344CB8AC3E}">
        <p14:creationId xmlns:p14="http://schemas.microsoft.com/office/powerpoint/2010/main" val="35875872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72EB231B-10DD-4323-9EF5-8D9E96DA16A9}"/>
              </a:ext>
            </a:extLst>
          </p:cNvPr>
          <p:cNvPicPr/>
          <p:nvPr/>
        </p:nvPicPr>
        <p:blipFill rotWithShape="1">
          <a:blip r:embed="rId2">
            <a:extLst>
              <a:ext uri="{28A0092B-C50C-407E-A947-70E740481C1C}">
                <a14:useLocalDpi xmlns:a14="http://schemas.microsoft.com/office/drawing/2010/main" val="0"/>
              </a:ext>
            </a:extLst>
          </a:blip>
          <a:srcRect l="1447" t="860" r="2108" b="968"/>
          <a:stretch/>
        </p:blipFill>
        <p:spPr bwMode="auto">
          <a:xfrm>
            <a:off x="866899" y="167806"/>
            <a:ext cx="6958940" cy="6522387"/>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68812816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5742381B-1A5B-4696-A435-D5F7A9702776}"/>
              </a:ext>
            </a:extLst>
          </p:cNvPr>
          <p:cNvPicPr/>
          <p:nvPr/>
        </p:nvPicPr>
        <p:blipFill>
          <a:blip r:embed="rId2">
            <a:extLst>
              <a:ext uri="{28A0092B-C50C-407E-A947-70E740481C1C}">
                <a14:useLocalDpi xmlns:a14="http://schemas.microsoft.com/office/drawing/2010/main" val="0"/>
              </a:ext>
            </a:extLst>
          </a:blip>
          <a:srcRect l="9241" t="16316" r="35158" b="69681"/>
          <a:stretch>
            <a:fillRect/>
          </a:stretch>
        </p:blipFill>
        <p:spPr bwMode="auto">
          <a:xfrm>
            <a:off x="712520" y="1370115"/>
            <a:ext cx="7469579" cy="4117769"/>
          </a:xfrm>
          <a:prstGeom prst="rect">
            <a:avLst/>
          </a:prstGeom>
          <a:noFill/>
          <a:ln>
            <a:noFill/>
          </a:ln>
        </p:spPr>
      </p:pic>
    </p:spTree>
    <p:extLst>
      <p:ext uri="{BB962C8B-B14F-4D97-AF65-F5344CB8AC3E}">
        <p14:creationId xmlns:p14="http://schemas.microsoft.com/office/powerpoint/2010/main" val="35509112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8D95D8-C3D4-03FF-2EAC-86E53023C886}"/>
              </a:ext>
            </a:extLst>
          </p:cNvPr>
          <p:cNvSpPr>
            <a:spLocks noGrp="1"/>
          </p:cNvSpPr>
          <p:nvPr>
            <p:ph type="title"/>
          </p:nvPr>
        </p:nvSpPr>
        <p:spPr>
          <a:xfrm>
            <a:off x="877216" y="3429000"/>
            <a:ext cx="5348037" cy="1476866"/>
          </a:xfrm>
        </p:spPr>
        <p:txBody>
          <a:bodyPr>
            <a:normAutofit fontScale="90000"/>
          </a:bodyPr>
          <a:lstStyle/>
          <a:p>
            <a:pPr marL="0" indent="0">
              <a:buNone/>
            </a:pPr>
            <a:r>
              <a:rPr lang="en-US" sz="3600" dirty="0"/>
              <a:t>The implementation of a technological project</a:t>
            </a:r>
            <a:br>
              <a:rPr lang="en-US" sz="3200" dirty="0"/>
            </a:br>
            <a:br>
              <a:rPr lang="en-US" sz="3200" dirty="0"/>
            </a:br>
            <a:r>
              <a:rPr lang="en-US" sz="2700" dirty="0">
                <a:solidFill>
                  <a:schemeClr val="tx1"/>
                </a:solidFill>
              </a:rPr>
              <a:t>Concept of Smart Solution</a:t>
            </a:r>
            <a:br>
              <a:rPr lang="en-US" sz="2700" dirty="0">
                <a:solidFill>
                  <a:schemeClr val="tx1"/>
                </a:solidFill>
              </a:rPr>
            </a:br>
            <a:r>
              <a:rPr lang="en-US" sz="2700" dirty="0">
                <a:solidFill>
                  <a:schemeClr val="tx1"/>
                </a:solidFill>
              </a:rPr>
              <a:t>Readiness Assessment</a:t>
            </a:r>
            <a:br>
              <a:rPr lang="en-US" sz="2700" dirty="0">
                <a:solidFill>
                  <a:schemeClr val="tx1"/>
                </a:solidFill>
              </a:rPr>
            </a:br>
            <a:r>
              <a:rPr lang="en-US" sz="2700" dirty="0">
                <a:solidFill>
                  <a:schemeClr val="tx1"/>
                </a:solidFill>
              </a:rPr>
              <a:t>Implementation Action Plan</a:t>
            </a:r>
            <a:endParaRPr lang="en-US" sz="2700" dirty="0">
              <a:solidFill>
                <a:schemeClr val="tx1"/>
              </a:solidFill>
              <a:latin typeface="Times New Roman" panose="02020603050405020304" pitchFamily="18" charset="0"/>
              <a:cs typeface="Times New Roman" panose="02020603050405020304" pitchFamily="18" charset="0"/>
            </a:endParaRPr>
          </a:p>
        </p:txBody>
      </p:sp>
      <p:sp>
        <p:nvSpPr>
          <p:cNvPr id="5" name="Slide Number Placeholder 4">
            <a:extLst>
              <a:ext uri="{FF2B5EF4-FFF2-40B4-BE49-F238E27FC236}">
                <a16:creationId xmlns:a16="http://schemas.microsoft.com/office/drawing/2014/main" id="{0C66C0CA-D7D2-7416-7D24-35F318D150AC}"/>
              </a:ext>
            </a:extLst>
          </p:cNvPr>
          <p:cNvSpPr>
            <a:spLocks noGrp="1"/>
          </p:cNvSpPr>
          <p:nvPr>
            <p:ph type="sldNum" sz="quarter" idx="12"/>
          </p:nvPr>
        </p:nvSpPr>
        <p:spPr/>
        <p:txBody>
          <a:bodyPr/>
          <a:lstStyle/>
          <a:p>
            <a:fld id="{5336F0B7-EF37-4B31-BA1E-D2B9204CDF2B}" type="slidenum">
              <a:rPr lang="ca-ES" noProof="0" smtClean="0"/>
              <a:pPr/>
              <a:t>5</a:t>
            </a:fld>
            <a:endParaRPr lang="ca-ES" noProof="0" dirty="0"/>
          </a:p>
        </p:txBody>
      </p:sp>
    </p:spTree>
    <p:extLst>
      <p:ext uri="{BB962C8B-B14F-4D97-AF65-F5344CB8AC3E}">
        <p14:creationId xmlns:p14="http://schemas.microsoft.com/office/powerpoint/2010/main" val="70050667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A76D9DFA-615D-4368-A6C6-949CE75317EF}"/>
              </a:ext>
            </a:extLst>
          </p:cNvPr>
          <p:cNvPicPr/>
          <p:nvPr/>
        </p:nvPicPr>
        <p:blipFill rotWithShape="1">
          <a:blip r:embed="rId2">
            <a:extLst>
              <a:ext uri="{28A0092B-C50C-407E-A947-70E740481C1C}">
                <a14:useLocalDpi xmlns:a14="http://schemas.microsoft.com/office/drawing/2010/main" val="0"/>
              </a:ext>
            </a:extLst>
          </a:blip>
          <a:srcRect l="2988" t="6456" r="2508"/>
          <a:stretch/>
        </p:blipFill>
        <p:spPr bwMode="auto">
          <a:xfrm>
            <a:off x="510638" y="1045030"/>
            <a:ext cx="8312728" cy="5142014"/>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83980350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FE268538-8089-41FE-84DE-E1A721078CE5}"/>
              </a:ext>
            </a:extLst>
          </p:cNvPr>
          <p:cNvPicPr/>
          <p:nvPr/>
        </p:nvPicPr>
        <p:blipFill rotWithShape="1">
          <a:blip r:embed="rId2">
            <a:extLst>
              <a:ext uri="{28A0092B-C50C-407E-A947-70E740481C1C}">
                <a14:useLocalDpi xmlns:a14="http://schemas.microsoft.com/office/drawing/2010/main" val="0"/>
              </a:ext>
            </a:extLst>
          </a:blip>
          <a:srcRect l="4917" r="3921"/>
          <a:stretch/>
        </p:blipFill>
        <p:spPr bwMode="auto">
          <a:xfrm>
            <a:off x="593767" y="525483"/>
            <a:ext cx="7742712" cy="5807034"/>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84340066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348570A9-E3BD-4C20-A02E-4C50324FDC00}"/>
              </a:ext>
            </a:extLst>
          </p:cNvPr>
          <p:cNvPicPr/>
          <p:nvPr/>
        </p:nvPicPr>
        <p:blipFill rotWithShape="1">
          <a:blip r:embed="rId2">
            <a:extLst>
              <a:ext uri="{28A0092B-C50C-407E-A947-70E740481C1C}">
                <a14:useLocalDpi xmlns:a14="http://schemas.microsoft.com/office/drawing/2010/main" val="0"/>
              </a:ext>
            </a:extLst>
          </a:blip>
          <a:srcRect l="8448" t="1418" r="2787" b="49291"/>
          <a:stretch/>
        </p:blipFill>
        <p:spPr bwMode="auto">
          <a:xfrm>
            <a:off x="454890" y="676601"/>
            <a:ext cx="8000341" cy="5504798"/>
          </a:xfrm>
          <a:prstGeom prst="rect">
            <a:avLst/>
          </a:prstGeom>
          <a:ln>
            <a:noFill/>
          </a:ln>
          <a:extLst>
            <a:ext uri="{53640926-AAD7-44D8-BBD7-CCE9431645EC}">
              <a14:shadowObscured xmlns:a14="http://schemas.microsoft.com/office/drawing/2010/main"/>
            </a:ext>
          </a:extLst>
        </p:spPr>
      </p:pic>
      <p:sp>
        <p:nvSpPr>
          <p:cNvPr id="4" name="Rectángulo 3">
            <a:extLst>
              <a:ext uri="{FF2B5EF4-FFF2-40B4-BE49-F238E27FC236}">
                <a16:creationId xmlns:a16="http://schemas.microsoft.com/office/drawing/2014/main" id="{2EE36386-3F33-4070-8C6D-56DAF5866792}"/>
              </a:ext>
            </a:extLst>
          </p:cNvPr>
          <p:cNvSpPr/>
          <p:nvPr/>
        </p:nvSpPr>
        <p:spPr>
          <a:xfrm>
            <a:off x="2612571" y="5712031"/>
            <a:ext cx="6282047" cy="7362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240976469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348570A9-E3BD-4C20-A02E-4C50324FDC00}"/>
              </a:ext>
            </a:extLst>
          </p:cNvPr>
          <p:cNvPicPr/>
          <p:nvPr/>
        </p:nvPicPr>
        <p:blipFill rotWithShape="1">
          <a:blip r:embed="rId2">
            <a:extLst>
              <a:ext uri="{28A0092B-C50C-407E-A947-70E740481C1C}">
                <a14:useLocalDpi xmlns:a14="http://schemas.microsoft.com/office/drawing/2010/main" val="0"/>
              </a:ext>
            </a:extLst>
          </a:blip>
          <a:srcRect l="8448" t="46458" r="2787" b="12240"/>
          <a:stretch/>
        </p:blipFill>
        <p:spPr bwMode="auto">
          <a:xfrm>
            <a:off x="169883" y="1626920"/>
            <a:ext cx="8404102" cy="4536374"/>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47582262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CEE4FB22-EF18-4D04-93F2-8D1B53F15905}"/>
              </a:ext>
            </a:extLst>
          </p:cNvPr>
          <p:cNvPicPr/>
          <p:nvPr/>
        </p:nvPicPr>
        <p:blipFill rotWithShape="1">
          <a:blip r:embed="rId2">
            <a:extLst>
              <a:ext uri="{28A0092B-C50C-407E-A947-70E740481C1C}">
                <a14:useLocalDpi xmlns:a14="http://schemas.microsoft.com/office/drawing/2010/main" val="0"/>
              </a:ext>
            </a:extLst>
          </a:blip>
          <a:srcRect l="3000" r="7165"/>
          <a:stretch/>
        </p:blipFill>
        <p:spPr bwMode="auto">
          <a:xfrm>
            <a:off x="894658" y="1009402"/>
            <a:ext cx="7964334" cy="5622966"/>
          </a:xfrm>
          <a:prstGeom prst="rect">
            <a:avLst/>
          </a:prstGeom>
          <a:ln>
            <a:noFill/>
          </a:ln>
          <a:extLst>
            <a:ext uri="{53640926-AAD7-44D8-BBD7-CCE9431645EC}">
              <a14:shadowObscured xmlns:a14="http://schemas.microsoft.com/office/drawing/2010/main"/>
            </a:ext>
          </a:extLst>
        </p:spPr>
      </p:pic>
      <p:sp>
        <p:nvSpPr>
          <p:cNvPr id="2" name="Title 1">
            <a:extLst>
              <a:ext uri="{FF2B5EF4-FFF2-40B4-BE49-F238E27FC236}">
                <a16:creationId xmlns:a16="http://schemas.microsoft.com/office/drawing/2014/main" id="{1EAC7D47-CDB9-4CD4-8069-E3EF707A7E30}"/>
              </a:ext>
            </a:extLst>
          </p:cNvPr>
          <p:cNvSpPr>
            <a:spLocks noGrp="1"/>
          </p:cNvSpPr>
          <p:nvPr>
            <p:ph type="title"/>
          </p:nvPr>
        </p:nvSpPr>
        <p:spPr>
          <a:xfrm>
            <a:off x="471157" y="1191030"/>
            <a:ext cx="8201685" cy="453944"/>
          </a:xfrm>
        </p:spPr>
        <p:txBody>
          <a:bodyPr>
            <a:noAutofit/>
          </a:bodyPr>
          <a:lstStyle/>
          <a:p>
            <a:r>
              <a:rPr lang="en-US" sz="2400" dirty="0"/>
              <a:t>Evaluation</a:t>
            </a:r>
            <a:br>
              <a:rPr lang="es-ES" dirty="0"/>
            </a:br>
            <a:endParaRPr lang="en-GB" sz="2400" dirty="0"/>
          </a:p>
        </p:txBody>
      </p:sp>
    </p:spTree>
    <p:extLst>
      <p:ext uri="{BB962C8B-B14F-4D97-AF65-F5344CB8AC3E}">
        <p14:creationId xmlns:p14="http://schemas.microsoft.com/office/powerpoint/2010/main" val="352667241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F011AD-2A68-49FA-84CA-D4169A3C5DC6}"/>
              </a:ext>
            </a:extLst>
          </p:cNvPr>
          <p:cNvSpPr>
            <a:spLocks noGrp="1"/>
          </p:cNvSpPr>
          <p:nvPr>
            <p:ph type="title"/>
          </p:nvPr>
        </p:nvSpPr>
        <p:spPr>
          <a:xfrm>
            <a:off x="2299957" y="3026228"/>
            <a:ext cx="4851957" cy="614905"/>
          </a:xfrm>
          <a:solidFill>
            <a:srgbClr val="F17F09"/>
          </a:solidFill>
        </p:spPr>
        <p:txBody>
          <a:bodyPr>
            <a:normAutofit/>
          </a:bodyPr>
          <a:lstStyle/>
          <a:p>
            <a:pPr algn="ctr"/>
            <a:r>
              <a:rPr lang="en-US" sz="2800" dirty="0">
                <a:solidFill>
                  <a:schemeClr val="bg1"/>
                </a:solidFill>
              </a:rPr>
              <a:t>Implementation Action Plans</a:t>
            </a:r>
            <a:endParaRPr lang="en-GB" sz="2800" dirty="0">
              <a:solidFill>
                <a:schemeClr val="bg1"/>
              </a:solidFill>
            </a:endParaRPr>
          </a:p>
        </p:txBody>
      </p:sp>
      <p:sp>
        <p:nvSpPr>
          <p:cNvPr id="4" name="Slide Number Placeholder 3">
            <a:extLst>
              <a:ext uri="{FF2B5EF4-FFF2-40B4-BE49-F238E27FC236}">
                <a16:creationId xmlns:a16="http://schemas.microsoft.com/office/drawing/2014/main" id="{ACA13981-1C52-4050-98E0-14C558A50A0E}"/>
              </a:ext>
            </a:extLst>
          </p:cNvPr>
          <p:cNvSpPr>
            <a:spLocks noGrp="1"/>
          </p:cNvSpPr>
          <p:nvPr>
            <p:ph type="sldNum" sz="quarter" idx="12"/>
          </p:nvPr>
        </p:nvSpPr>
        <p:spPr/>
        <p:txBody>
          <a:bodyPr/>
          <a:lstStyle/>
          <a:p>
            <a:fld id="{5336F0B7-EF37-4B31-BA1E-D2B9204CDF2B}" type="slidenum">
              <a:rPr lang="ca-ES" noProof="0" smtClean="0"/>
              <a:pPr/>
              <a:t>55</a:t>
            </a:fld>
            <a:endParaRPr lang="ca-ES" noProof="0" dirty="0"/>
          </a:p>
        </p:txBody>
      </p:sp>
      <p:sp>
        <p:nvSpPr>
          <p:cNvPr id="5" name="Text Placeholder 4">
            <a:extLst>
              <a:ext uri="{FF2B5EF4-FFF2-40B4-BE49-F238E27FC236}">
                <a16:creationId xmlns:a16="http://schemas.microsoft.com/office/drawing/2014/main" id="{396C297C-91CD-4F0F-AC31-AEA2C02A23E4}"/>
              </a:ext>
            </a:extLst>
          </p:cNvPr>
          <p:cNvSpPr>
            <a:spLocks noGrp="1"/>
          </p:cNvSpPr>
          <p:nvPr>
            <p:ph type="body" sz="quarter" idx="21"/>
          </p:nvPr>
        </p:nvSpPr>
        <p:spPr/>
        <p:txBody>
          <a:bodyPr/>
          <a:lstStyle/>
          <a:p>
            <a:endParaRPr lang="en-GB"/>
          </a:p>
        </p:txBody>
      </p:sp>
    </p:spTree>
    <p:extLst>
      <p:ext uri="{BB962C8B-B14F-4D97-AF65-F5344CB8AC3E}">
        <p14:creationId xmlns:p14="http://schemas.microsoft.com/office/powerpoint/2010/main" val="143066648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A0CF031-9561-4F09-920A-30E98C8771B3}"/>
              </a:ext>
            </a:extLst>
          </p:cNvPr>
          <p:cNvSpPr>
            <a:spLocks noGrp="1"/>
          </p:cNvSpPr>
          <p:nvPr>
            <p:ph type="sldNum" sz="quarter" idx="12"/>
          </p:nvPr>
        </p:nvSpPr>
        <p:spPr/>
        <p:txBody>
          <a:bodyPr/>
          <a:lstStyle/>
          <a:p>
            <a:fld id="{5336F0B7-EF37-4B31-BA1E-D2B9204CDF2B}" type="slidenum">
              <a:rPr lang="ca-ES" noProof="0" smtClean="0"/>
              <a:pPr/>
              <a:t>56</a:t>
            </a:fld>
            <a:endParaRPr lang="ca-ES" noProof="0" dirty="0"/>
          </a:p>
        </p:txBody>
      </p:sp>
      <p:sp>
        <p:nvSpPr>
          <p:cNvPr id="3" name="Title 1">
            <a:extLst>
              <a:ext uri="{FF2B5EF4-FFF2-40B4-BE49-F238E27FC236}">
                <a16:creationId xmlns:a16="http://schemas.microsoft.com/office/drawing/2014/main" id="{FDD1E8AC-27C2-D899-8684-2C2AE5ACC87D}"/>
              </a:ext>
            </a:extLst>
          </p:cNvPr>
          <p:cNvSpPr>
            <a:spLocks noGrp="1"/>
          </p:cNvSpPr>
          <p:nvPr>
            <p:ph type="title"/>
          </p:nvPr>
        </p:nvSpPr>
        <p:spPr>
          <a:xfrm>
            <a:off x="471157" y="1028701"/>
            <a:ext cx="8201685" cy="453944"/>
          </a:xfrm>
        </p:spPr>
        <p:txBody>
          <a:bodyPr>
            <a:noAutofit/>
          </a:bodyPr>
          <a:lstStyle/>
          <a:p>
            <a:r>
              <a:rPr lang="en-US" sz="2400" dirty="0"/>
              <a:t>An overview</a:t>
            </a:r>
            <a:endParaRPr lang="en-GB" sz="2400" dirty="0"/>
          </a:p>
        </p:txBody>
      </p:sp>
      <p:sp>
        <p:nvSpPr>
          <p:cNvPr id="7" name="Rectángulo 6">
            <a:extLst>
              <a:ext uri="{FF2B5EF4-FFF2-40B4-BE49-F238E27FC236}">
                <a16:creationId xmlns:a16="http://schemas.microsoft.com/office/drawing/2014/main" id="{D3337858-5C84-4EA7-8F76-C31CDD51C771}"/>
              </a:ext>
            </a:extLst>
          </p:cNvPr>
          <p:cNvSpPr/>
          <p:nvPr/>
        </p:nvSpPr>
        <p:spPr>
          <a:xfrm>
            <a:off x="471157" y="1813461"/>
            <a:ext cx="8185228" cy="2031325"/>
          </a:xfrm>
          <a:prstGeom prst="rect">
            <a:avLst/>
          </a:prstGeom>
        </p:spPr>
        <p:txBody>
          <a:bodyPr wrap="square">
            <a:spAutoFit/>
          </a:bodyPr>
          <a:lstStyle/>
          <a:p>
            <a:pPr marL="285750" indent="-285750">
              <a:buFont typeface="Arial" panose="020B0604020202020204" pitchFamily="34" charset="0"/>
              <a:buChar char="•"/>
            </a:pPr>
            <a:r>
              <a:rPr lang="en-US" dirty="0">
                <a:latin typeface="Source Sans Pro" panose="020B0503030403020204" pitchFamily="34" charset="0"/>
                <a:ea typeface="Source Sans Pro" panose="020B0503030403020204" pitchFamily="34" charset="0"/>
              </a:rPr>
              <a:t>The guidelines for the implementation action plan help to define the scope of the potential operation and specific technical and operational aspects to be considered for successful execution, considering the problem to be solved by the implementation of Smart Mobility solutions and the baseline defined by identified gaps found in the Readiness Assessment Analysis.</a:t>
            </a:r>
          </a:p>
          <a:p>
            <a:pPr marL="285750" indent="-285750">
              <a:buFont typeface="Arial" panose="020B0604020202020204" pitchFamily="34" charset="0"/>
              <a:buChar char="•"/>
            </a:pPr>
            <a:endParaRPr lang="en-US" dirty="0">
              <a:latin typeface="Source Sans Pro" panose="020B0503030403020204" pitchFamily="34" charset="0"/>
              <a:ea typeface="Source Sans Pro" panose="020B0503030403020204" pitchFamily="34" charset="0"/>
            </a:endParaRPr>
          </a:p>
          <a:p>
            <a:pPr marL="285750" indent="-285750">
              <a:buFont typeface="Arial" panose="020B0604020202020204" pitchFamily="34" charset="0"/>
              <a:buChar char="•"/>
            </a:pPr>
            <a:r>
              <a:rPr lang="en-US" dirty="0">
                <a:latin typeface="Source Sans Pro" panose="020B0503030403020204" pitchFamily="34" charset="0"/>
                <a:ea typeface="Source Sans Pro" panose="020B0503030403020204" pitchFamily="34" charset="0"/>
              </a:rPr>
              <a:t>The specific result of the methodology corresponds with the following concepts:  </a:t>
            </a:r>
            <a:endParaRPr lang="en-US" dirty="0">
              <a:latin typeface="Source Sans Pro" panose="020B0503030403020204" pitchFamily="34" charset="0"/>
              <a:ea typeface="Source Sans Pro" panose="020B0503030403020204" pitchFamily="34" charset="0"/>
              <a:cs typeface="Times New Roman" panose="02020603050405020304" pitchFamily="18" charset="0"/>
            </a:endParaRPr>
          </a:p>
        </p:txBody>
      </p:sp>
      <p:pic>
        <p:nvPicPr>
          <p:cNvPr id="6" name="Imagen 5">
            <a:extLst>
              <a:ext uri="{FF2B5EF4-FFF2-40B4-BE49-F238E27FC236}">
                <a16:creationId xmlns:a16="http://schemas.microsoft.com/office/drawing/2014/main" id="{6DB24538-527D-4234-B831-6E3071B5EEEC}"/>
              </a:ext>
            </a:extLst>
          </p:cNvPr>
          <p:cNvPicPr/>
          <p:nvPr/>
        </p:nvPicPr>
        <p:blipFill>
          <a:blip r:embed="rId2">
            <a:extLst>
              <a:ext uri="{28A0092B-C50C-407E-A947-70E740481C1C}">
                <a14:useLocalDpi xmlns:a14="http://schemas.microsoft.com/office/drawing/2010/main" val="0"/>
              </a:ext>
            </a:extLst>
          </a:blip>
          <a:stretch>
            <a:fillRect/>
          </a:stretch>
        </p:blipFill>
        <p:spPr>
          <a:xfrm>
            <a:off x="901999" y="3844786"/>
            <a:ext cx="7018842" cy="2876689"/>
          </a:xfrm>
          <a:prstGeom prst="rect">
            <a:avLst/>
          </a:prstGeom>
        </p:spPr>
      </p:pic>
    </p:spTree>
    <p:extLst>
      <p:ext uri="{BB962C8B-B14F-4D97-AF65-F5344CB8AC3E}">
        <p14:creationId xmlns:p14="http://schemas.microsoft.com/office/powerpoint/2010/main" val="59245072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A0CF031-9561-4F09-920A-30E98C8771B3}"/>
              </a:ext>
            </a:extLst>
          </p:cNvPr>
          <p:cNvSpPr>
            <a:spLocks noGrp="1"/>
          </p:cNvSpPr>
          <p:nvPr>
            <p:ph type="sldNum" sz="quarter" idx="12"/>
          </p:nvPr>
        </p:nvSpPr>
        <p:spPr/>
        <p:txBody>
          <a:bodyPr/>
          <a:lstStyle/>
          <a:p>
            <a:fld id="{5336F0B7-EF37-4B31-BA1E-D2B9204CDF2B}" type="slidenum">
              <a:rPr lang="ca-ES" noProof="0" smtClean="0"/>
              <a:pPr/>
              <a:t>57</a:t>
            </a:fld>
            <a:endParaRPr lang="ca-ES" noProof="0" dirty="0"/>
          </a:p>
        </p:txBody>
      </p:sp>
      <p:sp>
        <p:nvSpPr>
          <p:cNvPr id="3" name="Title 1">
            <a:extLst>
              <a:ext uri="{FF2B5EF4-FFF2-40B4-BE49-F238E27FC236}">
                <a16:creationId xmlns:a16="http://schemas.microsoft.com/office/drawing/2014/main" id="{FDD1E8AC-27C2-D899-8684-2C2AE5ACC87D}"/>
              </a:ext>
            </a:extLst>
          </p:cNvPr>
          <p:cNvSpPr>
            <a:spLocks noGrp="1"/>
          </p:cNvSpPr>
          <p:nvPr>
            <p:ph type="title"/>
          </p:nvPr>
        </p:nvSpPr>
        <p:spPr>
          <a:xfrm>
            <a:off x="471157" y="1028701"/>
            <a:ext cx="8201685" cy="453944"/>
          </a:xfrm>
        </p:spPr>
        <p:txBody>
          <a:bodyPr>
            <a:noAutofit/>
          </a:bodyPr>
          <a:lstStyle/>
          <a:p>
            <a:r>
              <a:rPr lang="en-US" sz="2400" dirty="0"/>
              <a:t>Methodological framework</a:t>
            </a:r>
            <a:endParaRPr lang="en-GB" sz="2400" dirty="0"/>
          </a:p>
        </p:txBody>
      </p:sp>
      <p:pic>
        <p:nvPicPr>
          <p:cNvPr id="1026" name="Picture 2">
            <a:extLst>
              <a:ext uri="{FF2B5EF4-FFF2-40B4-BE49-F238E27FC236}">
                <a16:creationId xmlns:a16="http://schemas.microsoft.com/office/drawing/2014/main" id="{61FCF0C6-3B97-473B-B2BF-39DF7133A4A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l="473" t="11736" r="7924" b="9508"/>
          <a:stretch>
            <a:fillRect/>
          </a:stretch>
        </p:blipFill>
        <p:spPr bwMode="auto">
          <a:xfrm>
            <a:off x="90869" y="2138816"/>
            <a:ext cx="8962260" cy="4217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0674460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A0CF031-9561-4F09-920A-30E98C8771B3}"/>
              </a:ext>
            </a:extLst>
          </p:cNvPr>
          <p:cNvSpPr>
            <a:spLocks noGrp="1"/>
          </p:cNvSpPr>
          <p:nvPr>
            <p:ph type="sldNum" sz="quarter" idx="12"/>
          </p:nvPr>
        </p:nvSpPr>
        <p:spPr/>
        <p:txBody>
          <a:bodyPr/>
          <a:lstStyle/>
          <a:p>
            <a:fld id="{5336F0B7-EF37-4B31-BA1E-D2B9204CDF2B}" type="slidenum">
              <a:rPr lang="ca-ES" noProof="0" smtClean="0"/>
              <a:pPr/>
              <a:t>58</a:t>
            </a:fld>
            <a:endParaRPr lang="ca-ES" noProof="0" dirty="0"/>
          </a:p>
        </p:txBody>
      </p:sp>
      <p:pic>
        <p:nvPicPr>
          <p:cNvPr id="7" name="Imagen 6">
            <a:extLst>
              <a:ext uri="{FF2B5EF4-FFF2-40B4-BE49-F238E27FC236}">
                <a16:creationId xmlns:a16="http://schemas.microsoft.com/office/drawing/2014/main" id="{A7BD7FC5-B600-41DF-9DFF-7394A1B79959}"/>
              </a:ext>
            </a:extLst>
          </p:cNvPr>
          <p:cNvPicPr/>
          <p:nvPr/>
        </p:nvPicPr>
        <p:blipFill rotWithShape="1">
          <a:blip r:embed="rId2">
            <a:extLst>
              <a:ext uri="{28A0092B-C50C-407E-A947-70E740481C1C}">
                <a14:useLocalDpi xmlns:a14="http://schemas.microsoft.com/office/drawing/2010/main" val="0"/>
              </a:ext>
            </a:extLst>
          </a:blip>
          <a:srcRect l="1016" r="2826"/>
          <a:stretch/>
        </p:blipFill>
        <p:spPr bwMode="auto">
          <a:xfrm>
            <a:off x="694706" y="1104406"/>
            <a:ext cx="7961679" cy="513014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87680926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A0CF031-9561-4F09-920A-30E98C8771B3}"/>
              </a:ext>
            </a:extLst>
          </p:cNvPr>
          <p:cNvSpPr>
            <a:spLocks noGrp="1"/>
          </p:cNvSpPr>
          <p:nvPr>
            <p:ph type="sldNum" sz="quarter" idx="12"/>
          </p:nvPr>
        </p:nvSpPr>
        <p:spPr/>
        <p:txBody>
          <a:bodyPr/>
          <a:lstStyle/>
          <a:p>
            <a:fld id="{5336F0B7-EF37-4B31-BA1E-D2B9204CDF2B}" type="slidenum">
              <a:rPr lang="ca-ES" noProof="0" smtClean="0"/>
              <a:pPr/>
              <a:t>59</a:t>
            </a:fld>
            <a:endParaRPr lang="ca-ES" noProof="0" dirty="0"/>
          </a:p>
        </p:txBody>
      </p:sp>
      <p:sp>
        <p:nvSpPr>
          <p:cNvPr id="3" name="Title 1">
            <a:extLst>
              <a:ext uri="{FF2B5EF4-FFF2-40B4-BE49-F238E27FC236}">
                <a16:creationId xmlns:a16="http://schemas.microsoft.com/office/drawing/2014/main" id="{FDD1E8AC-27C2-D899-8684-2C2AE5ACC87D}"/>
              </a:ext>
            </a:extLst>
          </p:cNvPr>
          <p:cNvSpPr>
            <a:spLocks noGrp="1"/>
          </p:cNvSpPr>
          <p:nvPr>
            <p:ph type="title"/>
          </p:nvPr>
        </p:nvSpPr>
        <p:spPr>
          <a:xfrm>
            <a:off x="471157" y="1028701"/>
            <a:ext cx="8201685" cy="453944"/>
          </a:xfrm>
        </p:spPr>
        <p:txBody>
          <a:bodyPr>
            <a:noAutofit/>
          </a:bodyPr>
          <a:lstStyle/>
          <a:p>
            <a:pPr lvl="2"/>
            <a:r>
              <a:rPr lang="en-US" sz="1800" b="1" dirty="0">
                <a:solidFill>
                  <a:srgbClr val="F17F09"/>
                </a:solidFill>
              </a:rPr>
              <a:t>Links between elements of the Smart Mobility Concept</a:t>
            </a:r>
            <a:br>
              <a:rPr lang="en-US" sz="1800" b="1" dirty="0">
                <a:solidFill>
                  <a:srgbClr val="F17F09"/>
                </a:solidFill>
              </a:rPr>
            </a:br>
            <a:br>
              <a:rPr lang="en-US" sz="1800" b="1" dirty="0">
                <a:solidFill>
                  <a:srgbClr val="F17F09"/>
                </a:solidFill>
              </a:rPr>
            </a:br>
            <a:r>
              <a:rPr lang="en-US" sz="1800" b="1" dirty="0">
                <a:solidFill>
                  <a:schemeClr val="tx1"/>
                </a:solidFill>
              </a:rPr>
              <a:t>Outcomes and Smart Solution Activities (see the material)</a:t>
            </a:r>
            <a:br>
              <a:rPr lang="en-US" sz="1800" b="1" dirty="0">
                <a:solidFill>
                  <a:schemeClr val="tx1"/>
                </a:solidFill>
              </a:rPr>
            </a:br>
            <a:br>
              <a:rPr lang="en-US" sz="1800" b="1" dirty="0">
                <a:solidFill>
                  <a:schemeClr val="tx1"/>
                </a:solidFill>
              </a:rPr>
            </a:br>
            <a:r>
              <a:rPr lang="en-US" sz="1800" b="1" dirty="0">
                <a:solidFill>
                  <a:schemeClr val="tx1"/>
                </a:solidFill>
              </a:rPr>
              <a:t>Smart Framework and Smart Solutions </a:t>
            </a:r>
            <a:r>
              <a:rPr lang="en-US" sz="1800" b="1" dirty="0" err="1">
                <a:solidFill>
                  <a:schemeClr val="tx1"/>
                </a:solidFill>
              </a:rPr>
              <a:t>Activites</a:t>
            </a:r>
            <a:r>
              <a:rPr lang="en-US" sz="1800" b="1" dirty="0">
                <a:solidFill>
                  <a:schemeClr val="tx1"/>
                </a:solidFill>
              </a:rPr>
              <a:t> (see the material)</a:t>
            </a:r>
            <a:br>
              <a:rPr lang="en-US" sz="1800" b="1" dirty="0">
                <a:solidFill>
                  <a:schemeClr val="tx1"/>
                </a:solidFill>
              </a:rPr>
            </a:br>
            <a:br>
              <a:rPr lang="en-US" sz="1800" b="1" dirty="0">
                <a:solidFill>
                  <a:schemeClr val="tx1"/>
                </a:solidFill>
              </a:rPr>
            </a:br>
            <a:r>
              <a:rPr lang="en-US" sz="1800" b="1" dirty="0">
                <a:solidFill>
                  <a:schemeClr val="tx1"/>
                </a:solidFill>
              </a:rPr>
              <a:t>Smart Solutions Activities and Drivers (see the material) </a:t>
            </a:r>
            <a:br>
              <a:rPr lang="en-US" sz="1800" b="1" dirty="0">
                <a:solidFill>
                  <a:schemeClr val="tx1"/>
                </a:solidFill>
              </a:rPr>
            </a:br>
            <a:br>
              <a:rPr lang="en-US" sz="1800" b="1" dirty="0">
                <a:solidFill>
                  <a:schemeClr val="tx1"/>
                </a:solidFill>
              </a:rPr>
            </a:br>
            <a:r>
              <a:rPr lang="en-US" sz="1800" b="1" dirty="0">
                <a:solidFill>
                  <a:schemeClr val="tx1"/>
                </a:solidFill>
              </a:rPr>
              <a:t>Smart Framework Activities and Drivers (see the material)</a:t>
            </a:r>
            <a:br>
              <a:rPr lang="en-US" sz="1800" b="1" dirty="0">
                <a:solidFill>
                  <a:schemeClr val="tx1"/>
                </a:solidFill>
              </a:rPr>
            </a:br>
            <a:br>
              <a:rPr lang="en-US" sz="1800" b="1" dirty="0">
                <a:solidFill>
                  <a:schemeClr val="tx1"/>
                </a:solidFill>
              </a:rPr>
            </a:br>
            <a:r>
              <a:rPr lang="en-US" sz="1800" b="1" dirty="0">
                <a:solidFill>
                  <a:schemeClr val="tx1"/>
                </a:solidFill>
              </a:rPr>
              <a:t>Smart Solution Activities and Critical Assumptions (see the material) </a:t>
            </a:r>
            <a:endParaRPr lang="es-ES" sz="1800" b="1" dirty="0">
              <a:solidFill>
                <a:schemeClr val="tx1"/>
              </a:solidFill>
            </a:endParaRPr>
          </a:p>
        </p:txBody>
      </p:sp>
    </p:spTree>
    <p:extLst>
      <p:ext uri="{BB962C8B-B14F-4D97-AF65-F5344CB8AC3E}">
        <p14:creationId xmlns:p14="http://schemas.microsoft.com/office/powerpoint/2010/main" val="31473551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F011AD-2A68-49FA-84CA-D4169A3C5DC6}"/>
              </a:ext>
            </a:extLst>
          </p:cNvPr>
          <p:cNvSpPr>
            <a:spLocks noGrp="1"/>
          </p:cNvSpPr>
          <p:nvPr>
            <p:ph type="title"/>
          </p:nvPr>
        </p:nvSpPr>
        <p:spPr>
          <a:xfrm>
            <a:off x="2299957" y="3026228"/>
            <a:ext cx="4851957" cy="614905"/>
          </a:xfrm>
          <a:solidFill>
            <a:srgbClr val="F17F09"/>
          </a:solidFill>
        </p:spPr>
        <p:txBody>
          <a:bodyPr>
            <a:normAutofit/>
          </a:bodyPr>
          <a:lstStyle/>
          <a:p>
            <a:pPr algn="ctr"/>
            <a:r>
              <a:rPr lang="en-US" sz="2800" dirty="0">
                <a:solidFill>
                  <a:schemeClr val="bg1"/>
                </a:solidFill>
              </a:rPr>
              <a:t>Smart Solution Concept </a:t>
            </a:r>
            <a:endParaRPr lang="en-GB" sz="2800" dirty="0">
              <a:solidFill>
                <a:schemeClr val="bg1"/>
              </a:solidFill>
            </a:endParaRPr>
          </a:p>
        </p:txBody>
      </p:sp>
      <p:sp>
        <p:nvSpPr>
          <p:cNvPr id="4" name="Slide Number Placeholder 3">
            <a:extLst>
              <a:ext uri="{FF2B5EF4-FFF2-40B4-BE49-F238E27FC236}">
                <a16:creationId xmlns:a16="http://schemas.microsoft.com/office/drawing/2014/main" id="{ACA13981-1C52-4050-98E0-14C558A50A0E}"/>
              </a:ext>
            </a:extLst>
          </p:cNvPr>
          <p:cNvSpPr>
            <a:spLocks noGrp="1"/>
          </p:cNvSpPr>
          <p:nvPr>
            <p:ph type="sldNum" sz="quarter" idx="12"/>
          </p:nvPr>
        </p:nvSpPr>
        <p:spPr/>
        <p:txBody>
          <a:bodyPr/>
          <a:lstStyle/>
          <a:p>
            <a:fld id="{5336F0B7-EF37-4B31-BA1E-D2B9204CDF2B}" type="slidenum">
              <a:rPr lang="ca-ES" noProof="0" smtClean="0"/>
              <a:pPr/>
              <a:t>6</a:t>
            </a:fld>
            <a:endParaRPr lang="ca-ES" noProof="0" dirty="0"/>
          </a:p>
        </p:txBody>
      </p:sp>
      <p:sp>
        <p:nvSpPr>
          <p:cNvPr id="5" name="Text Placeholder 4">
            <a:extLst>
              <a:ext uri="{FF2B5EF4-FFF2-40B4-BE49-F238E27FC236}">
                <a16:creationId xmlns:a16="http://schemas.microsoft.com/office/drawing/2014/main" id="{396C297C-91CD-4F0F-AC31-AEA2C02A23E4}"/>
              </a:ext>
            </a:extLst>
          </p:cNvPr>
          <p:cNvSpPr>
            <a:spLocks noGrp="1"/>
          </p:cNvSpPr>
          <p:nvPr>
            <p:ph type="body" sz="quarter" idx="21"/>
          </p:nvPr>
        </p:nvSpPr>
        <p:spPr/>
        <p:txBody>
          <a:bodyPr/>
          <a:lstStyle/>
          <a:p>
            <a:endParaRPr lang="en-GB"/>
          </a:p>
        </p:txBody>
      </p:sp>
    </p:spTree>
    <p:extLst>
      <p:ext uri="{BB962C8B-B14F-4D97-AF65-F5344CB8AC3E}">
        <p14:creationId xmlns:p14="http://schemas.microsoft.com/office/powerpoint/2010/main" val="135396452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95511D-6124-400B-8004-FDE7F6264A0A}"/>
              </a:ext>
            </a:extLst>
          </p:cNvPr>
          <p:cNvSpPr>
            <a:spLocks noGrp="1"/>
          </p:cNvSpPr>
          <p:nvPr>
            <p:ph type="title"/>
          </p:nvPr>
        </p:nvSpPr>
        <p:spPr/>
        <p:txBody>
          <a:bodyPr>
            <a:normAutofit/>
          </a:bodyPr>
          <a:lstStyle/>
          <a:p>
            <a:r>
              <a:rPr lang="en-US" dirty="0"/>
              <a:t>Agenda</a:t>
            </a:r>
            <a:endParaRPr lang="en-GB" dirty="0"/>
          </a:p>
        </p:txBody>
      </p:sp>
      <p:sp>
        <p:nvSpPr>
          <p:cNvPr id="4" name="Slide Number Placeholder 3">
            <a:extLst>
              <a:ext uri="{FF2B5EF4-FFF2-40B4-BE49-F238E27FC236}">
                <a16:creationId xmlns:a16="http://schemas.microsoft.com/office/drawing/2014/main" id="{C17088C1-3683-4F09-A570-DBE3080C0A39}"/>
              </a:ext>
            </a:extLst>
          </p:cNvPr>
          <p:cNvSpPr>
            <a:spLocks noGrp="1"/>
          </p:cNvSpPr>
          <p:nvPr>
            <p:ph type="sldNum" sz="quarter" idx="12"/>
          </p:nvPr>
        </p:nvSpPr>
        <p:spPr/>
        <p:txBody>
          <a:bodyPr/>
          <a:lstStyle/>
          <a:p>
            <a:fld id="{5336F0B7-EF37-4B31-BA1E-D2B9204CDF2B}" type="slidenum">
              <a:rPr lang="ca-ES" noProof="0" smtClean="0"/>
              <a:pPr/>
              <a:t>60</a:t>
            </a:fld>
            <a:endParaRPr lang="ca-ES" noProof="0" dirty="0"/>
          </a:p>
        </p:txBody>
      </p:sp>
      <p:graphicFrame>
        <p:nvGraphicFramePr>
          <p:cNvPr id="3" name="Tabla 2">
            <a:extLst>
              <a:ext uri="{FF2B5EF4-FFF2-40B4-BE49-F238E27FC236}">
                <a16:creationId xmlns:a16="http://schemas.microsoft.com/office/drawing/2014/main" id="{35742AFA-A8BD-43CF-992E-0BE315999CEE}"/>
              </a:ext>
            </a:extLst>
          </p:cNvPr>
          <p:cNvGraphicFramePr>
            <a:graphicFrameLocks noGrp="1"/>
          </p:cNvGraphicFramePr>
          <p:nvPr>
            <p:extLst>
              <p:ext uri="{D42A27DB-BD31-4B8C-83A1-F6EECF244321}">
                <p14:modId xmlns:p14="http://schemas.microsoft.com/office/powerpoint/2010/main" val="2244922838"/>
              </p:ext>
            </p:extLst>
          </p:nvPr>
        </p:nvGraphicFramePr>
        <p:xfrm>
          <a:off x="244928" y="1724253"/>
          <a:ext cx="8735785" cy="4105047"/>
        </p:xfrm>
        <a:graphic>
          <a:graphicData uri="http://schemas.openxmlformats.org/drawingml/2006/table">
            <a:tbl>
              <a:tblPr firstRow="1" firstCol="1" bandRow="1">
                <a:tableStyleId>{5C22544A-7EE6-4342-B048-85BDC9FD1C3A}</a:tableStyleId>
              </a:tblPr>
              <a:tblGrid>
                <a:gridCol w="1234751">
                  <a:extLst>
                    <a:ext uri="{9D8B030D-6E8A-4147-A177-3AD203B41FA5}">
                      <a16:colId xmlns:a16="http://schemas.microsoft.com/office/drawing/2014/main" val="3827170027"/>
                    </a:ext>
                  </a:extLst>
                </a:gridCol>
                <a:gridCol w="7501034">
                  <a:extLst>
                    <a:ext uri="{9D8B030D-6E8A-4147-A177-3AD203B41FA5}">
                      <a16:colId xmlns:a16="http://schemas.microsoft.com/office/drawing/2014/main" val="1286560125"/>
                    </a:ext>
                  </a:extLst>
                </a:gridCol>
              </a:tblGrid>
              <a:tr h="207183">
                <a:tc>
                  <a:txBody>
                    <a:bodyPr/>
                    <a:lstStyle/>
                    <a:p>
                      <a:pPr marL="182880" algn="ctr">
                        <a:lnSpc>
                          <a:spcPct val="115000"/>
                        </a:lnSpc>
                        <a:spcBef>
                          <a:spcPts val="600"/>
                        </a:spcBef>
                        <a:spcAft>
                          <a:spcPts val="0"/>
                        </a:spcAft>
                      </a:pPr>
                      <a:r>
                        <a:rPr lang="en-GB" sz="1400" dirty="0">
                          <a:effectLst/>
                        </a:rPr>
                        <a:t>Time</a:t>
                      </a:r>
                      <a:endParaRPr lang="es-ES" sz="1400" dirty="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tc>
                  <a:txBody>
                    <a:bodyPr/>
                    <a:lstStyle/>
                    <a:p>
                      <a:pPr marL="182880">
                        <a:lnSpc>
                          <a:spcPct val="115000"/>
                        </a:lnSpc>
                        <a:spcBef>
                          <a:spcPts val="600"/>
                        </a:spcBef>
                        <a:spcAft>
                          <a:spcPts val="0"/>
                        </a:spcAft>
                      </a:pPr>
                      <a:r>
                        <a:rPr lang="en-GB" sz="1400">
                          <a:effectLst/>
                        </a:rPr>
                        <a:t>Title/activity</a:t>
                      </a:r>
                      <a:endParaRPr lang="es-ES" sz="140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extLst>
                  <a:ext uri="{0D108BD9-81ED-4DB2-BD59-A6C34878D82A}">
                    <a16:rowId xmlns:a16="http://schemas.microsoft.com/office/drawing/2014/main" val="499465941"/>
                  </a:ext>
                </a:extLst>
              </a:tr>
              <a:tr h="299117">
                <a:tc>
                  <a:txBody>
                    <a:bodyPr/>
                    <a:lstStyle/>
                    <a:p>
                      <a:pPr marL="182880" algn="r">
                        <a:lnSpc>
                          <a:spcPct val="115000"/>
                        </a:lnSpc>
                        <a:spcBef>
                          <a:spcPts val="600"/>
                        </a:spcBef>
                        <a:spcAft>
                          <a:spcPts val="0"/>
                        </a:spcAft>
                      </a:pPr>
                      <a:r>
                        <a:rPr lang="en-GB" sz="1400" dirty="0">
                          <a:effectLst/>
                        </a:rPr>
                        <a:t>09:30-10:00</a:t>
                      </a:r>
                      <a:endParaRPr lang="es-ES" sz="1400" dirty="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tc>
                  <a:txBody>
                    <a:bodyPr/>
                    <a:lstStyle/>
                    <a:p>
                      <a:pPr marL="182880">
                        <a:lnSpc>
                          <a:spcPct val="115000"/>
                        </a:lnSpc>
                        <a:spcBef>
                          <a:spcPts val="600"/>
                        </a:spcBef>
                        <a:spcAft>
                          <a:spcPts val="0"/>
                        </a:spcAft>
                      </a:pPr>
                      <a:r>
                        <a:rPr lang="en-GB" sz="1400" dirty="0">
                          <a:effectLst/>
                        </a:rPr>
                        <a:t>Arrival and registration</a:t>
                      </a:r>
                      <a:endParaRPr lang="es-ES" sz="1400" dirty="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extLst>
                  <a:ext uri="{0D108BD9-81ED-4DB2-BD59-A6C34878D82A}">
                    <a16:rowId xmlns:a16="http://schemas.microsoft.com/office/drawing/2014/main" val="2146697121"/>
                  </a:ext>
                </a:extLst>
              </a:tr>
              <a:tr h="299117">
                <a:tc>
                  <a:txBody>
                    <a:bodyPr/>
                    <a:lstStyle/>
                    <a:p>
                      <a:pPr marL="182880" algn="r">
                        <a:lnSpc>
                          <a:spcPct val="115000"/>
                        </a:lnSpc>
                        <a:spcBef>
                          <a:spcPts val="600"/>
                        </a:spcBef>
                        <a:spcAft>
                          <a:spcPts val="0"/>
                        </a:spcAft>
                      </a:pPr>
                      <a:r>
                        <a:rPr lang="en-GB" sz="1400">
                          <a:effectLst/>
                        </a:rPr>
                        <a:t>10:00-10:05</a:t>
                      </a:r>
                      <a:endParaRPr lang="es-ES" sz="140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tc>
                  <a:txBody>
                    <a:bodyPr/>
                    <a:lstStyle/>
                    <a:p>
                      <a:pPr marL="182880">
                        <a:lnSpc>
                          <a:spcPct val="115000"/>
                        </a:lnSpc>
                        <a:spcBef>
                          <a:spcPts val="600"/>
                        </a:spcBef>
                        <a:spcAft>
                          <a:spcPts val="0"/>
                        </a:spcAft>
                      </a:pPr>
                      <a:r>
                        <a:rPr lang="en-GB" sz="1400" dirty="0">
                          <a:effectLst/>
                        </a:rPr>
                        <a:t>Introduction to agenda and the training</a:t>
                      </a:r>
                      <a:endParaRPr lang="es-ES" sz="1400" dirty="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extLst>
                  <a:ext uri="{0D108BD9-81ED-4DB2-BD59-A6C34878D82A}">
                    <a16:rowId xmlns:a16="http://schemas.microsoft.com/office/drawing/2014/main" val="2248948142"/>
                  </a:ext>
                </a:extLst>
              </a:tr>
              <a:tr h="299117">
                <a:tc>
                  <a:txBody>
                    <a:bodyPr/>
                    <a:lstStyle/>
                    <a:p>
                      <a:pPr marL="182880" algn="r">
                        <a:lnSpc>
                          <a:spcPct val="115000"/>
                        </a:lnSpc>
                        <a:spcBef>
                          <a:spcPts val="600"/>
                        </a:spcBef>
                        <a:spcAft>
                          <a:spcPts val="0"/>
                        </a:spcAft>
                      </a:pPr>
                      <a:r>
                        <a:rPr lang="en-GB" sz="1400">
                          <a:effectLst/>
                        </a:rPr>
                        <a:t>10:05-11:00</a:t>
                      </a:r>
                      <a:endParaRPr lang="es-ES" sz="140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tc>
                  <a:txBody>
                    <a:bodyPr/>
                    <a:lstStyle/>
                    <a:p>
                      <a:pPr marL="182880">
                        <a:lnSpc>
                          <a:spcPct val="115000"/>
                        </a:lnSpc>
                        <a:spcBef>
                          <a:spcPts val="600"/>
                        </a:spcBef>
                        <a:spcAft>
                          <a:spcPts val="0"/>
                        </a:spcAft>
                      </a:pPr>
                      <a:r>
                        <a:rPr lang="en-GB" sz="1400" dirty="0">
                          <a:effectLst/>
                        </a:rPr>
                        <a:t>Principals of traffic management. The role of ITS on improving urban mobility</a:t>
                      </a:r>
                      <a:endParaRPr lang="es-ES" sz="1400" dirty="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extLst>
                  <a:ext uri="{0D108BD9-81ED-4DB2-BD59-A6C34878D82A}">
                    <a16:rowId xmlns:a16="http://schemas.microsoft.com/office/drawing/2014/main" val="517191253"/>
                  </a:ext>
                </a:extLst>
              </a:tr>
              <a:tr h="299117">
                <a:tc>
                  <a:txBody>
                    <a:bodyPr/>
                    <a:lstStyle/>
                    <a:p>
                      <a:pPr marL="182880" algn="r">
                        <a:lnSpc>
                          <a:spcPct val="115000"/>
                        </a:lnSpc>
                        <a:spcBef>
                          <a:spcPts val="600"/>
                        </a:spcBef>
                        <a:spcAft>
                          <a:spcPts val="0"/>
                        </a:spcAft>
                      </a:pPr>
                      <a:r>
                        <a:rPr lang="en-GB" sz="1400">
                          <a:effectLst/>
                        </a:rPr>
                        <a:t>11.00-11:20</a:t>
                      </a:r>
                      <a:endParaRPr lang="es-ES" sz="140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tc>
                  <a:txBody>
                    <a:bodyPr/>
                    <a:lstStyle/>
                    <a:p>
                      <a:pPr marL="182880">
                        <a:lnSpc>
                          <a:spcPct val="115000"/>
                        </a:lnSpc>
                        <a:spcBef>
                          <a:spcPts val="600"/>
                        </a:spcBef>
                        <a:spcAft>
                          <a:spcPts val="0"/>
                        </a:spcAft>
                      </a:pPr>
                      <a:r>
                        <a:rPr lang="en-GB" sz="1400" dirty="0">
                          <a:effectLst/>
                        </a:rPr>
                        <a:t>Data collection and management for traffic management</a:t>
                      </a:r>
                      <a:endParaRPr lang="es-ES" sz="1400" dirty="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extLst>
                  <a:ext uri="{0D108BD9-81ED-4DB2-BD59-A6C34878D82A}">
                    <a16:rowId xmlns:a16="http://schemas.microsoft.com/office/drawing/2014/main" val="2182621214"/>
                  </a:ext>
                </a:extLst>
              </a:tr>
              <a:tr h="299117">
                <a:tc>
                  <a:txBody>
                    <a:bodyPr/>
                    <a:lstStyle/>
                    <a:p>
                      <a:pPr marL="182880" algn="r">
                        <a:lnSpc>
                          <a:spcPct val="115000"/>
                        </a:lnSpc>
                        <a:spcBef>
                          <a:spcPts val="600"/>
                        </a:spcBef>
                        <a:spcAft>
                          <a:spcPts val="0"/>
                        </a:spcAft>
                      </a:pPr>
                      <a:r>
                        <a:rPr lang="en-GB" sz="1400">
                          <a:effectLst/>
                        </a:rPr>
                        <a:t>11.20-11:30</a:t>
                      </a:r>
                      <a:endParaRPr lang="es-ES" sz="140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tc>
                  <a:txBody>
                    <a:bodyPr/>
                    <a:lstStyle/>
                    <a:p>
                      <a:pPr marL="182880">
                        <a:lnSpc>
                          <a:spcPct val="115000"/>
                        </a:lnSpc>
                        <a:spcBef>
                          <a:spcPts val="600"/>
                        </a:spcBef>
                        <a:spcAft>
                          <a:spcPts val="0"/>
                        </a:spcAft>
                      </a:pPr>
                      <a:r>
                        <a:rPr lang="en-GB" sz="1400" dirty="0">
                          <a:effectLst/>
                        </a:rPr>
                        <a:t>Break</a:t>
                      </a:r>
                      <a:endParaRPr lang="es-ES" sz="1400" dirty="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extLst>
                  <a:ext uri="{0D108BD9-81ED-4DB2-BD59-A6C34878D82A}">
                    <a16:rowId xmlns:a16="http://schemas.microsoft.com/office/drawing/2014/main" val="734773546"/>
                  </a:ext>
                </a:extLst>
              </a:tr>
              <a:tr h="299117">
                <a:tc>
                  <a:txBody>
                    <a:bodyPr/>
                    <a:lstStyle/>
                    <a:p>
                      <a:pPr marL="182880" algn="r">
                        <a:lnSpc>
                          <a:spcPct val="115000"/>
                        </a:lnSpc>
                        <a:spcBef>
                          <a:spcPts val="600"/>
                        </a:spcBef>
                        <a:spcAft>
                          <a:spcPts val="0"/>
                        </a:spcAft>
                      </a:pPr>
                      <a:r>
                        <a:rPr lang="en-GB" sz="1400">
                          <a:effectLst/>
                        </a:rPr>
                        <a:t>11:30-12:30</a:t>
                      </a:r>
                      <a:endParaRPr lang="es-ES" sz="140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tc>
                  <a:txBody>
                    <a:bodyPr/>
                    <a:lstStyle/>
                    <a:p>
                      <a:pPr marL="182880">
                        <a:lnSpc>
                          <a:spcPct val="115000"/>
                        </a:lnSpc>
                        <a:spcBef>
                          <a:spcPts val="600"/>
                        </a:spcBef>
                        <a:spcAft>
                          <a:spcPts val="0"/>
                        </a:spcAft>
                      </a:pPr>
                      <a:r>
                        <a:rPr lang="en-GB" sz="1400" dirty="0">
                          <a:effectLst/>
                        </a:rPr>
                        <a:t>ITS solutions for improving traffic in cities</a:t>
                      </a:r>
                      <a:endParaRPr lang="es-ES" sz="1400" dirty="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extLst>
                  <a:ext uri="{0D108BD9-81ED-4DB2-BD59-A6C34878D82A}">
                    <a16:rowId xmlns:a16="http://schemas.microsoft.com/office/drawing/2014/main" val="3594168979"/>
                  </a:ext>
                </a:extLst>
              </a:tr>
              <a:tr h="299117">
                <a:tc>
                  <a:txBody>
                    <a:bodyPr/>
                    <a:lstStyle/>
                    <a:p>
                      <a:pPr marL="182880" algn="r">
                        <a:lnSpc>
                          <a:spcPct val="115000"/>
                        </a:lnSpc>
                        <a:spcBef>
                          <a:spcPts val="600"/>
                        </a:spcBef>
                        <a:spcAft>
                          <a:spcPts val="0"/>
                        </a:spcAft>
                      </a:pPr>
                      <a:r>
                        <a:rPr lang="en-GB" sz="1400">
                          <a:effectLst/>
                        </a:rPr>
                        <a:t>12:30-13:30</a:t>
                      </a:r>
                      <a:endParaRPr lang="es-ES" sz="140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tc>
                  <a:txBody>
                    <a:bodyPr/>
                    <a:lstStyle/>
                    <a:p>
                      <a:pPr marL="182880">
                        <a:lnSpc>
                          <a:spcPct val="115000"/>
                        </a:lnSpc>
                        <a:spcBef>
                          <a:spcPts val="600"/>
                        </a:spcBef>
                        <a:spcAft>
                          <a:spcPts val="0"/>
                        </a:spcAft>
                      </a:pPr>
                      <a:r>
                        <a:rPr lang="en-GB" sz="1400" dirty="0">
                          <a:effectLst/>
                        </a:rPr>
                        <a:t>Lunch</a:t>
                      </a:r>
                      <a:endParaRPr lang="es-ES" sz="1400" dirty="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extLst>
                  <a:ext uri="{0D108BD9-81ED-4DB2-BD59-A6C34878D82A}">
                    <a16:rowId xmlns:a16="http://schemas.microsoft.com/office/drawing/2014/main" val="3095698876"/>
                  </a:ext>
                </a:extLst>
              </a:tr>
              <a:tr h="299117">
                <a:tc>
                  <a:txBody>
                    <a:bodyPr/>
                    <a:lstStyle/>
                    <a:p>
                      <a:pPr marL="182880" algn="r">
                        <a:lnSpc>
                          <a:spcPct val="115000"/>
                        </a:lnSpc>
                        <a:spcBef>
                          <a:spcPts val="600"/>
                        </a:spcBef>
                        <a:spcAft>
                          <a:spcPts val="0"/>
                        </a:spcAft>
                      </a:pPr>
                      <a:r>
                        <a:rPr lang="en-GB" sz="1400">
                          <a:effectLst/>
                        </a:rPr>
                        <a:t>13:30-14:00</a:t>
                      </a:r>
                      <a:endParaRPr lang="es-ES" sz="140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tc>
                  <a:txBody>
                    <a:bodyPr/>
                    <a:lstStyle/>
                    <a:p>
                      <a:pPr marL="182880">
                        <a:lnSpc>
                          <a:spcPct val="115000"/>
                        </a:lnSpc>
                        <a:spcBef>
                          <a:spcPts val="600"/>
                        </a:spcBef>
                        <a:spcAft>
                          <a:spcPts val="0"/>
                        </a:spcAft>
                      </a:pPr>
                      <a:r>
                        <a:rPr lang="en-GB" sz="1400" dirty="0">
                          <a:effectLst/>
                        </a:rPr>
                        <a:t>Exercise to motivate the topics: what new ITS solutions can be adopted in Ankara?  </a:t>
                      </a:r>
                      <a:endParaRPr lang="es-ES" sz="1400" dirty="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extLst>
                  <a:ext uri="{0D108BD9-81ED-4DB2-BD59-A6C34878D82A}">
                    <a16:rowId xmlns:a16="http://schemas.microsoft.com/office/drawing/2014/main" val="3434564894"/>
                  </a:ext>
                </a:extLst>
              </a:tr>
              <a:tr h="299117">
                <a:tc>
                  <a:txBody>
                    <a:bodyPr/>
                    <a:lstStyle/>
                    <a:p>
                      <a:pPr marL="182880" algn="r">
                        <a:lnSpc>
                          <a:spcPct val="115000"/>
                        </a:lnSpc>
                        <a:spcBef>
                          <a:spcPts val="600"/>
                        </a:spcBef>
                        <a:spcAft>
                          <a:spcPts val="0"/>
                        </a:spcAft>
                      </a:pPr>
                      <a:r>
                        <a:rPr lang="en-GB" sz="1400" dirty="0">
                          <a:effectLst/>
                        </a:rPr>
                        <a:t>14:00-14:45</a:t>
                      </a:r>
                      <a:endParaRPr lang="es-ES" sz="1400" dirty="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solidFill>
                      <a:schemeClr val="accent1"/>
                    </a:solidFill>
                  </a:tcPr>
                </a:tc>
                <a:tc>
                  <a:txBody>
                    <a:bodyPr/>
                    <a:lstStyle/>
                    <a:p>
                      <a:pPr marL="182880">
                        <a:lnSpc>
                          <a:spcPct val="115000"/>
                        </a:lnSpc>
                        <a:spcBef>
                          <a:spcPts val="600"/>
                        </a:spcBef>
                        <a:spcAft>
                          <a:spcPts val="0"/>
                        </a:spcAft>
                      </a:pPr>
                      <a:r>
                        <a:rPr lang="en-GB" sz="1400" dirty="0">
                          <a:effectLst/>
                        </a:rPr>
                        <a:t>The implementation of a technological project</a:t>
                      </a:r>
                      <a:endParaRPr lang="es-ES" sz="1400" dirty="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solidFill>
                      <a:schemeClr val="accent1">
                        <a:lumMod val="40000"/>
                        <a:lumOff val="60000"/>
                      </a:schemeClr>
                    </a:solidFill>
                  </a:tcPr>
                </a:tc>
                <a:extLst>
                  <a:ext uri="{0D108BD9-81ED-4DB2-BD59-A6C34878D82A}">
                    <a16:rowId xmlns:a16="http://schemas.microsoft.com/office/drawing/2014/main" val="2279292359"/>
                  </a:ext>
                </a:extLst>
              </a:tr>
              <a:tr h="299117">
                <a:tc>
                  <a:txBody>
                    <a:bodyPr/>
                    <a:lstStyle/>
                    <a:p>
                      <a:pPr marL="182880" algn="r">
                        <a:lnSpc>
                          <a:spcPct val="115000"/>
                        </a:lnSpc>
                        <a:spcBef>
                          <a:spcPts val="600"/>
                        </a:spcBef>
                        <a:spcAft>
                          <a:spcPts val="0"/>
                        </a:spcAft>
                      </a:pPr>
                      <a:r>
                        <a:rPr lang="en-GB" sz="1400">
                          <a:effectLst/>
                        </a:rPr>
                        <a:t>14:45-15:00</a:t>
                      </a:r>
                      <a:endParaRPr lang="es-ES" sz="140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tc>
                  <a:txBody>
                    <a:bodyPr/>
                    <a:lstStyle/>
                    <a:p>
                      <a:pPr marL="182880">
                        <a:lnSpc>
                          <a:spcPct val="115000"/>
                        </a:lnSpc>
                        <a:spcBef>
                          <a:spcPts val="600"/>
                        </a:spcBef>
                        <a:spcAft>
                          <a:spcPts val="0"/>
                        </a:spcAft>
                      </a:pPr>
                      <a:r>
                        <a:rPr lang="en-GB" sz="1400" dirty="0">
                          <a:effectLst/>
                        </a:rPr>
                        <a:t>Break</a:t>
                      </a:r>
                      <a:endParaRPr lang="es-ES" sz="1400" dirty="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extLst>
                  <a:ext uri="{0D108BD9-81ED-4DB2-BD59-A6C34878D82A}">
                    <a16:rowId xmlns:a16="http://schemas.microsoft.com/office/drawing/2014/main" val="1894423924"/>
                  </a:ext>
                </a:extLst>
              </a:tr>
              <a:tr h="299117">
                <a:tc>
                  <a:txBody>
                    <a:bodyPr/>
                    <a:lstStyle/>
                    <a:p>
                      <a:pPr marL="182880" algn="r">
                        <a:lnSpc>
                          <a:spcPct val="115000"/>
                        </a:lnSpc>
                        <a:spcBef>
                          <a:spcPts val="600"/>
                        </a:spcBef>
                        <a:spcAft>
                          <a:spcPts val="0"/>
                        </a:spcAft>
                      </a:pPr>
                      <a:r>
                        <a:rPr lang="en-GB" sz="1400" dirty="0">
                          <a:effectLst/>
                        </a:rPr>
                        <a:t>15:00-15:50</a:t>
                      </a:r>
                      <a:endParaRPr lang="es-ES" sz="1400" dirty="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solidFill>
                      <a:schemeClr val="accent6">
                        <a:lumMod val="75000"/>
                      </a:schemeClr>
                    </a:solidFill>
                  </a:tcPr>
                </a:tc>
                <a:tc>
                  <a:txBody>
                    <a:bodyPr/>
                    <a:lstStyle/>
                    <a:p>
                      <a:pPr marL="182880">
                        <a:lnSpc>
                          <a:spcPct val="115000"/>
                        </a:lnSpc>
                        <a:spcBef>
                          <a:spcPts val="600"/>
                        </a:spcBef>
                        <a:spcAft>
                          <a:spcPts val="0"/>
                        </a:spcAft>
                      </a:pPr>
                      <a:r>
                        <a:rPr lang="en-GB" sz="1400" dirty="0">
                          <a:effectLst/>
                        </a:rPr>
                        <a:t>Workshop on implementing an ITS project in Ankara </a:t>
                      </a:r>
                      <a:endParaRPr lang="es-ES" sz="1400" dirty="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solidFill>
                      <a:schemeClr val="accent6">
                        <a:lumMod val="75000"/>
                      </a:schemeClr>
                    </a:solidFill>
                  </a:tcPr>
                </a:tc>
                <a:extLst>
                  <a:ext uri="{0D108BD9-81ED-4DB2-BD59-A6C34878D82A}">
                    <a16:rowId xmlns:a16="http://schemas.microsoft.com/office/drawing/2014/main" val="3084858336"/>
                  </a:ext>
                </a:extLst>
              </a:tr>
              <a:tr h="299117">
                <a:tc>
                  <a:txBody>
                    <a:bodyPr/>
                    <a:lstStyle/>
                    <a:p>
                      <a:pPr marL="182880" algn="r">
                        <a:lnSpc>
                          <a:spcPct val="115000"/>
                        </a:lnSpc>
                        <a:spcBef>
                          <a:spcPts val="600"/>
                        </a:spcBef>
                        <a:spcAft>
                          <a:spcPts val="0"/>
                        </a:spcAft>
                      </a:pPr>
                      <a:r>
                        <a:rPr lang="en-GB" sz="1400">
                          <a:effectLst/>
                        </a:rPr>
                        <a:t>15:50-16:00</a:t>
                      </a:r>
                      <a:endParaRPr lang="es-ES" sz="140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tc>
                  <a:txBody>
                    <a:bodyPr/>
                    <a:lstStyle/>
                    <a:p>
                      <a:pPr marL="182880">
                        <a:lnSpc>
                          <a:spcPct val="115000"/>
                        </a:lnSpc>
                        <a:spcBef>
                          <a:spcPts val="600"/>
                        </a:spcBef>
                        <a:spcAft>
                          <a:spcPts val="0"/>
                        </a:spcAft>
                      </a:pPr>
                      <a:r>
                        <a:rPr lang="en-GB" sz="1400" dirty="0">
                          <a:effectLst/>
                        </a:rPr>
                        <a:t>Questions and Closing Remarks</a:t>
                      </a:r>
                      <a:endParaRPr lang="es-ES" sz="1400" dirty="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extLst>
                  <a:ext uri="{0D108BD9-81ED-4DB2-BD59-A6C34878D82A}">
                    <a16:rowId xmlns:a16="http://schemas.microsoft.com/office/drawing/2014/main" val="1927404694"/>
                  </a:ext>
                </a:extLst>
              </a:tr>
              <a:tr h="284820">
                <a:tc>
                  <a:txBody>
                    <a:bodyPr/>
                    <a:lstStyle/>
                    <a:p>
                      <a:pPr marL="182880" algn="ctr">
                        <a:lnSpc>
                          <a:spcPct val="115000"/>
                        </a:lnSpc>
                        <a:spcBef>
                          <a:spcPts val="600"/>
                        </a:spcBef>
                        <a:spcAft>
                          <a:spcPts val="0"/>
                        </a:spcAft>
                      </a:pPr>
                      <a:r>
                        <a:rPr lang="en-GB" sz="1400">
                          <a:effectLst/>
                        </a:rPr>
                        <a:t>16:00</a:t>
                      </a:r>
                      <a:endParaRPr lang="es-ES" sz="140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tc>
                  <a:txBody>
                    <a:bodyPr/>
                    <a:lstStyle/>
                    <a:p>
                      <a:pPr marL="182880">
                        <a:lnSpc>
                          <a:spcPct val="115000"/>
                        </a:lnSpc>
                        <a:spcBef>
                          <a:spcPts val="600"/>
                        </a:spcBef>
                        <a:spcAft>
                          <a:spcPts val="0"/>
                        </a:spcAft>
                      </a:pPr>
                      <a:r>
                        <a:rPr lang="en-GB" sz="1400" dirty="0">
                          <a:effectLst/>
                        </a:rPr>
                        <a:t>End of the first day of TM4</a:t>
                      </a:r>
                      <a:endParaRPr lang="es-ES" sz="1400" dirty="0">
                        <a:solidFill>
                          <a:srgbClr val="000000"/>
                        </a:solidFill>
                        <a:effectLst/>
                        <a:latin typeface="Source Sans Pro" panose="020B0503030403020204" pitchFamily="34" charset="0"/>
                        <a:ea typeface="Times New Roman" panose="02020603050405020304" pitchFamily="18" charset="0"/>
                        <a:cs typeface="Times New Roman" panose="02020603050405020304" pitchFamily="18" charset="0"/>
                      </a:endParaRPr>
                    </a:p>
                  </a:txBody>
                  <a:tcPr marL="67197" marR="67197" marT="0" marB="0" anchor="ctr"/>
                </a:tc>
                <a:extLst>
                  <a:ext uri="{0D108BD9-81ED-4DB2-BD59-A6C34878D82A}">
                    <a16:rowId xmlns:a16="http://schemas.microsoft.com/office/drawing/2014/main" val="1669838195"/>
                  </a:ext>
                </a:extLst>
              </a:tr>
            </a:tbl>
          </a:graphicData>
        </a:graphic>
      </p:graphicFrame>
    </p:spTree>
    <p:extLst>
      <p:ext uri="{BB962C8B-B14F-4D97-AF65-F5344CB8AC3E}">
        <p14:creationId xmlns:p14="http://schemas.microsoft.com/office/powerpoint/2010/main" val="280571543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8D95D8-C3D4-03FF-2EAC-86E53023C886}"/>
              </a:ext>
            </a:extLst>
          </p:cNvPr>
          <p:cNvSpPr>
            <a:spLocks noGrp="1"/>
          </p:cNvSpPr>
          <p:nvPr>
            <p:ph type="title"/>
          </p:nvPr>
        </p:nvSpPr>
        <p:spPr>
          <a:xfrm>
            <a:off x="877216" y="3429000"/>
            <a:ext cx="5348037" cy="1476866"/>
          </a:xfrm>
        </p:spPr>
        <p:txBody>
          <a:bodyPr>
            <a:normAutofit fontScale="90000"/>
          </a:bodyPr>
          <a:lstStyle/>
          <a:p>
            <a:pPr marL="0" indent="0">
              <a:buNone/>
            </a:pPr>
            <a:r>
              <a:rPr lang="en-US" sz="3600" dirty="0"/>
              <a:t>Workshop on implementing an ITS project in Ankara</a:t>
            </a:r>
            <a:br>
              <a:rPr lang="en-US" sz="3200" dirty="0"/>
            </a:br>
            <a:br>
              <a:rPr lang="en-US" sz="3200" dirty="0"/>
            </a:br>
            <a:endParaRPr lang="en-US" sz="2700" dirty="0">
              <a:solidFill>
                <a:schemeClr val="tx1"/>
              </a:solidFill>
              <a:latin typeface="Times New Roman" panose="02020603050405020304" pitchFamily="18" charset="0"/>
              <a:cs typeface="Times New Roman" panose="02020603050405020304" pitchFamily="18" charset="0"/>
            </a:endParaRPr>
          </a:p>
        </p:txBody>
      </p:sp>
      <p:sp>
        <p:nvSpPr>
          <p:cNvPr id="5" name="Slide Number Placeholder 4">
            <a:extLst>
              <a:ext uri="{FF2B5EF4-FFF2-40B4-BE49-F238E27FC236}">
                <a16:creationId xmlns:a16="http://schemas.microsoft.com/office/drawing/2014/main" id="{0C66C0CA-D7D2-7416-7D24-35F318D150AC}"/>
              </a:ext>
            </a:extLst>
          </p:cNvPr>
          <p:cNvSpPr>
            <a:spLocks noGrp="1"/>
          </p:cNvSpPr>
          <p:nvPr>
            <p:ph type="sldNum" sz="quarter" idx="12"/>
          </p:nvPr>
        </p:nvSpPr>
        <p:spPr/>
        <p:txBody>
          <a:bodyPr/>
          <a:lstStyle/>
          <a:p>
            <a:fld id="{5336F0B7-EF37-4B31-BA1E-D2B9204CDF2B}" type="slidenum">
              <a:rPr lang="ca-ES" noProof="0" smtClean="0"/>
              <a:pPr/>
              <a:t>61</a:t>
            </a:fld>
            <a:endParaRPr lang="ca-ES" noProof="0" dirty="0"/>
          </a:p>
        </p:txBody>
      </p:sp>
    </p:spTree>
    <p:extLst>
      <p:ext uri="{BB962C8B-B14F-4D97-AF65-F5344CB8AC3E}">
        <p14:creationId xmlns:p14="http://schemas.microsoft.com/office/powerpoint/2010/main" val="179220536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A0CF031-9561-4F09-920A-30E98C8771B3}"/>
              </a:ext>
            </a:extLst>
          </p:cNvPr>
          <p:cNvSpPr>
            <a:spLocks noGrp="1"/>
          </p:cNvSpPr>
          <p:nvPr>
            <p:ph type="sldNum" sz="quarter" idx="12"/>
          </p:nvPr>
        </p:nvSpPr>
        <p:spPr/>
        <p:txBody>
          <a:bodyPr/>
          <a:lstStyle/>
          <a:p>
            <a:fld id="{5336F0B7-EF37-4B31-BA1E-D2B9204CDF2B}" type="slidenum">
              <a:rPr lang="ca-ES" noProof="0" smtClean="0"/>
              <a:pPr/>
              <a:t>62</a:t>
            </a:fld>
            <a:endParaRPr lang="ca-ES" noProof="0" dirty="0"/>
          </a:p>
        </p:txBody>
      </p:sp>
      <p:sp>
        <p:nvSpPr>
          <p:cNvPr id="3" name="Title 1">
            <a:extLst>
              <a:ext uri="{FF2B5EF4-FFF2-40B4-BE49-F238E27FC236}">
                <a16:creationId xmlns:a16="http://schemas.microsoft.com/office/drawing/2014/main" id="{FDD1E8AC-27C2-D899-8684-2C2AE5ACC87D}"/>
              </a:ext>
            </a:extLst>
          </p:cNvPr>
          <p:cNvSpPr>
            <a:spLocks noGrp="1"/>
          </p:cNvSpPr>
          <p:nvPr>
            <p:ph type="title"/>
          </p:nvPr>
        </p:nvSpPr>
        <p:spPr>
          <a:xfrm>
            <a:off x="471157" y="1028701"/>
            <a:ext cx="8201685" cy="453944"/>
          </a:xfrm>
        </p:spPr>
        <p:txBody>
          <a:bodyPr>
            <a:noAutofit/>
          </a:bodyPr>
          <a:lstStyle/>
          <a:p>
            <a:r>
              <a:rPr lang="en-US" sz="2400" dirty="0"/>
              <a:t>Gap Analysis of Ankara</a:t>
            </a:r>
            <a:endParaRPr lang="en-GB" sz="2400" dirty="0"/>
          </a:p>
        </p:txBody>
      </p:sp>
      <p:sp>
        <p:nvSpPr>
          <p:cNvPr id="7" name="Rectángulo 6">
            <a:extLst>
              <a:ext uri="{FF2B5EF4-FFF2-40B4-BE49-F238E27FC236}">
                <a16:creationId xmlns:a16="http://schemas.microsoft.com/office/drawing/2014/main" id="{D3337858-5C84-4EA7-8F76-C31CDD51C771}"/>
              </a:ext>
            </a:extLst>
          </p:cNvPr>
          <p:cNvSpPr/>
          <p:nvPr/>
        </p:nvSpPr>
        <p:spPr>
          <a:xfrm>
            <a:off x="471157" y="1813461"/>
            <a:ext cx="8185228" cy="1477328"/>
          </a:xfrm>
          <a:prstGeom prst="rect">
            <a:avLst/>
          </a:prstGeom>
        </p:spPr>
        <p:txBody>
          <a:bodyPr wrap="square">
            <a:spAutoFit/>
          </a:bodyPr>
          <a:lstStyle/>
          <a:p>
            <a:r>
              <a:rPr lang="en-US" dirty="0">
                <a:latin typeface="Source Sans Pro" panose="020B0503030403020204" pitchFamily="34" charset="0"/>
                <a:ea typeface="Source Sans Pro" panose="020B0503030403020204" pitchFamily="34" charset="0"/>
                <a:cs typeface="Times New Roman" panose="02020603050405020304" pitchFamily="18" charset="0"/>
              </a:rPr>
              <a:t>The </a:t>
            </a:r>
            <a:r>
              <a:rPr lang="en-US" b="1" dirty="0">
                <a:latin typeface="Source Sans Pro" panose="020B0503030403020204" pitchFamily="34" charset="0"/>
                <a:ea typeface="Source Sans Pro" panose="020B0503030403020204" pitchFamily="34" charset="0"/>
                <a:cs typeface="Times New Roman" panose="02020603050405020304" pitchFamily="18" charset="0"/>
              </a:rPr>
              <a:t>Implementation Readiness Assessment </a:t>
            </a:r>
            <a:r>
              <a:rPr lang="en-US" dirty="0">
                <a:latin typeface="Source Sans Pro" panose="020B0503030403020204" pitchFamily="34" charset="0"/>
                <a:ea typeface="Source Sans Pro" panose="020B0503030403020204" pitchFamily="34" charset="0"/>
                <a:cs typeface="Times New Roman" panose="02020603050405020304" pitchFamily="18" charset="0"/>
              </a:rPr>
              <a:t>evaluates the current situation of the city in carrying out Smart Mobility solutions, </a:t>
            </a:r>
            <a:r>
              <a:rPr lang="en-US" b="1" dirty="0">
                <a:latin typeface="Source Sans Pro" panose="020B0503030403020204" pitchFamily="34" charset="0"/>
                <a:ea typeface="Source Sans Pro" panose="020B0503030403020204" pitchFamily="34" charset="0"/>
                <a:cs typeface="Times New Roman" panose="02020603050405020304" pitchFamily="18" charset="0"/>
              </a:rPr>
              <a:t>identifying general gaps </a:t>
            </a:r>
            <a:r>
              <a:rPr lang="en-US" dirty="0">
                <a:latin typeface="Source Sans Pro" panose="020B0503030403020204" pitchFamily="34" charset="0"/>
                <a:ea typeface="Source Sans Pro" panose="020B0503030403020204" pitchFamily="34" charset="0"/>
                <a:cs typeface="Times New Roman" panose="02020603050405020304" pitchFamily="18" charset="0"/>
              </a:rPr>
              <a:t>in terms of the conditions that affect the implementation of smart mobility solutions. </a:t>
            </a:r>
          </a:p>
          <a:p>
            <a:endParaRPr lang="en-US" dirty="0">
              <a:latin typeface="Source Sans Pro" panose="020B0503030403020204" pitchFamily="34" charset="0"/>
              <a:ea typeface="Source Sans Pro" panose="020B0503030403020204" pitchFamily="34" charset="0"/>
              <a:cs typeface="Times New Roman" panose="02020603050405020304" pitchFamily="18" charset="0"/>
            </a:endParaRPr>
          </a:p>
          <a:p>
            <a:endParaRPr lang="en-US" dirty="0">
              <a:latin typeface="Source Sans Pro" panose="020B0503030403020204" pitchFamily="34" charset="0"/>
              <a:ea typeface="Source Sans Pro" panose="020B0503030403020204" pitchFamily="34" charset="0"/>
              <a:cs typeface="Times New Roman" panose="02020603050405020304" pitchFamily="18" charset="0"/>
            </a:endParaRPr>
          </a:p>
        </p:txBody>
      </p:sp>
      <p:sp>
        <p:nvSpPr>
          <p:cNvPr id="2" name="CuadroTexto 1">
            <a:extLst>
              <a:ext uri="{FF2B5EF4-FFF2-40B4-BE49-F238E27FC236}">
                <a16:creationId xmlns:a16="http://schemas.microsoft.com/office/drawing/2014/main" id="{4D9EACE2-BF50-42BE-A251-D7A7D7156D90}"/>
              </a:ext>
            </a:extLst>
          </p:cNvPr>
          <p:cNvSpPr txBox="1"/>
          <p:nvPr/>
        </p:nvSpPr>
        <p:spPr>
          <a:xfrm>
            <a:off x="653143" y="3290789"/>
            <a:ext cx="4953000" cy="923330"/>
          </a:xfrm>
          <a:prstGeom prst="rect">
            <a:avLst/>
          </a:prstGeom>
          <a:noFill/>
        </p:spPr>
        <p:txBody>
          <a:bodyPr wrap="square" rtlCol="0">
            <a:spAutoFit/>
          </a:bodyPr>
          <a:lstStyle/>
          <a:p>
            <a:r>
              <a:rPr lang="es-ES" b="1" dirty="0"/>
              <a:t>Material: </a:t>
            </a:r>
            <a:r>
              <a:rPr lang="es-ES" b="1" dirty="0" err="1"/>
              <a:t>Indicators</a:t>
            </a:r>
            <a:r>
              <a:rPr lang="es-ES" b="1" dirty="0"/>
              <a:t> (in </a:t>
            </a:r>
            <a:r>
              <a:rPr lang="es-ES" b="1" dirty="0" err="1"/>
              <a:t>paper</a:t>
            </a:r>
            <a:r>
              <a:rPr lang="es-ES" b="1" dirty="0"/>
              <a:t>)</a:t>
            </a:r>
          </a:p>
          <a:p>
            <a:endParaRPr lang="es-ES" dirty="0"/>
          </a:p>
          <a:p>
            <a:endParaRPr lang="es-ES" dirty="0"/>
          </a:p>
        </p:txBody>
      </p:sp>
    </p:spTree>
    <p:extLst>
      <p:ext uri="{BB962C8B-B14F-4D97-AF65-F5344CB8AC3E}">
        <p14:creationId xmlns:p14="http://schemas.microsoft.com/office/powerpoint/2010/main" val="193540381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A0CF031-9561-4F09-920A-30E98C8771B3}"/>
              </a:ext>
            </a:extLst>
          </p:cNvPr>
          <p:cNvSpPr>
            <a:spLocks noGrp="1"/>
          </p:cNvSpPr>
          <p:nvPr>
            <p:ph type="sldNum" sz="quarter" idx="12"/>
          </p:nvPr>
        </p:nvSpPr>
        <p:spPr/>
        <p:txBody>
          <a:bodyPr/>
          <a:lstStyle/>
          <a:p>
            <a:fld id="{5336F0B7-EF37-4B31-BA1E-D2B9204CDF2B}" type="slidenum">
              <a:rPr lang="ca-ES" noProof="0" smtClean="0"/>
              <a:pPr/>
              <a:t>63</a:t>
            </a:fld>
            <a:endParaRPr lang="ca-ES" noProof="0" dirty="0"/>
          </a:p>
        </p:txBody>
      </p:sp>
      <p:grpSp>
        <p:nvGrpSpPr>
          <p:cNvPr id="10" name="Grupo 9">
            <a:extLst>
              <a:ext uri="{FF2B5EF4-FFF2-40B4-BE49-F238E27FC236}">
                <a16:creationId xmlns:a16="http://schemas.microsoft.com/office/drawing/2014/main" id="{5695DDDD-9100-4587-9981-F9CF10F127D0}"/>
              </a:ext>
            </a:extLst>
          </p:cNvPr>
          <p:cNvGrpSpPr/>
          <p:nvPr/>
        </p:nvGrpSpPr>
        <p:grpSpPr>
          <a:xfrm>
            <a:off x="991850" y="1606097"/>
            <a:ext cx="7160300" cy="3869418"/>
            <a:chOff x="2292289" y="3545426"/>
            <a:chExt cx="4481757" cy="2295028"/>
          </a:xfrm>
        </p:grpSpPr>
        <p:pic>
          <p:nvPicPr>
            <p:cNvPr id="11" name="Imagen 10">
              <a:extLst>
                <a:ext uri="{FF2B5EF4-FFF2-40B4-BE49-F238E27FC236}">
                  <a16:creationId xmlns:a16="http://schemas.microsoft.com/office/drawing/2014/main" id="{B73845ED-B2CC-44C7-898E-84B72CAEE642}"/>
                </a:ext>
              </a:extLst>
            </p:cNvPr>
            <p:cNvPicPr>
              <a:picLocks noChangeAspect="1"/>
            </p:cNvPicPr>
            <p:nvPr/>
          </p:nvPicPr>
          <p:blipFill>
            <a:blip r:embed="rId2"/>
            <a:stretch>
              <a:fillRect/>
            </a:stretch>
          </p:blipFill>
          <p:spPr>
            <a:xfrm>
              <a:off x="2292289" y="3548037"/>
              <a:ext cx="1440229" cy="2292417"/>
            </a:xfrm>
            <a:prstGeom prst="rect">
              <a:avLst/>
            </a:prstGeom>
          </p:spPr>
        </p:pic>
        <p:pic>
          <p:nvPicPr>
            <p:cNvPr id="12" name="Imagen 11">
              <a:extLst>
                <a:ext uri="{FF2B5EF4-FFF2-40B4-BE49-F238E27FC236}">
                  <a16:creationId xmlns:a16="http://schemas.microsoft.com/office/drawing/2014/main" id="{FCEDE06E-1504-45E4-AF20-D355FC4D2164}"/>
                </a:ext>
              </a:extLst>
            </p:cNvPr>
            <p:cNvPicPr>
              <a:picLocks noChangeAspect="1"/>
            </p:cNvPicPr>
            <p:nvPr/>
          </p:nvPicPr>
          <p:blipFill>
            <a:blip r:embed="rId3"/>
            <a:stretch>
              <a:fillRect/>
            </a:stretch>
          </p:blipFill>
          <p:spPr>
            <a:xfrm>
              <a:off x="3798902" y="3548037"/>
              <a:ext cx="1455952" cy="2292417"/>
            </a:xfrm>
            <a:prstGeom prst="rect">
              <a:avLst/>
            </a:prstGeom>
          </p:spPr>
        </p:pic>
        <p:pic>
          <p:nvPicPr>
            <p:cNvPr id="13" name="Imagen 12">
              <a:extLst>
                <a:ext uri="{FF2B5EF4-FFF2-40B4-BE49-F238E27FC236}">
                  <a16:creationId xmlns:a16="http://schemas.microsoft.com/office/drawing/2014/main" id="{EAE39092-A639-42BB-81C8-3D4D57D0CA6A}"/>
                </a:ext>
              </a:extLst>
            </p:cNvPr>
            <p:cNvPicPr>
              <a:picLocks noChangeAspect="1"/>
            </p:cNvPicPr>
            <p:nvPr/>
          </p:nvPicPr>
          <p:blipFill>
            <a:blip r:embed="rId4"/>
            <a:stretch>
              <a:fillRect/>
            </a:stretch>
          </p:blipFill>
          <p:spPr>
            <a:xfrm>
              <a:off x="5321238" y="3545426"/>
              <a:ext cx="1452808" cy="2292417"/>
            </a:xfrm>
            <a:prstGeom prst="rect">
              <a:avLst/>
            </a:prstGeom>
          </p:spPr>
        </p:pic>
      </p:grpSp>
    </p:spTree>
    <p:extLst>
      <p:ext uri="{BB962C8B-B14F-4D97-AF65-F5344CB8AC3E}">
        <p14:creationId xmlns:p14="http://schemas.microsoft.com/office/powerpoint/2010/main" val="108562450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pic>
        <p:nvPicPr>
          <p:cNvPr id="196" name="Google Shape;196;p15"/>
          <p:cNvPicPr preferRelativeResize="0"/>
          <p:nvPr/>
        </p:nvPicPr>
        <p:blipFill rotWithShape="1">
          <a:blip r:embed="rId3">
            <a:alphaModFix/>
          </a:blip>
          <a:srcRect/>
          <a:stretch/>
        </p:blipFill>
        <p:spPr>
          <a:xfrm>
            <a:off x="6362738" y="5674660"/>
            <a:ext cx="2117874" cy="428662"/>
          </a:xfrm>
          <a:prstGeom prst="rect">
            <a:avLst/>
          </a:prstGeom>
          <a:noFill/>
          <a:ln>
            <a:noFill/>
          </a:ln>
        </p:spPr>
      </p:pic>
      <p:grpSp>
        <p:nvGrpSpPr>
          <p:cNvPr id="197" name="Google Shape;197;p15"/>
          <p:cNvGrpSpPr/>
          <p:nvPr/>
        </p:nvGrpSpPr>
        <p:grpSpPr>
          <a:xfrm>
            <a:off x="5000131" y="5223025"/>
            <a:ext cx="3480481" cy="1377221"/>
            <a:chOff x="5000131" y="5223025"/>
            <a:chExt cx="3480481" cy="1377221"/>
          </a:xfrm>
        </p:grpSpPr>
        <p:sp>
          <p:nvSpPr>
            <p:cNvPr id="198" name="Google Shape;198;p15"/>
            <p:cNvSpPr/>
            <p:nvPr/>
          </p:nvSpPr>
          <p:spPr>
            <a:xfrm>
              <a:off x="5000131" y="5223025"/>
              <a:ext cx="1987788" cy="307777"/>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ca-ES" sz="1400" b="1" i="0" u="none" strike="noStrike" kern="0" cap="none" spc="0" normalizeH="0" baseline="0" noProof="0">
                  <a:ln>
                    <a:noFill/>
                  </a:ln>
                  <a:solidFill>
                    <a:srgbClr val="A5A5A5"/>
                  </a:solidFill>
                  <a:effectLst/>
                  <a:uLnTx/>
                  <a:uFillTx/>
                  <a:latin typeface="Arial"/>
                  <a:ea typeface="Arial"/>
                  <a:cs typeface="Arial"/>
                  <a:sym typeface="Arial"/>
                </a:rPr>
                <a:t>A research group of:</a:t>
              </a:r>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pic>
          <p:nvPicPr>
            <p:cNvPr id="199" name="Google Shape;199;p15"/>
            <p:cNvPicPr preferRelativeResize="0"/>
            <p:nvPr/>
          </p:nvPicPr>
          <p:blipFill rotWithShape="1">
            <a:blip r:embed="rId4">
              <a:alphaModFix/>
            </a:blip>
            <a:srcRect/>
            <a:stretch/>
          </p:blipFill>
          <p:spPr>
            <a:xfrm>
              <a:off x="6362738" y="5674659"/>
              <a:ext cx="2117874" cy="925587"/>
            </a:xfrm>
            <a:prstGeom prst="rect">
              <a:avLst/>
            </a:prstGeom>
            <a:noFill/>
            <a:ln>
              <a:noFill/>
            </a:ln>
          </p:spPr>
        </p:pic>
      </p:grpSp>
      <p:sp>
        <p:nvSpPr>
          <p:cNvPr id="3" name="Google Shape;140;g249444569ca_0_0">
            <a:extLst>
              <a:ext uri="{FF2B5EF4-FFF2-40B4-BE49-F238E27FC236}">
                <a16:creationId xmlns:a16="http://schemas.microsoft.com/office/drawing/2014/main" id="{E884A68D-3177-29A4-636F-995CE1B77193}"/>
              </a:ext>
            </a:extLst>
          </p:cNvPr>
          <p:cNvSpPr txBox="1">
            <a:spLocks/>
          </p:cNvSpPr>
          <p:nvPr/>
        </p:nvSpPr>
        <p:spPr>
          <a:xfrm>
            <a:off x="454699" y="4063545"/>
            <a:ext cx="4545432" cy="1015622"/>
          </a:xfrm>
          <a:prstGeom prst="rect">
            <a:avLst/>
          </a:prstGeom>
          <a:no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F07F0A"/>
              </a:buClr>
              <a:buSzPts val="2800"/>
              <a:buFont typeface="Arial"/>
              <a:buNone/>
              <a:tabLst/>
              <a:defRPr/>
            </a:pPr>
            <a:r>
              <a:rPr kumimoji="0" lang="ca-ES" sz="2000" b="0" i="0" u="none" strike="noStrike" kern="0" cap="none" spc="0" normalizeH="0" baseline="0" noProof="0" dirty="0" err="1">
                <a:ln>
                  <a:noFill/>
                </a:ln>
                <a:solidFill>
                  <a:srgbClr val="000000"/>
                </a:solidFill>
                <a:effectLst/>
                <a:uLnTx/>
                <a:uFillTx/>
                <a:latin typeface="Arial"/>
                <a:cs typeface="Arial"/>
                <a:sym typeface="Arial"/>
              </a:rPr>
              <a:t>Thank</a:t>
            </a:r>
            <a:r>
              <a:rPr kumimoji="0" lang="ca-ES" sz="2000" b="0" i="0" u="none" strike="noStrike" kern="0" cap="none" spc="0" normalizeH="0" baseline="0" noProof="0" dirty="0">
                <a:ln>
                  <a:noFill/>
                </a:ln>
                <a:solidFill>
                  <a:srgbClr val="000000"/>
                </a:solidFill>
                <a:effectLst/>
                <a:uLnTx/>
                <a:uFillTx/>
                <a:latin typeface="Arial"/>
                <a:cs typeface="Arial"/>
                <a:sym typeface="Arial"/>
              </a:rPr>
              <a:t> </a:t>
            </a:r>
            <a:r>
              <a:rPr kumimoji="0" lang="ca-ES" sz="2000" b="0" i="0" u="none" strike="noStrike" kern="0" cap="none" spc="0" normalizeH="0" baseline="0" noProof="0" dirty="0" err="1">
                <a:ln>
                  <a:noFill/>
                </a:ln>
                <a:solidFill>
                  <a:srgbClr val="000000"/>
                </a:solidFill>
                <a:effectLst/>
                <a:uLnTx/>
                <a:uFillTx/>
                <a:latin typeface="Arial"/>
                <a:cs typeface="Arial"/>
                <a:sym typeface="Arial"/>
              </a:rPr>
              <a:t>you</a:t>
            </a:r>
            <a:r>
              <a:rPr kumimoji="0" lang="ca-ES" sz="2000" b="0" i="0" u="none" strike="noStrike" kern="0" cap="none" spc="0" normalizeH="0" baseline="0" noProof="0" dirty="0">
                <a:ln>
                  <a:noFill/>
                </a:ln>
                <a:solidFill>
                  <a:srgbClr val="000000"/>
                </a:solidFill>
                <a:effectLst/>
                <a:uLnTx/>
                <a:uFillTx/>
                <a:latin typeface="Arial"/>
                <a:cs typeface="Arial"/>
                <a:sym typeface="Arial"/>
              </a:rPr>
              <a:t>! </a:t>
            </a:r>
          </a:p>
          <a:p>
            <a:pPr marL="0" marR="0" lvl="0" indent="0" algn="l" defTabSz="914400" rtl="0" eaLnBrk="1" fontAlgn="auto" latinLnBrk="0" hangingPunct="1">
              <a:lnSpc>
                <a:spcPct val="100000"/>
              </a:lnSpc>
              <a:spcBef>
                <a:spcPts val="0"/>
              </a:spcBef>
              <a:spcAft>
                <a:spcPts val="0"/>
              </a:spcAft>
              <a:buClr>
                <a:srgbClr val="F07F0A"/>
              </a:buClr>
              <a:buSzPts val="2800"/>
              <a:buFont typeface="Arial"/>
              <a:buNone/>
              <a:tabLst/>
              <a:defRPr/>
            </a:pPr>
            <a:r>
              <a:rPr kumimoji="0" lang="ca-ES" sz="2000" b="0" i="0" u="none" strike="noStrike" kern="0" cap="none" spc="0" normalizeH="0" baseline="0" noProof="0" dirty="0">
                <a:ln>
                  <a:noFill/>
                </a:ln>
                <a:solidFill>
                  <a:srgbClr val="000000"/>
                </a:solidFill>
                <a:effectLst/>
                <a:uLnTx/>
                <a:uFillTx/>
                <a:latin typeface="Arial"/>
                <a:cs typeface="Arial"/>
                <a:sym typeface="Arial"/>
              </a:rPr>
              <a:t>Genís Majoral </a:t>
            </a:r>
            <a:r>
              <a:rPr kumimoji="0" lang="ca-ES" sz="2000" b="0" i="0" u="none" strike="noStrike" kern="0" cap="none" spc="0" normalizeH="0" baseline="0" noProof="0" dirty="0">
                <a:ln>
                  <a:noFill/>
                </a:ln>
                <a:solidFill>
                  <a:srgbClr val="000000"/>
                </a:solidFill>
                <a:effectLst/>
                <a:uLnTx/>
                <a:uFillTx/>
                <a:latin typeface="Arial"/>
                <a:cs typeface="Arial"/>
                <a:sym typeface="Arial"/>
                <a:hlinkClick r:id="rId5"/>
              </a:rPr>
              <a:t>genis.majoral@upc.edu</a:t>
            </a:r>
            <a:endParaRPr kumimoji="0" lang="ca-ES" sz="20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F07F0A"/>
              </a:buClr>
              <a:buSzPts val="2800"/>
              <a:buFont typeface="Arial"/>
              <a:buNone/>
              <a:tabLst/>
              <a:defRPr/>
            </a:pPr>
            <a:r>
              <a:rPr lang="ca-ES" sz="2000" kern="0" dirty="0"/>
              <a:t>Sergi Saurí </a:t>
            </a:r>
            <a:r>
              <a:rPr lang="ca-ES" sz="2000" kern="0" dirty="0">
                <a:hlinkClick r:id="rId6"/>
              </a:rPr>
              <a:t>segi.sauri@upc.edu</a:t>
            </a:r>
            <a:r>
              <a:rPr lang="ca-ES" sz="2000" kern="0" dirty="0"/>
              <a:t> </a:t>
            </a:r>
            <a:r>
              <a:rPr kumimoji="0" lang="ca-ES" sz="2000" b="0" i="0" u="none" strike="noStrike" kern="0" cap="none" spc="0" normalizeH="0" baseline="0" noProof="0" dirty="0">
                <a:ln>
                  <a:noFill/>
                </a:ln>
                <a:solidFill>
                  <a:srgbClr val="000000"/>
                </a:solidFill>
                <a:effectLst/>
                <a:uLnTx/>
                <a:uFillTx/>
                <a:latin typeface="Arial"/>
                <a:cs typeface="Arial"/>
                <a:sym typeface="Arial"/>
              </a:rPr>
              <a:t> </a:t>
            </a:r>
          </a:p>
        </p:txBody>
      </p:sp>
      <p:pic>
        <p:nvPicPr>
          <p:cNvPr id="5" name="image1.png" descr="A picture containing company name&#10;&#10;Description automatically generated">
            <a:extLst>
              <a:ext uri="{FF2B5EF4-FFF2-40B4-BE49-F238E27FC236}">
                <a16:creationId xmlns:a16="http://schemas.microsoft.com/office/drawing/2014/main" id="{CBE3D997-B3C2-5BA8-DA80-C98771105FE5}"/>
              </a:ext>
            </a:extLst>
          </p:cNvPr>
          <p:cNvPicPr/>
          <p:nvPr/>
        </p:nvPicPr>
        <p:blipFill>
          <a:blip r:embed="rId7"/>
          <a:srcRect/>
          <a:stretch>
            <a:fillRect/>
          </a:stretch>
        </p:blipFill>
        <p:spPr>
          <a:xfrm>
            <a:off x="3541719" y="1378921"/>
            <a:ext cx="1818072" cy="1067345"/>
          </a:xfrm>
          <a:prstGeom prst="rect">
            <a:avLst/>
          </a:prstGeom>
        </p:spPr>
      </p:pic>
      <p:pic>
        <p:nvPicPr>
          <p:cNvPr id="6" name="image4.png">
            <a:extLst>
              <a:ext uri="{FF2B5EF4-FFF2-40B4-BE49-F238E27FC236}">
                <a16:creationId xmlns:a16="http://schemas.microsoft.com/office/drawing/2014/main" id="{F18C2A35-5ACA-8E43-1E28-B4B7904EB23E}"/>
              </a:ext>
            </a:extLst>
          </p:cNvPr>
          <p:cNvPicPr/>
          <p:nvPr/>
        </p:nvPicPr>
        <p:blipFill>
          <a:blip r:embed="rId8"/>
          <a:srcRect/>
          <a:stretch>
            <a:fillRect/>
          </a:stretch>
        </p:blipFill>
        <p:spPr>
          <a:xfrm>
            <a:off x="0" y="74873"/>
            <a:ext cx="6497788" cy="501901"/>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F011AD-2A68-49FA-84CA-D4169A3C5DC6}"/>
              </a:ext>
            </a:extLst>
          </p:cNvPr>
          <p:cNvSpPr>
            <a:spLocks noGrp="1"/>
          </p:cNvSpPr>
          <p:nvPr>
            <p:ph type="title"/>
          </p:nvPr>
        </p:nvSpPr>
        <p:spPr>
          <a:xfrm>
            <a:off x="471157" y="1104900"/>
            <a:ext cx="8201685" cy="614905"/>
          </a:xfrm>
        </p:spPr>
        <p:txBody>
          <a:bodyPr>
            <a:normAutofit/>
          </a:bodyPr>
          <a:lstStyle/>
          <a:p>
            <a:r>
              <a:rPr lang="en-US" sz="2400" dirty="0"/>
              <a:t>Motivation</a:t>
            </a:r>
            <a:endParaRPr lang="en-GB" sz="2400" dirty="0"/>
          </a:p>
        </p:txBody>
      </p:sp>
      <p:sp>
        <p:nvSpPr>
          <p:cNvPr id="4" name="Slide Number Placeholder 3">
            <a:extLst>
              <a:ext uri="{FF2B5EF4-FFF2-40B4-BE49-F238E27FC236}">
                <a16:creationId xmlns:a16="http://schemas.microsoft.com/office/drawing/2014/main" id="{ACA13981-1C52-4050-98E0-14C558A50A0E}"/>
              </a:ext>
            </a:extLst>
          </p:cNvPr>
          <p:cNvSpPr>
            <a:spLocks noGrp="1"/>
          </p:cNvSpPr>
          <p:nvPr>
            <p:ph type="sldNum" sz="quarter" idx="12"/>
          </p:nvPr>
        </p:nvSpPr>
        <p:spPr/>
        <p:txBody>
          <a:bodyPr/>
          <a:lstStyle/>
          <a:p>
            <a:fld id="{5336F0B7-EF37-4B31-BA1E-D2B9204CDF2B}" type="slidenum">
              <a:rPr lang="ca-ES" noProof="0" smtClean="0"/>
              <a:pPr/>
              <a:t>7</a:t>
            </a:fld>
            <a:endParaRPr lang="ca-ES" noProof="0" dirty="0"/>
          </a:p>
        </p:txBody>
      </p:sp>
      <p:sp>
        <p:nvSpPr>
          <p:cNvPr id="5" name="Text Placeholder 4">
            <a:extLst>
              <a:ext uri="{FF2B5EF4-FFF2-40B4-BE49-F238E27FC236}">
                <a16:creationId xmlns:a16="http://schemas.microsoft.com/office/drawing/2014/main" id="{396C297C-91CD-4F0F-AC31-AEA2C02A23E4}"/>
              </a:ext>
            </a:extLst>
          </p:cNvPr>
          <p:cNvSpPr>
            <a:spLocks noGrp="1"/>
          </p:cNvSpPr>
          <p:nvPr>
            <p:ph type="body" sz="quarter" idx="21"/>
          </p:nvPr>
        </p:nvSpPr>
        <p:spPr/>
        <p:txBody>
          <a:bodyPr/>
          <a:lstStyle/>
          <a:p>
            <a:endParaRPr lang="en-GB"/>
          </a:p>
        </p:txBody>
      </p:sp>
      <p:pic>
        <p:nvPicPr>
          <p:cNvPr id="6" name="Imagen 5">
            <a:extLst>
              <a:ext uri="{FF2B5EF4-FFF2-40B4-BE49-F238E27FC236}">
                <a16:creationId xmlns:a16="http://schemas.microsoft.com/office/drawing/2014/main" id="{BBD92CFA-45A6-4D7C-919C-7D3C09E0C5D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05957" y="215301"/>
            <a:ext cx="4333631" cy="2691185"/>
          </a:xfrm>
          <a:prstGeom prst="rect">
            <a:avLst/>
          </a:prstGeom>
        </p:spPr>
      </p:pic>
      <p:pic>
        <p:nvPicPr>
          <p:cNvPr id="8" name="Imagen 7">
            <a:extLst>
              <a:ext uri="{FF2B5EF4-FFF2-40B4-BE49-F238E27FC236}">
                <a16:creationId xmlns:a16="http://schemas.microsoft.com/office/drawing/2014/main" id="{C2360555-A42A-4A5F-9E54-E47AB9B4DB7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8119" y="3429000"/>
            <a:ext cx="4015641" cy="3096093"/>
          </a:xfrm>
          <a:prstGeom prst="rect">
            <a:avLst/>
          </a:prstGeom>
        </p:spPr>
      </p:pic>
      <p:pic>
        <p:nvPicPr>
          <p:cNvPr id="10" name="Imagen 9">
            <a:extLst>
              <a:ext uri="{FF2B5EF4-FFF2-40B4-BE49-F238E27FC236}">
                <a16:creationId xmlns:a16="http://schemas.microsoft.com/office/drawing/2014/main" id="{27033FDF-E604-4A56-95C7-BFA3E81C13E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12691" b="14055"/>
          <a:stretch/>
        </p:blipFill>
        <p:spPr>
          <a:xfrm>
            <a:off x="4480368" y="2906486"/>
            <a:ext cx="4495513" cy="2487982"/>
          </a:xfrm>
          <a:prstGeom prst="rect">
            <a:avLst/>
          </a:prstGeom>
        </p:spPr>
      </p:pic>
    </p:spTree>
    <p:extLst>
      <p:ext uri="{BB962C8B-B14F-4D97-AF65-F5344CB8AC3E}">
        <p14:creationId xmlns:p14="http://schemas.microsoft.com/office/powerpoint/2010/main" val="11924231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F011AD-2A68-49FA-84CA-D4169A3C5DC6}"/>
              </a:ext>
            </a:extLst>
          </p:cNvPr>
          <p:cNvSpPr>
            <a:spLocks noGrp="1"/>
          </p:cNvSpPr>
          <p:nvPr>
            <p:ph type="title"/>
          </p:nvPr>
        </p:nvSpPr>
        <p:spPr>
          <a:xfrm>
            <a:off x="471157" y="985158"/>
            <a:ext cx="8201685" cy="614905"/>
          </a:xfrm>
        </p:spPr>
        <p:txBody>
          <a:bodyPr>
            <a:normAutofit/>
          </a:bodyPr>
          <a:lstStyle/>
          <a:p>
            <a:r>
              <a:rPr lang="en-US" sz="2400" dirty="0"/>
              <a:t>Condition for the effective development </a:t>
            </a:r>
            <a:endParaRPr lang="en-GB" sz="2400" dirty="0"/>
          </a:p>
        </p:txBody>
      </p:sp>
      <p:sp>
        <p:nvSpPr>
          <p:cNvPr id="4" name="Slide Number Placeholder 3">
            <a:extLst>
              <a:ext uri="{FF2B5EF4-FFF2-40B4-BE49-F238E27FC236}">
                <a16:creationId xmlns:a16="http://schemas.microsoft.com/office/drawing/2014/main" id="{ACA13981-1C52-4050-98E0-14C558A50A0E}"/>
              </a:ext>
            </a:extLst>
          </p:cNvPr>
          <p:cNvSpPr>
            <a:spLocks noGrp="1"/>
          </p:cNvSpPr>
          <p:nvPr>
            <p:ph type="sldNum" sz="quarter" idx="12"/>
          </p:nvPr>
        </p:nvSpPr>
        <p:spPr/>
        <p:txBody>
          <a:bodyPr/>
          <a:lstStyle/>
          <a:p>
            <a:fld id="{5336F0B7-EF37-4B31-BA1E-D2B9204CDF2B}" type="slidenum">
              <a:rPr lang="ca-ES" noProof="0" smtClean="0"/>
              <a:pPr/>
              <a:t>8</a:t>
            </a:fld>
            <a:endParaRPr lang="ca-ES" noProof="0" dirty="0"/>
          </a:p>
        </p:txBody>
      </p:sp>
      <p:sp>
        <p:nvSpPr>
          <p:cNvPr id="3" name="Rectángulo 2">
            <a:extLst>
              <a:ext uri="{FF2B5EF4-FFF2-40B4-BE49-F238E27FC236}">
                <a16:creationId xmlns:a16="http://schemas.microsoft.com/office/drawing/2014/main" id="{F30ED6AE-96F8-49AD-8671-6B657D90B27B}"/>
              </a:ext>
            </a:extLst>
          </p:cNvPr>
          <p:cNvSpPr/>
          <p:nvPr/>
        </p:nvSpPr>
        <p:spPr>
          <a:xfrm>
            <a:off x="471157" y="1719805"/>
            <a:ext cx="8201684" cy="646331"/>
          </a:xfrm>
          <a:prstGeom prst="rect">
            <a:avLst/>
          </a:prstGeom>
        </p:spPr>
        <p:txBody>
          <a:bodyPr wrap="square">
            <a:spAutoFit/>
          </a:bodyPr>
          <a:lstStyle/>
          <a:p>
            <a:r>
              <a:rPr lang="en-US" dirty="0">
                <a:latin typeface="Source Sans Pro" panose="020B0503030403020204" pitchFamily="34" charset="0"/>
                <a:ea typeface="Source Sans Pro" panose="020B0503030403020204" pitchFamily="34" charset="0"/>
                <a:cs typeface="Times New Roman" panose="02020603050405020304" pitchFamily="18" charset="0"/>
              </a:rPr>
              <a:t>Conditions were identified from the experience as common areas that affect smart mobility development:</a:t>
            </a:r>
            <a:endParaRPr lang="es-ES" dirty="0">
              <a:latin typeface="Source Sans Pro" panose="020B0503030403020204" pitchFamily="34" charset="0"/>
              <a:ea typeface="Source Sans Pro" panose="020B0503030403020204" pitchFamily="34" charset="0"/>
            </a:endParaRPr>
          </a:p>
        </p:txBody>
      </p:sp>
      <p:sp>
        <p:nvSpPr>
          <p:cNvPr id="6" name="Rectángulo 5">
            <a:extLst>
              <a:ext uri="{FF2B5EF4-FFF2-40B4-BE49-F238E27FC236}">
                <a16:creationId xmlns:a16="http://schemas.microsoft.com/office/drawing/2014/main" id="{A79B35FE-69CC-498A-A7EB-0E6493EE482A}"/>
              </a:ext>
            </a:extLst>
          </p:cNvPr>
          <p:cNvSpPr/>
          <p:nvPr/>
        </p:nvSpPr>
        <p:spPr>
          <a:xfrm>
            <a:off x="471156" y="2585326"/>
            <a:ext cx="8201683" cy="1600566"/>
          </a:xfrm>
          <a:prstGeom prst="rect">
            <a:avLst/>
          </a:prstGeom>
        </p:spPr>
        <p:txBody>
          <a:bodyPr wrap="square">
            <a:spAutoFit/>
          </a:bodyPr>
          <a:lstStyle/>
          <a:p>
            <a:pPr>
              <a:lnSpc>
                <a:spcPct val="110000"/>
              </a:lnSpc>
              <a:spcAft>
                <a:spcPts val="1200"/>
              </a:spcAft>
            </a:pPr>
            <a:r>
              <a:rPr lang="en-US" b="1" dirty="0">
                <a:solidFill>
                  <a:srgbClr val="000000"/>
                </a:solidFill>
                <a:latin typeface="Source Sans Pro" panose="020B0503030403020204" pitchFamily="34" charset="0"/>
                <a:ea typeface="Source Sans Pro" panose="020B0503030403020204" pitchFamily="34" charset="0"/>
                <a:cs typeface="SourceSansPro-Light"/>
              </a:rPr>
              <a:t>Organizational structure</a:t>
            </a:r>
            <a:r>
              <a:rPr lang="en-US" dirty="0">
                <a:solidFill>
                  <a:srgbClr val="000000"/>
                </a:solidFill>
                <a:latin typeface="Source Sans Pro" panose="020B0503030403020204" pitchFamily="34" charset="0"/>
                <a:ea typeface="Source Sans Pro" panose="020B0503030403020204" pitchFamily="34" charset="0"/>
                <a:cs typeface="SourceSansPro-Light"/>
              </a:rPr>
              <a:t>: there are cities with a comprehensive structure that includes </a:t>
            </a:r>
            <a:r>
              <a:rPr lang="en-US" b="1" dirty="0">
                <a:solidFill>
                  <a:srgbClr val="000000"/>
                </a:solidFill>
                <a:latin typeface="Source Sans Pro" panose="020B0503030403020204" pitchFamily="34" charset="0"/>
                <a:ea typeface="Source Sans Pro" panose="020B0503030403020204" pitchFamily="34" charset="0"/>
                <a:cs typeface="SourceSansPro-Light"/>
              </a:rPr>
              <a:t>transport authority, municipality and/or regional/national departments, private and public mobility operators, and innovative agents</a:t>
            </a:r>
            <a:r>
              <a:rPr lang="en-US" dirty="0">
                <a:solidFill>
                  <a:srgbClr val="000000"/>
                </a:solidFill>
                <a:latin typeface="Source Sans Pro" panose="020B0503030403020204" pitchFamily="34" charset="0"/>
                <a:ea typeface="Source Sans Pro" panose="020B0503030403020204" pitchFamily="34" charset="0"/>
                <a:cs typeface="SourceSansPro-Light"/>
              </a:rPr>
              <a:t>. However, the existence of a transport authority does not mean that mobility is organized, due to the lack of regulation.</a:t>
            </a:r>
            <a:endParaRPr lang="es-ES" dirty="0">
              <a:solidFill>
                <a:srgbClr val="000000"/>
              </a:solidFill>
              <a:latin typeface="Source Sans Pro" panose="020B0503030403020204" pitchFamily="34" charset="0"/>
              <a:ea typeface="Source Sans Pro" panose="020B0503030403020204" pitchFamily="34" charset="0"/>
              <a:cs typeface="SourceSansPro-Light"/>
            </a:endParaRPr>
          </a:p>
        </p:txBody>
      </p:sp>
      <p:sp>
        <p:nvSpPr>
          <p:cNvPr id="7" name="Rectángulo 6">
            <a:extLst>
              <a:ext uri="{FF2B5EF4-FFF2-40B4-BE49-F238E27FC236}">
                <a16:creationId xmlns:a16="http://schemas.microsoft.com/office/drawing/2014/main" id="{2E826E32-0B5D-4E0B-9261-72B26725B1ED}"/>
              </a:ext>
            </a:extLst>
          </p:cNvPr>
          <p:cNvSpPr/>
          <p:nvPr/>
        </p:nvSpPr>
        <p:spPr>
          <a:xfrm>
            <a:off x="487615" y="4359625"/>
            <a:ext cx="8201683" cy="2209195"/>
          </a:xfrm>
          <a:prstGeom prst="rect">
            <a:avLst/>
          </a:prstGeom>
        </p:spPr>
        <p:txBody>
          <a:bodyPr wrap="square">
            <a:spAutoFit/>
          </a:bodyPr>
          <a:lstStyle/>
          <a:p>
            <a:pPr algn="just">
              <a:lnSpc>
                <a:spcPct val="110000"/>
              </a:lnSpc>
              <a:spcAft>
                <a:spcPts val="1200"/>
              </a:spcAft>
            </a:pPr>
            <a:r>
              <a:rPr lang="en-US" b="1" dirty="0">
                <a:solidFill>
                  <a:srgbClr val="000000"/>
                </a:solidFill>
                <a:latin typeface="Source Sans Pro" panose="020B0503030403020204" pitchFamily="34" charset="0"/>
                <a:ea typeface="Source Sans Pro" panose="020B0503030403020204" pitchFamily="34" charset="0"/>
                <a:cs typeface="SourceSansPro-Light"/>
              </a:rPr>
              <a:t>Innovative players: </a:t>
            </a:r>
            <a:r>
              <a:rPr lang="en-US" dirty="0">
                <a:solidFill>
                  <a:srgbClr val="000000"/>
                </a:solidFill>
                <a:latin typeface="Source Sans Pro" panose="020B0503030403020204" pitchFamily="34" charset="0"/>
                <a:ea typeface="Source Sans Pro" panose="020B0503030403020204" pitchFamily="34" charset="0"/>
                <a:cs typeface="SourceSansPro-Light"/>
              </a:rPr>
              <a:t>It was found that cities with innovative agents involved in the development of mobility strategy and that take part in the design and implementation of smart mobility solutions show great activity in developing solutions and business capability. </a:t>
            </a:r>
            <a:r>
              <a:rPr lang="en-US" b="1" dirty="0">
                <a:solidFill>
                  <a:srgbClr val="000000"/>
                </a:solidFill>
                <a:latin typeface="Source Sans Pro" panose="020B0503030403020204" pitchFamily="34" charset="0"/>
                <a:ea typeface="Source Sans Pro" panose="020B0503030403020204" pitchFamily="34" charset="0"/>
                <a:cs typeface="SourceSansPro-Light"/>
              </a:rPr>
              <a:t>Private and public mobility stakeholders’ involvement</a:t>
            </a:r>
            <a:r>
              <a:rPr lang="en-US" dirty="0">
                <a:solidFill>
                  <a:srgbClr val="000000"/>
                </a:solidFill>
                <a:latin typeface="Source Sans Pro" panose="020B0503030403020204" pitchFamily="34" charset="0"/>
                <a:ea typeface="Source Sans Pro" panose="020B0503030403020204" pitchFamily="34" charset="0"/>
                <a:cs typeface="SourceSansPro-Light"/>
              </a:rPr>
              <a:t> in the development of smart mobility solutions considerably increases the quality, efficiency, cost-effectiveness, acceptance, and legitimacy of the solutions.</a:t>
            </a:r>
            <a:endParaRPr lang="es-ES" dirty="0">
              <a:solidFill>
                <a:srgbClr val="000000"/>
              </a:solidFill>
              <a:latin typeface="Source Sans Pro" panose="020B0503030403020204" pitchFamily="34" charset="0"/>
              <a:ea typeface="Source Sans Pro" panose="020B0503030403020204" pitchFamily="34" charset="0"/>
              <a:cs typeface="SourceSansPro-Light"/>
            </a:endParaRPr>
          </a:p>
        </p:txBody>
      </p:sp>
    </p:spTree>
    <p:extLst>
      <p:ext uri="{BB962C8B-B14F-4D97-AF65-F5344CB8AC3E}">
        <p14:creationId xmlns:p14="http://schemas.microsoft.com/office/powerpoint/2010/main" val="31601165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CA13981-1C52-4050-98E0-14C558A50A0E}"/>
              </a:ext>
            </a:extLst>
          </p:cNvPr>
          <p:cNvSpPr>
            <a:spLocks noGrp="1"/>
          </p:cNvSpPr>
          <p:nvPr>
            <p:ph type="sldNum" sz="quarter" idx="12"/>
          </p:nvPr>
        </p:nvSpPr>
        <p:spPr/>
        <p:txBody>
          <a:bodyPr/>
          <a:lstStyle/>
          <a:p>
            <a:fld id="{5336F0B7-EF37-4B31-BA1E-D2B9204CDF2B}" type="slidenum">
              <a:rPr lang="ca-ES" noProof="0" smtClean="0"/>
              <a:pPr/>
              <a:t>9</a:t>
            </a:fld>
            <a:endParaRPr lang="ca-ES" noProof="0" dirty="0"/>
          </a:p>
        </p:txBody>
      </p:sp>
      <p:sp>
        <p:nvSpPr>
          <p:cNvPr id="11" name="Rectángulo 10">
            <a:extLst>
              <a:ext uri="{FF2B5EF4-FFF2-40B4-BE49-F238E27FC236}">
                <a16:creationId xmlns:a16="http://schemas.microsoft.com/office/drawing/2014/main" id="{F61CC24F-85C7-4889-BF35-105B48B0E149}"/>
              </a:ext>
            </a:extLst>
          </p:cNvPr>
          <p:cNvSpPr/>
          <p:nvPr/>
        </p:nvSpPr>
        <p:spPr>
          <a:xfrm>
            <a:off x="544285" y="1295123"/>
            <a:ext cx="8316685" cy="1200329"/>
          </a:xfrm>
          <a:prstGeom prst="rect">
            <a:avLst/>
          </a:prstGeom>
        </p:spPr>
        <p:txBody>
          <a:bodyPr wrap="square">
            <a:spAutoFit/>
          </a:bodyPr>
          <a:lstStyle/>
          <a:p>
            <a:r>
              <a:rPr lang="en-US" b="1" dirty="0">
                <a:latin typeface="Source Sans Pro" panose="020B0503030403020204" pitchFamily="34" charset="0"/>
                <a:ea typeface="Source Sans Pro" panose="020B0503030403020204" pitchFamily="34" charset="0"/>
                <a:cs typeface="Times New Roman" panose="02020603050405020304" pitchFamily="18" charset="0"/>
              </a:rPr>
              <a:t>Citizen engagement: </a:t>
            </a:r>
            <a:r>
              <a:rPr lang="en-US" dirty="0">
                <a:latin typeface="Source Sans Pro" panose="020B0503030403020204" pitchFamily="34" charset="0"/>
                <a:ea typeface="Source Sans Pro" panose="020B0503030403020204" pitchFamily="34" charset="0"/>
                <a:cs typeface="Times New Roman" panose="02020603050405020304" pitchFamily="18" charset="0"/>
              </a:rPr>
              <a:t>in order to have a major impact, cities need to engage citizens in a participatory manner including their needs, values, and opinions to impact mobility policies, plans, and measures, this includes the creation of communication channels with the administration, such the case of </a:t>
            </a:r>
            <a:r>
              <a:rPr lang="en-US" dirty="0" err="1">
                <a:latin typeface="Source Sans Pro" panose="020B0503030403020204" pitchFamily="34" charset="0"/>
                <a:ea typeface="Source Sans Pro" panose="020B0503030403020204" pitchFamily="34" charset="0"/>
                <a:cs typeface="Times New Roman" panose="02020603050405020304" pitchFamily="18" charset="0"/>
              </a:rPr>
              <a:t>mVoting</a:t>
            </a:r>
            <a:r>
              <a:rPr lang="en-US" dirty="0">
                <a:latin typeface="Source Sans Pro" panose="020B0503030403020204" pitchFamily="34" charset="0"/>
                <a:ea typeface="Source Sans Pro" panose="020B0503030403020204" pitchFamily="34" charset="0"/>
                <a:cs typeface="Times New Roman" panose="02020603050405020304" pitchFamily="18" charset="0"/>
              </a:rPr>
              <a:t> in South Korea.</a:t>
            </a:r>
            <a:r>
              <a:rPr lang="en-US" sz="1200" dirty="0">
                <a:latin typeface="Source Sans Pro" panose="020B0503030403020204" pitchFamily="34" charset="0"/>
                <a:ea typeface="Source Sans Pro" panose="020B0503030403020204" pitchFamily="34" charset="0"/>
                <a:cs typeface="Calibri" panose="020F0502020204030204" pitchFamily="34" charset="0"/>
              </a:rPr>
              <a:t> </a:t>
            </a:r>
            <a:endParaRPr lang="es-ES" dirty="0">
              <a:latin typeface="Source Sans Pro" panose="020B0503030403020204" pitchFamily="34" charset="0"/>
              <a:ea typeface="Source Sans Pro" panose="020B0503030403020204" pitchFamily="34" charset="0"/>
            </a:endParaRPr>
          </a:p>
        </p:txBody>
      </p:sp>
      <p:sp>
        <p:nvSpPr>
          <p:cNvPr id="12" name="Rectángulo 11">
            <a:extLst>
              <a:ext uri="{FF2B5EF4-FFF2-40B4-BE49-F238E27FC236}">
                <a16:creationId xmlns:a16="http://schemas.microsoft.com/office/drawing/2014/main" id="{7B590E95-DCC4-4F25-96B3-AFDC821F5361}"/>
              </a:ext>
            </a:extLst>
          </p:cNvPr>
          <p:cNvSpPr/>
          <p:nvPr/>
        </p:nvSpPr>
        <p:spPr>
          <a:xfrm>
            <a:off x="544286" y="3221506"/>
            <a:ext cx="8316684" cy="1905265"/>
          </a:xfrm>
          <a:prstGeom prst="rect">
            <a:avLst/>
          </a:prstGeom>
        </p:spPr>
        <p:txBody>
          <a:bodyPr wrap="square">
            <a:spAutoFit/>
          </a:bodyPr>
          <a:lstStyle/>
          <a:p>
            <a:pPr algn="just">
              <a:lnSpc>
                <a:spcPct val="110000"/>
              </a:lnSpc>
              <a:spcAft>
                <a:spcPts val="1200"/>
              </a:spcAft>
            </a:pPr>
            <a:r>
              <a:rPr lang="en-US" b="1" dirty="0">
                <a:solidFill>
                  <a:srgbClr val="000000"/>
                </a:solidFill>
                <a:latin typeface="Source Sans Pro" panose="020B0503030403020204" pitchFamily="34" charset="0"/>
                <a:ea typeface="Source Sans Pro" panose="020B0503030403020204" pitchFamily="34" charset="0"/>
                <a:cs typeface="SourceSansPro-Light"/>
              </a:rPr>
              <a:t>Mobility services: </a:t>
            </a:r>
            <a:r>
              <a:rPr lang="en-US" dirty="0">
                <a:solidFill>
                  <a:srgbClr val="000000"/>
                </a:solidFill>
                <a:latin typeface="Source Sans Pro" panose="020B0503030403020204" pitchFamily="34" charset="0"/>
                <a:ea typeface="Source Sans Pro" panose="020B0503030403020204" pitchFamily="34" charset="0"/>
                <a:cs typeface="SourceSansPro-Light"/>
              </a:rPr>
              <a:t>there are cities with a complex and </a:t>
            </a:r>
            <a:r>
              <a:rPr lang="en-US" b="1" dirty="0">
                <a:solidFill>
                  <a:srgbClr val="000000"/>
                </a:solidFill>
                <a:latin typeface="Source Sans Pro" panose="020B0503030403020204" pitchFamily="34" charset="0"/>
                <a:ea typeface="Source Sans Pro" panose="020B0503030403020204" pitchFamily="34" charset="0"/>
                <a:cs typeface="SourceSansPro-Light"/>
              </a:rPr>
              <a:t>unregulated</a:t>
            </a:r>
            <a:r>
              <a:rPr lang="en-US" dirty="0">
                <a:solidFill>
                  <a:srgbClr val="000000"/>
                </a:solidFill>
                <a:latin typeface="Source Sans Pro" panose="020B0503030403020204" pitchFamily="34" charset="0"/>
                <a:ea typeface="Source Sans Pro" panose="020B0503030403020204" pitchFamily="34" charset="0"/>
                <a:cs typeface="SourceSansPro-Light"/>
              </a:rPr>
              <a:t> offer of transport services without the control of any administration. On the contrary, some cities have a broad variety of traditional transport services (public or private) under the </a:t>
            </a:r>
            <a:r>
              <a:rPr lang="en-US" b="1" dirty="0">
                <a:solidFill>
                  <a:srgbClr val="000000"/>
                </a:solidFill>
                <a:latin typeface="Source Sans Pro" panose="020B0503030403020204" pitchFamily="34" charset="0"/>
                <a:ea typeface="Source Sans Pro" panose="020B0503030403020204" pitchFamily="34" charset="0"/>
                <a:cs typeface="SourceSansPro-Light"/>
              </a:rPr>
              <a:t>regulation </a:t>
            </a:r>
            <a:r>
              <a:rPr lang="en-US" dirty="0">
                <a:solidFill>
                  <a:srgbClr val="000000"/>
                </a:solidFill>
                <a:latin typeface="Source Sans Pro" panose="020B0503030403020204" pitchFamily="34" charset="0"/>
                <a:ea typeface="Source Sans Pro" panose="020B0503030403020204" pitchFamily="34" charset="0"/>
                <a:cs typeface="SourceSansPro-Light"/>
              </a:rPr>
              <a:t>of an Administration (local, regional or national). There are also cities with </a:t>
            </a:r>
            <a:r>
              <a:rPr lang="en-US" b="1" dirty="0">
                <a:solidFill>
                  <a:srgbClr val="000000"/>
                </a:solidFill>
                <a:latin typeface="Source Sans Pro" panose="020B0503030403020204" pitchFamily="34" charset="0"/>
                <a:ea typeface="Source Sans Pro" panose="020B0503030403020204" pitchFamily="34" charset="0"/>
                <a:cs typeface="SourceSansPro-Light"/>
              </a:rPr>
              <a:t>innovative mobility services</a:t>
            </a:r>
            <a:r>
              <a:rPr lang="en-US" dirty="0">
                <a:solidFill>
                  <a:srgbClr val="000000"/>
                </a:solidFill>
                <a:latin typeface="Source Sans Pro" panose="020B0503030403020204" pitchFamily="34" charset="0"/>
                <a:ea typeface="Source Sans Pro" panose="020B0503030403020204" pitchFamily="34" charset="0"/>
                <a:cs typeface="SourceSansPro-Light"/>
              </a:rPr>
              <a:t> that complement traditional services as part of a multimodal transport system.</a:t>
            </a:r>
            <a:endParaRPr lang="es-ES" dirty="0">
              <a:solidFill>
                <a:srgbClr val="000000"/>
              </a:solidFill>
              <a:latin typeface="Source Sans Pro" panose="020B0503030403020204" pitchFamily="34" charset="0"/>
              <a:ea typeface="Source Sans Pro" panose="020B0503030403020204" pitchFamily="34" charset="0"/>
              <a:cs typeface="SourceSansPro-Light"/>
            </a:endParaRPr>
          </a:p>
        </p:txBody>
      </p:sp>
    </p:spTree>
    <p:extLst>
      <p:ext uri="{BB962C8B-B14F-4D97-AF65-F5344CB8AC3E}">
        <p14:creationId xmlns:p14="http://schemas.microsoft.com/office/powerpoint/2010/main" val="1167181605"/>
      </p:ext>
    </p:extLst>
  </p:cSld>
  <p:clrMapOvr>
    <a:masterClrMapping/>
  </p:clrMapOvr>
</p:sld>
</file>

<file path=ppt/theme/theme1.xml><?xml version="1.0" encoding="utf-8"?>
<a:theme xmlns:a="http://schemas.openxmlformats.org/drawingml/2006/main" name="PORTAD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ORTADA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vert="horz" lIns="91440" tIns="45720" rIns="91440" bIns="45720" rtlCol="0">
        <a:noAutofit/>
      </a:bodyPr>
      <a:lstStyle>
        <a:defPPr>
          <a:defRPr sz="1200" dirty="0" smtClean="0"/>
        </a:defPPr>
      </a:lstStyle>
    </a:txDef>
  </a:objectDefaults>
  <a:extraClrSchemeLst/>
</a:theme>
</file>

<file path=ppt/theme/theme3.xml><?xml version="1.0" encoding="utf-8"?>
<a:theme xmlns:a="http://schemas.openxmlformats.org/drawingml/2006/main" name="CONTRAPORTAD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CO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PORTAD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1_CONTRAPORTAD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2_CONTRAPORTADA">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7AE9AADD9055F48A76998BB8EEE9D03" ma:contentTypeVersion="17" ma:contentTypeDescription="Create a new document." ma:contentTypeScope="" ma:versionID="13181b6ec5663c980b5ac9d42ca256bb">
  <xsd:schema xmlns:xsd="http://www.w3.org/2001/XMLSchema" xmlns:xs="http://www.w3.org/2001/XMLSchema" xmlns:p="http://schemas.microsoft.com/office/2006/metadata/properties" xmlns:ns2="11876741-4e3d-41e4-924e-432c5fed92e0" xmlns:ns3="0fb846bb-49da-442d-ac44-1711760f675e" targetNamespace="http://schemas.microsoft.com/office/2006/metadata/properties" ma:root="true" ma:fieldsID="0351a9cc308d48ad4ee4aa9a73dd37d7" ns2:_="" ns3:_="">
    <xsd:import namespace="11876741-4e3d-41e4-924e-432c5fed92e0"/>
    <xsd:import namespace="0fb846bb-49da-442d-ac44-1711760f675e"/>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3:SharedWithUsers" minOccurs="0"/>
                <xsd:element ref="ns3:SharedWithDetails" minOccurs="0"/>
                <xsd:element ref="ns2:MediaServiceObjectDetectorVersions" minOccurs="0"/>
                <xsd:element ref="ns2:Test"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1876741-4e3d-41e4-924e-432c5fed92e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43e14187-b4d4-4fc9-8c4a-20dc3ccbfd5c" ma:termSetId="09814cd3-568e-fe90-9814-8d621ff8fb84" ma:anchorId="fba54fb3-c3e1-fe81-a776-ca4b69148c4d" ma:open="true" ma:isKeyword="false">
      <xsd:complexType>
        <xsd:sequence>
          <xsd:element ref="pc:Terms" minOccurs="0" maxOccurs="1"/>
        </xsd:sequence>
      </xsd:complexType>
    </xsd:element>
    <xsd:element name="MediaServiceDateTaken" ma:index="13" nillable="true" ma:displayName="MediaServiceDateTaken" ma:hidden="true" ma:indexed="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Test" ma:index="21" nillable="true" ma:displayName="Test" ma:format="Dropdown" ma:internalName="Test">
      <xsd:simpleType>
        <xsd:restriction base="dms:Note">
          <xsd:maxLength value="255"/>
        </xsd:restriction>
      </xsd:simpleType>
    </xsd:element>
    <xsd:element name="MediaServiceLocation" ma:index="22"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fb846bb-49da-442d-ac44-1711760f675e"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95cadf01-7365-4aa7-ab17-dc142bd71c8a}" ma:internalName="TaxCatchAll" ma:showField="CatchAllData" ma:web="0fb846bb-49da-442d-ac44-1711760f675e">
      <xsd:complexType>
        <xsd:complexContent>
          <xsd:extension base="dms:MultiChoiceLookup">
            <xsd:sequence>
              <xsd:element name="Value" type="dms:Lookup" maxOccurs="unbounded" minOccurs="0" nillable="true"/>
            </xsd:sequence>
          </xsd:extension>
        </xsd:complexContent>
      </xsd:complexType>
    </xsd:element>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0fb846bb-49da-442d-ac44-1711760f675e" xsi:nil="true"/>
    <Test xmlns="11876741-4e3d-41e4-924e-432c5fed92e0" xsi:nil="true"/>
    <lcf76f155ced4ddcb4097134ff3c332f xmlns="11876741-4e3d-41e4-924e-432c5fed92e0">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5DB5F3C5-19FC-490A-856F-9433BA371BAB}"/>
</file>

<file path=customXml/itemProps2.xml><?xml version="1.0" encoding="utf-8"?>
<ds:datastoreItem xmlns:ds="http://schemas.openxmlformats.org/officeDocument/2006/customXml" ds:itemID="{99B6432F-79E9-4371-97C6-727E7BDED360}"/>
</file>

<file path=customXml/itemProps3.xml><?xml version="1.0" encoding="utf-8"?>
<ds:datastoreItem xmlns:ds="http://schemas.openxmlformats.org/officeDocument/2006/customXml" ds:itemID="{EA889F79-AFBB-44F9-AABC-E37A31CAD51F}"/>
</file>

<file path=docProps/app.xml><?xml version="1.0" encoding="utf-8"?>
<Properties xmlns="http://schemas.openxmlformats.org/officeDocument/2006/extended-properties" xmlns:vt="http://schemas.openxmlformats.org/officeDocument/2006/docPropsVTypes">
  <Template/>
  <TotalTime>12659</TotalTime>
  <Words>4858</Words>
  <Application>Microsoft Office PowerPoint</Application>
  <PresentationFormat>Presentación en pantalla (4:3)</PresentationFormat>
  <Paragraphs>655</Paragraphs>
  <Slides>64</Slides>
  <Notes>1</Notes>
  <HiddenSlides>0</HiddenSlides>
  <MMClips>0</MMClips>
  <ScaleCrop>false</ScaleCrop>
  <HeadingPairs>
    <vt:vector size="6" baseType="variant">
      <vt:variant>
        <vt:lpstr>Fuentes usadas</vt:lpstr>
      </vt:variant>
      <vt:variant>
        <vt:i4>13</vt:i4>
      </vt:variant>
      <vt:variant>
        <vt:lpstr>Tema</vt:lpstr>
      </vt:variant>
      <vt:variant>
        <vt:i4>7</vt:i4>
      </vt:variant>
      <vt:variant>
        <vt:lpstr>Títulos de diapositiva</vt:lpstr>
      </vt:variant>
      <vt:variant>
        <vt:i4>64</vt:i4>
      </vt:variant>
    </vt:vector>
  </HeadingPairs>
  <TitlesOfParts>
    <vt:vector size="84" baseType="lpstr">
      <vt:lpstr>MS Gothic</vt:lpstr>
      <vt:lpstr>MS Mincho</vt:lpstr>
      <vt:lpstr>Arial</vt:lpstr>
      <vt:lpstr>Calibri</vt:lpstr>
      <vt:lpstr>Calibri Light</vt:lpstr>
      <vt:lpstr>Cambria</vt:lpstr>
      <vt:lpstr>Carlito</vt:lpstr>
      <vt:lpstr>Source Sans Pro</vt:lpstr>
      <vt:lpstr>Source Sans Pro Black</vt:lpstr>
      <vt:lpstr>SourceSansPro-Bold</vt:lpstr>
      <vt:lpstr>SourceSansPro-Light</vt:lpstr>
      <vt:lpstr>Times New Roman</vt:lpstr>
      <vt:lpstr>Wingdings</vt:lpstr>
      <vt:lpstr>PORTADA</vt:lpstr>
      <vt:lpstr>PORTADA2</vt:lpstr>
      <vt:lpstr>CONTRAPORTADA</vt:lpstr>
      <vt:lpstr>COS</vt:lpstr>
      <vt:lpstr>1_PORTADA</vt:lpstr>
      <vt:lpstr>1_CONTRAPORTADA</vt:lpstr>
      <vt:lpstr>2_CONTRAPORTADA</vt:lpstr>
      <vt:lpstr>ITS and traffic management</vt:lpstr>
      <vt:lpstr>Agenda</vt:lpstr>
      <vt:lpstr>Let’s consider an specific ITS for Ankara.   What actions should be done to implement the solution?</vt:lpstr>
      <vt:lpstr>Agenda</vt:lpstr>
      <vt:lpstr>The implementation of a technological project  Concept of Smart Solution Readiness Assessment Implementation Action Plan</vt:lpstr>
      <vt:lpstr>Smart Solution Concept </vt:lpstr>
      <vt:lpstr>Motivation</vt:lpstr>
      <vt:lpstr>Condition for the effective development </vt:lpstr>
      <vt:lpstr>Presentación de PowerPoint</vt:lpstr>
      <vt:lpstr>Methodological approach: Theory of Change</vt:lpstr>
      <vt:lpstr>Presentación de PowerPoint</vt:lpstr>
      <vt:lpstr>High-level (HL) outcomes </vt:lpstr>
      <vt:lpstr>Presentación de PowerPoint</vt:lpstr>
      <vt:lpstr>Immediate (short-term) and intermediate (medium-term) outcomes </vt:lpstr>
      <vt:lpstr>Presentación de PowerPoint</vt:lpstr>
      <vt:lpstr>Presentación de PowerPoint</vt:lpstr>
      <vt:lpstr>Outputs</vt:lpstr>
      <vt:lpstr>Presentación de PowerPoint</vt:lpstr>
      <vt:lpstr>Presentación de PowerPoint</vt:lpstr>
      <vt:lpstr>Presentación de PowerPoint</vt:lpstr>
      <vt:lpstr>Presentación de PowerPoint</vt:lpstr>
      <vt:lpstr>Activities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Readiness Assessment</vt:lpstr>
      <vt:lpstr>An overview</vt:lpstr>
      <vt:lpstr>Identification of categories </vt:lpstr>
      <vt:lpstr>Categories and subcategories</vt:lpstr>
      <vt:lpstr>Indicators of each category</vt:lpstr>
      <vt:lpstr>Indicators of General Context</vt:lpstr>
      <vt:lpstr>Presentación de PowerPoint</vt:lpstr>
      <vt:lpstr>Indicators of Smart Framework  Indicators of Smart Solutions</vt:lpstr>
      <vt:lpstr>Indicators of Smart Framework  Indicators of Smart Solutions</vt:lpstr>
      <vt:lpstr>Implementation Readiness Index </vt:lpstr>
      <vt:lpstr>Presentación de PowerPoint</vt:lpstr>
      <vt:lpstr>Presentación de PowerPoint</vt:lpstr>
      <vt:lpstr>Presentación de PowerPoint</vt:lpstr>
      <vt:lpstr>Presentación de PowerPoint</vt:lpstr>
      <vt:lpstr>Presentación de PowerPoint</vt:lpstr>
      <vt:lpstr>Presentación de PowerPoint</vt:lpstr>
      <vt:lpstr>Evaluation </vt:lpstr>
      <vt:lpstr>Implementation Action Plans</vt:lpstr>
      <vt:lpstr>An overview</vt:lpstr>
      <vt:lpstr>Methodological framework</vt:lpstr>
      <vt:lpstr>Presentación de PowerPoint</vt:lpstr>
      <vt:lpstr>Links between elements of the Smart Mobility Concept  Outcomes and Smart Solution Activities (see the material)  Smart Framework and Smart Solutions Activites (see the material)  Smart Solutions Activities and Drivers (see the material)   Smart Framework Activities and Drivers (see the material)  Smart Solution Activities and Critical Assumptions (see the material) </vt:lpstr>
      <vt:lpstr>Agenda</vt:lpstr>
      <vt:lpstr>Workshop on implementing an ITS project in Ankara  </vt:lpstr>
      <vt:lpstr>Gap Analysis of Ankara</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enrique.martin</dc:creator>
  <cp:lastModifiedBy>Sergi Sauri</cp:lastModifiedBy>
  <cp:revision>2460</cp:revision>
  <cp:lastPrinted>2017-04-06T20:29:06Z</cp:lastPrinted>
  <dcterms:created xsi:type="dcterms:W3CDTF">2012-05-10T08:16:44Z</dcterms:created>
  <dcterms:modified xsi:type="dcterms:W3CDTF">2023-07-25T09:21:55Z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0x01010007AE9AADD9055F48A76998BB8EEE9D03</vt:lpwstr>
  </property>
</Properties>
</file>